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80" r:id="rId6"/>
    <p:sldId id="27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Lst>
  <p:sldSz cx="18288000" cy="10287000"/>
  <p:notesSz cx="6858000" cy="9144000"/>
  <p:embeddedFontLst>
    <p:embeddedFont>
      <p:font typeface="Antique Olive" panose="020B0604020202020204" charset="0"/>
      <p:regular r:id="rId27"/>
    </p:embeddedFont>
    <p:embeddedFont>
      <p:font typeface="Montserrat Classic" panose="020B0604020202020204" charset="0"/>
      <p:regular r:id="rId28"/>
    </p:embeddedFont>
    <p:embeddedFont>
      <p:font typeface="Now" panose="020B0604020202020204" charset="0"/>
      <p:regular r:id="rId29"/>
    </p:embeddedFont>
    <p:embeddedFont>
      <p:font typeface="Now Bold"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0" d="100"/>
          <a:sy n="50" d="100"/>
        </p:scale>
        <p:origin x="941"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svg"/><Relationship Id="rId7" Type="http://schemas.openxmlformats.org/officeDocument/2006/relationships/image" Target="../media/image2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svg"/><Relationship Id="rId7" Type="http://schemas.openxmlformats.org/officeDocument/2006/relationships/image" Target="../media/image2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svg"/><Relationship Id="rId7" Type="http://schemas.openxmlformats.org/officeDocument/2006/relationships/image" Target="../media/image2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36.jpe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svg"/><Relationship Id="rId7" Type="http://schemas.openxmlformats.org/officeDocument/2006/relationships/image" Target="../media/image2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40.jpeg"/><Relationship Id="rId5" Type="http://schemas.openxmlformats.org/officeDocument/2006/relationships/image" Target="../media/image14.svg"/><Relationship Id="rId10" Type="http://schemas.openxmlformats.org/officeDocument/2006/relationships/image" Target="../media/image39.jpeg"/><Relationship Id="rId4" Type="http://schemas.openxmlformats.org/officeDocument/2006/relationships/image" Target="../media/image13.png"/><Relationship Id="rId9" Type="http://schemas.openxmlformats.org/officeDocument/2006/relationships/image" Target="../media/image38.jpeg"/></Relationships>
</file>

<file path=ppt/slides/_rels/slide1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7.svg"/><Relationship Id="rId7" Type="http://schemas.openxmlformats.org/officeDocument/2006/relationships/image" Target="../media/image24.svg"/><Relationship Id="rId12"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44.jpeg"/><Relationship Id="rId5" Type="http://schemas.openxmlformats.org/officeDocument/2006/relationships/image" Target="../media/image14.svg"/><Relationship Id="rId10" Type="http://schemas.openxmlformats.org/officeDocument/2006/relationships/image" Target="../media/image43.jpeg"/><Relationship Id="rId4" Type="http://schemas.openxmlformats.org/officeDocument/2006/relationships/image" Target="../media/image13.png"/><Relationship Id="rId9" Type="http://schemas.openxmlformats.org/officeDocument/2006/relationships/image" Target="../media/image42.jpeg"/></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hyperlink" Target="https://www.youtube.com/watch?v=FBFpYYizMM8" TargetMode="Externa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hyperlink" Target="https://www.youtube.com/watch?v=FBFpYYizMM8" TargetMode="Externa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47.jpe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svg"/><Relationship Id="rId7" Type="http://schemas.openxmlformats.org/officeDocument/2006/relationships/image" Target="../media/image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4.svg"/><Relationship Id="rId10" Type="http://schemas.openxmlformats.org/officeDocument/2006/relationships/image" Target="../media/image17.jpg"/><Relationship Id="rId4" Type="http://schemas.openxmlformats.org/officeDocument/2006/relationships/image" Target="../media/image13.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7.svg"/><Relationship Id="rId7" Type="http://schemas.openxmlformats.org/officeDocument/2006/relationships/image" Target="../media/image2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4.svg"/><Relationship Id="rId10" Type="http://schemas.openxmlformats.org/officeDocument/2006/relationships/image" Target="../media/image50.png"/><Relationship Id="rId4" Type="http://schemas.openxmlformats.org/officeDocument/2006/relationships/image" Target="../media/image13.png"/><Relationship Id="rId9" Type="http://schemas.openxmlformats.org/officeDocument/2006/relationships/image" Target="../media/image49.jpe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svg"/><Relationship Id="rId7" Type="http://schemas.openxmlformats.org/officeDocument/2006/relationships/image" Target="../media/image2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4.sv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svg"/><Relationship Id="rId7" Type="http://schemas.openxmlformats.org/officeDocument/2006/relationships/image" Target="../media/image2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4.sv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svg"/><Relationship Id="rId7" Type="http://schemas.openxmlformats.org/officeDocument/2006/relationships/image" Target="../media/image2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4.sv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hyperlink" Target="https://alzconnected.org/" TargetMode="External"/><Relationship Id="rId13" Type="http://schemas.openxmlformats.org/officeDocument/2006/relationships/hyperlink" Target="http://www.thefamilycaregiver.org" TargetMode="External"/><Relationship Id="rId18" Type="http://schemas.openxmlformats.org/officeDocument/2006/relationships/hyperlink" Target="mailto:mindclinic@umc.edu" TargetMode="External"/><Relationship Id="rId3" Type="http://schemas.openxmlformats.org/officeDocument/2006/relationships/image" Target="../media/image52.svg"/><Relationship Id="rId21" Type="http://schemas.openxmlformats.org/officeDocument/2006/relationships/hyperlink" Target="https://www.mdhs.ms.gov/adults-seniors/area-agencies-on-aging/" TargetMode="External"/><Relationship Id="rId7" Type="http://schemas.openxmlformats.org/officeDocument/2006/relationships/hyperlink" Target="https://www.alzheimers.gov/life-with-dementia/tips-caregivers" TargetMode="External"/><Relationship Id="rId12" Type="http://schemas.openxmlformats.org/officeDocument/2006/relationships/hyperlink" Target="http://www.caregiver.org" TargetMode="External"/><Relationship Id="rId17" Type="http://schemas.openxmlformats.org/officeDocument/2006/relationships/hyperlink" Target="http://www.umc.edu/mindcenter" TargetMode="External"/><Relationship Id="rId2" Type="http://schemas.openxmlformats.org/officeDocument/2006/relationships/image" Target="../media/image51.png"/><Relationship Id="rId16" Type="http://schemas.openxmlformats.org/officeDocument/2006/relationships/hyperlink" Target="https://www.communityresourcefinder.org/" TargetMode="External"/><Relationship Id="rId20" Type="http://schemas.openxmlformats.org/officeDocument/2006/relationships/hyperlink" Target="https://msdh.ms.gov/page/43,0,430,1053.html" TargetMode="External"/><Relationship Id="rId1" Type="http://schemas.openxmlformats.org/officeDocument/2006/relationships/slideLayout" Target="../slideLayouts/slideLayout7.xml"/><Relationship Id="rId6" Type="http://schemas.openxmlformats.org/officeDocument/2006/relationships/hyperlink" Target="https://states.aarp.org/mississippi/" TargetMode="External"/><Relationship Id="rId11" Type="http://schemas.openxmlformats.org/officeDocument/2006/relationships/hyperlink" Target="http://www.caregivingfoundation.org" TargetMode="External"/><Relationship Id="rId5" Type="http://schemas.openxmlformats.org/officeDocument/2006/relationships/image" Target="../media/image54.svg"/><Relationship Id="rId15" Type="http://schemas.openxmlformats.org/officeDocument/2006/relationships/hyperlink" Target="https://www.alz.org/ms" TargetMode="External"/><Relationship Id="rId23" Type="http://schemas.openxmlformats.org/officeDocument/2006/relationships/image" Target="../media/image31.png"/><Relationship Id="rId10" Type="http://schemas.openxmlformats.org/officeDocument/2006/relationships/hyperlink" Target="https://www.nia.nih.gov/health/alzheimers/caregiving" TargetMode="External"/><Relationship Id="rId19" Type="http://schemas.openxmlformats.org/officeDocument/2006/relationships/hyperlink" Target="http://www.mississippiaccesstocare.org" TargetMode="External"/><Relationship Id="rId4" Type="http://schemas.openxmlformats.org/officeDocument/2006/relationships/image" Target="../media/image53.png"/><Relationship Id="rId9" Type="http://schemas.openxmlformats.org/officeDocument/2006/relationships/hyperlink" Target="https://www.alz.org/help-support/caregiving" TargetMode="External"/><Relationship Id="rId14" Type="http://schemas.openxmlformats.org/officeDocument/2006/relationships/hyperlink" Target="http://www.caregiver.com" TargetMode="External"/><Relationship Id="rId22" Type="http://schemas.openxmlformats.org/officeDocument/2006/relationships/hyperlink" Target="https://www.alz.org/ms/helping_you"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51.png"/><Relationship Id="rId7" Type="http://schemas.openxmlformats.org/officeDocument/2006/relationships/image" Target="../media/image23.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2.sv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jpeg"/><Relationship Id="rId7" Type="http://schemas.openxmlformats.org/officeDocument/2006/relationships/image" Target="../media/image14.svg"/><Relationship Id="rId12"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1.svg"/><Relationship Id="rId5" Type="http://schemas.openxmlformats.org/officeDocument/2006/relationships/image" Target="../media/image7.svg"/><Relationship Id="rId10"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svg"/><Relationship Id="rId7" Type="http://schemas.openxmlformats.org/officeDocument/2006/relationships/image" Target="../media/image14.svg"/><Relationship Id="rId12"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6.svg"/><Relationship Id="rId5" Type="http://schemas.openxmlformats.org/officeDocument/2006/relationships/image" Target="../media/image7.svg"/><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svg"/><Relationship Id="rId7" Type="http://schemas.openxmlformats.org/officeDocument/2006/relationships/image" Target="../media/image14.svg"/><Relationship Id="rId12"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6.svg"/><Relationship Id="rId5" Type="http://schemas.openxmlformats.org/officeDocument/2006/relationships/image" Target="../media/image7.svg"/><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svg"/><Relationship Id="rId7" Type="http://schemas.openxmlformats.org/officeDocument/2006/relationships/image" Target="../media/image14.svg"/><Relationship Id="rId12"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6.svg"/><Relationship Id="rId5" Type="http://schemas.openxmlformats.org/officeDocument/2006/relationships/image" Target="../media/image7.svg"/><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4.sv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svg"/><Relationship Id="rId7" Type="http://schemas.openxmlformats.org/officeDocument/2006/relationships/image" Target="../media/image14.svg"/><Relationship Id="rId12"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6.svg"/><Relationship Id="rId5" Type="http://schemas.openxmlformats.org/officeDocument/2006/relationships/image" Target="../media/image7.svg"/><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4.sv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svg"/><Relationship Id="rId7" Type="http://schemas.openxmlformats.org/officeDocument/2006/relationships/image" Target="../media/image14.svg"/><Relationship Id="rId12"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6.svg"/><Relationship Id="rId5" Type="http://schemas.openxmlformats.org/officeDocument/2006/relationships/image" Target="../media/image7.svg"/><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0EA"/>
        </a:solidFill>
        <a:effectLst/>
      </p:bgPr>
    </p:bg>
    <p:spTree>
      <p:nvGrpSpPr>
        <p:cNvPr id="1" name=""/>
        <p:cNvGrpSpPr/>
        <p:nvPr/>
      </p:nvGrpSpPr>
      <p:grpSpPr>
        <a:xfrm>
          <a:off x="0" y="0"/>
          <a:ext cx="0" cy="0"/>
          <a:chOff x="0" y="0"/>
          <a:chExt cx="0" cy="0"/>
        </a:xfrm>
      </p:grpSpPr>
      <p:sp>
        <p:nvSpPr>
          <p:cNvPr id="2" name="Freeform 2"/>
          <p:cNvSpPr/>
          <p:nvPr/>
        </p:nvSpPr>
        <p:spPr>
          <a:xfrm flipH="1">
            <a:off x="16176129" y="-1054853"/>
            <a:ext cx="4777707" cy="4114800"/>
          </a:xfrm>
          <a:custGeom>
            <a:avLst/>
            <a:gdLst/>
            <a:ahLst/>
            <a:cxnLst/>
            <a:rect l="l" t="t" r="r" b="b"/>
            <a:pathLst>
              <a:path w="4777707" h="4114800">
                <a:moveTo>
                  <a:pt x="4777707" y="0"/>
                </a:moveTo>
                <a:lnTo>
                  <a:pt x="0" y="0"/>
                </a:lnTo>
                <a:lnTo>
                  <a:pt x="0" y="4114800"/>
                </a:lnTo>
                <a:lnTo>
                  <a:pt x="4777707" y="4114800"/>
                </a:lnTo>
                <a:lnTo>
                  <a:pt x="477770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3" name="Group 3"/>
          <p:cNvGrpSpPr/>
          <p:nvPr/>
        </p:nvGrpSpPr>
        <p:grpSpPr>
          <a:xfrm>
            <a:off x="9787356" y="633305"/>
            <a:ext cx="8500644" cy="9147722"/>
            <a:chOff x="0" y="0"/>
            <a:chExt cx="11334192" cy="12196963"/>
          </a:xfrm>
        </p:grpSpPr>
        <p:pic>
          <p:nvPicPr>
            <p:cNvPr id="4" name="Picture 4"/>
            <p:cNvPicPr>
              <a:picLocks noChangeAspect="1"/>
            </p:cNvPicPr>
            <p:nvPr/>
          </p:nvPicPr>
          <p:blipFill>
            <a:blip r:embed="rId4"/>
            <a:srcRect l="19024" r="19024"/>
            <a:stretch>
              <a:fillRect/>
            </a:stretch>
          </p:blipFill>
          <p:spPr>
            <a:xfrm>
              <a:off x="0" y="0"/>
              <a:ext cx="11334192" cy="12196963"/>
            </a:xfrm>
            <a:prstGeom prst="rect">
              <a:avLst/>
            </a:prstGeom>
          </p:spPr>
        </p:pic>
      </p:grpSp>
      <p:sp>
        <p:nvSpPr>
          <p:cNvPr id="5" name="AutoShape 5"/>
          <p:cNvSpPr/>
          <p:nvPr/>
        </p:nvSpPr>
        <p:spPr>
          <a:xfrm>
            <a:off x="9073083" y="0"/>
            <a:ext cx="1688054" cy="10414332"/>
          </a:xfrm>
          <a:prstGeom prst="rect">
            <a:avLst/>
          </a:prstGeom>
          <a:solidFill>
            <a:srgbClr val="FFFFFF">
              <a:alpha val="52941"/>
            </a:srgbClr>
          </a:solidFill>
        </p:spPr>
        <p:txBody>
          <a:bodyPr/>
          <a:lstStyle/>
          <a:p>
            <a:endParaRPr lang="en-US" dirty="0"/>
          </a:p>
        </p:txBody>
      </p:sp>
      <p:sp>
        <p:nvSpPr>
          <p:cNvPr id="6" name="Freeform 6"/>
          <p:cNvSpPr/>
          <p:nvPr/>
        </p:nvSpPr>
        <p:spPr>
          <a:xfrm>
            <a:off x="16625997" y="6795012"/>
            <a:ext cx="1266606" cy="1266606"/>
          </a:xfrm>
          <a:custGeom>
            <a:avLst/>
            <a:gdLst/>
            <a:ahLst/>
            <a:cxnLst/>
            <a:rect l="l" t="t" r="r" b="b"/>
            <a:pathLst>
              <a:path w="1266606" h="1266606">
                <a:moveTo>
                  <a:pt x="0" y="0"/>
                </a:moveTo>
                <a:lnTo>
                  <a:pt x="1266606" y="0"/>
                </a:lnTo>
                <a:lnTo>
                  <a:pt x="1266606" y="1266605"/>
                </a:lnTo>
                <a:lnTo>
                  <a:pt x="0" y="1266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7" name="Freeform 7"/>
          <p:cNvSpPr/>
          <p:nvPr/>
        </p:nvSpPr>
        <p:spPr>
          <a:xfrm>
            <a:off x="-3151482" y="9043552"/>
            <a:ext cx="4395286" cy="2741559"/>
          </a:xfrm>
          <a:custGeom>
            <a:avLst/>
            <a:gdLst/>
            <a:ahLst/>
            <a:cxnLst/>
            <a:rect l="l" t="t" r="r" b="b"/>
            <a:pathLst>
              <a:path w="4395286" h="2741559">
                <a:moveTo>
                  <a:pt x="0" y="0"/>
                </a:moveTo>
                <a:lnTo>
                  <a:pt x="4395286" y="0"/>
                </a:lnTo>
                <a:lnTo>
                  <a:pt x="4395286" y="2741560"/>
                </a:lnTo>
                <a:lnTo>
                  <a:pt x="0" y="2741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8" name="Freeform 8"/>
          <p:cNvSpPr/>
          <p:nvPr/>
        </p:nvSpPr>
        <p:spPr>
          <a:xfrm>
            <a:off x="-953839" y="117610"/>
            <a:ext cx="1584962" cy="2703559"/>
          </a:xfrm>
          <a:custGeom>
            <a:avLst/>
            <a:gdLst/>
            <a:ahLst/>
            <a:cxnLst/>
            <a:rect l="l" t="t" r="r" b="b"/>
            <a:pathLst>
              <a:path w="1584962" h="2703559">
                <a:moveTo>
                  <a:pt x="0" y="0"/>
                </a:moveTo>
                <a:lnTo>
                  <a:pt x="1584961" y="0"/>
                </a:lnTo>
                <a:lnTo>
                  <a:pt x="1584961" y="2703559"/>
                </a:lnTo>
                <a:lnTo>
                  <a:pt x="0" y="27035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9" name="Freeform 9"/>
          <p:cNvSpPr/>
          <p:nvPr/>
        </p:nvSpPr>
        <p:spPr>
          <a:xfrm>
            <a:off x="1770905" y="389936"/>
            <a:ext cx="4648384" cy="2789031"/>
          </a:xfrm>
          <a:custGeom>
            <a:avLst/>
            <a:gdLst/>
            <a:ahLst/>
            <a:cxnLst/>
            <a:rect l="l" t="t" r="r" b="b"/>
            <a:pathLst>
              <a:path w="4648384" h="2789031">
                <a:moveTo>
                  <a:pt x="0" y="0"/>
                </a:moveTo>
                <a:lnTo>
                  <a:pt x="4648384" y="0"/>
                </a:lnTo>
                <a:lnTo>
                  <a:pt x="4648384" y="2789031"/>
                </a:lnTo>
                <a:lnTo>
                  <a:pt x="0" y="2789031"/>
                </a:lnTo>
                <a:lnTo>
                  <a:pt x="0" y="0"/>
                </a:lnTo>
                <a:close/>
              </a:path>
            </a:pathLst>
          </a:custGeom>
          <a:blipFill>
            <a:blip r:embed="rId11"/>
            <a:stretch>
              <a:fillRect/>
            </a:stretch>
          </a:blipFill>
        </p:spPr>
        <p:txBody>
          <a:bodyPr/>
          <a:lstStyle/>
          <a:p>
            <a:endParaRPr lang="en-US" dirty="0"/>
          </a:p>
        </p:txBody>
      </p:sp>
      <p:sp>
        <p:nvSpPr>
          <p:cNvPr id="10" name="Freeform 10"/>
          <p:cNvSpPr/>
          <p:nvPr/>
        </p:nvSpPr>
        <p:spPr>
          <a:xfrm>
            <a:off x="631122" y="6042555"/>
            <a:ext cx="8080621" cy="874958"/>
          </a:xfrm>
          <a:custGeom>
            <a:avLst/>
            <a:gdLst/>
            <a:ahLst/>
            <a:cxnLst/>
            <a:rect l="l" t="t" r="r" b="b"/>
            <a:pathLst>
              <a:path w="8080621" h="874958">
                <a:moveTo>
                  <a:pt x="0" y="0"/>
                </a:moveTo>
                <a:lnTo>
                  <a:pt x="8080621" y="0"/>
                </a:lnTo>
                <a:lnTo>
                  <a:pt x="8080621" y="874957"/>
                </a:lnTo>
                <a:lnTo>
                  <a:pt x="0" y="8749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sp>
        <p:nvSpPr>
          <p:cNvPr id="11" name="TextBox 11"/>
          <p:cNvSpPr txBox="1"/>
          <p:nvPr/>
        </p:nvSpPr>
        <p:spPr>
          <a:xfrm>
            <a:off x="-334980" y="7022385"/>
            <a:ext cx="9820858" cy="735658"/>
          </a:xfrm>
          <a:prstGeom prst="rect">
            <a:avLst/>
          </a:prstGeom>
        </p:spPr>
        <p:txBody>
          <a:bodyPr lIns="0" tIns="0" rIns="0" bIns="0" rtlCol="0" anchor="t">
            <a:spAutoFit/>
          </a:bodyPr>
          <a:lstStyle/>
          <a:p>
            <a:pPr algn="ctr">
              <a:lnSpc>
                <a:spcPts val="6076"/>
              </a:lnSpc>
            </a:pPr>
            <a:r>
              <a:rPr lang="en-US" sz="4340" dirty="0">
                <a:solidFill>
                  <a:srgbClr val="12619D"/>
                </a:solidFill>
                <a:latin typeface="Now"/>
                <a:ea typeface="Now"/>
                <a:cs typeface="Now"/>
                <a:sym typeface="Now"/>
              </a:rPr>
              <a:t>Resources and Supports </a:t>
            </a:r>
          </a:p>
        </p:txBody>
      </p:sp>
      <p:sp>
        <p:nvSpPr>
          <p:cNvPr id="12" name="TextBox 12"/>
          <p:cNvSpPr txBox="1"/>
          <p:nvPr/>
        </p:nvSpPr>
        <p:spPr>
          <a:xfrm>
            <a:off x="2482847" y="8168181"/>
            <a:ext cx="4550793" cy="1012057"/>
          </a:xfrm>
          <a:prstGeom prst="rect">
            <a:avLst/>
          </a:prstGeom>
        </p:spPr>
        <p:txBody>
          <a:bodyPr lIns="0" tIns="0" rIns="0" bIns="0" rtlCol="0" anchor="t">
            <a:spAutoFit/>
          </a:bodyPr>
          <a:lstStyle/>
          <a:p>
            <a:pPr algn="l">
              <a:lnSpc>
                <a:spcPts val="4060"/>
              </a:lnSpc>
            </a:pPr>
            <a:r>
              <a:rPr lang="en-US" sz="2900" dirty="0">
                <a:solidFill>
                  <a:srgbClr val="000000"/>
                </a:solidFill>
                <a:latin typeface="Now"/>
                <a:ea typeface="Now"/>
                <a:cs typeface="Now"/>
                <a:sym typeface="Now"/>
              </a:rPr>
              <a:t>Chelsea B. Crittle, PhD.</a:t>
            </a:r>
          </a:p>
          <a:p>
            <a:pPr algn="l">
              <a:lnSpc>
                <a:spcPts val="4060"/>
              </a:lnSpc>
            </a:pPr>
            <a:r>
              <a:rPr lang="en-US" sz="2900" dirty="0">
                <a:solidFill>
                  <a:srgbClr val="000000"/>
                </a:solidFill>
                <a:latin typeface="Now"/>
                <a:ea typeface="Now"/>
                <a:cs typeface="Now"/>
                <a:sym typeface="Now"/>
              </a:rPr>
              <a:t>Aging Division Director</a:t>
            </a:r>
          </a:p>
        </p:txBody>
      </p:sp>
      <p:sp>
        <p:nvSpPr>
          <p:cNvPr id="13" name="TextBox 13"/>
          <p:cNvSpPr txBox="1"/>
          <p:nvPr/>
        </p:nvSpPr>
        <p:spPr>
          <a:xfrm>
            <a:off x="439156" y="3217067"/>
            <a:ext cx="8272588" cy="2692138"/>
          </a:xfrm>
          <a:prstGeom prst="rect">
            <a:avLst/>
          </a:prstGeom>
        </p:spPr>
        <p:txBody>
          <a:bodyPr lIns="0" tIns="0" rIns="0" bIns="0" rtlCol="0" anchor="t">
            <a:spAutoFit/>
          </a:bodyPr>
          <a:lstStyle/>
          <a:p>
            <a:pPr algn="ctr">
              <a:lnSpc>
                <a:spcPts val="9828"/>
              </a:lnSpc>
            </a:pPr>
            <a:r>
              <a:rPr lang="en-US" sz="8854" dirty="0">
                <a:solidFill>
                  <a:srgbClr val="000000"/>
                </a:solidFill>
                <a:latin typeface="Antique Olive"/>
                <a:ea typeface="Antique Olive"/>
                <a:cs typeface="Antique Olive"/>
                <a:sym typeface="Antique Olive"/>
              </a:rPr>
              <a:t>Planning for the Caregiver</a:t>
            </a:r>
          </a:p>
        </p:txBody>
      </p:sp>
      <p:sp>
        <p:nvSpPr>
          <p:cNvPr id="14" name="TextBox 14"/>
          <p:cNvSpPr txBox="1"/>
          <p:nvPr/>
        </p:nvSpPr>
        <p:spPr>
          <a:xfrm>
            <a:off x="2883047" y="9589813"/>
            <a:ext cx="4550793" cy="504049"/>
          </a:xfrm>
          <a:prstGeom prst="rect">
            <a:avLst/>
          </a:prstGeom>
        </p:spPr>
        <p:txBody>
          <a:bodyPr lIns="0" tIns="0" rIns="0" bIns="0" rtlCol="0" anchor="t">
            <a:spAutoFit/>
          </a:bodyPr>
          <a:lstStyle/>
          <a:p>
            <a:pPr algn="l">
              <a:lnSpc>
                <a:spcPts val="4060"/>
              </a:lnSpc>
            </a:pPr>
            <a:r>
              <a:rPr lang="en-US" sz="2900" dirty="0">
                <a:solidFill>
                  <a:srgbClr val="000000"/>
                </a:solidFill>
                <a:latin typeface="Now"/>
                <a:ea typeface="Now"/>
                <a:cs typeface="Now"/>
                <a:sym typeface="Now"/>
              </a:rPr>
              <a:t>March 20, 2025</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0EA"/>
        </a:solidFill>
        <a:effectLst/>
      </p:bgPr>
    </p:bg>
    <p:spTree>
      <p:nvGrpSpPr>
        <p:cNvPr id="1" name=""/>
        <p:cNvGrpSpPr/>
        <p:nvPr/>
      </p:nvGrpSpPr>
      <p:grpSpPr>
        <a:xfrm>
          <a:off x="0" y="0"/>
          <a:ext cx="0" cy="0"/>
          <a:chOff x="0" y="0"/>
          <a:chExt cx="0" cy="0"/>
        </a:xfrm>
      </p:grpSpPr>
      <p:sp>
        <p:nvSpPr>
          <p:cNvPr id="2" name="AutoShape 2"/>
          <p:cNvSpPr/>
          <p:nvPr/>
        </p:nvSpPr>
        <p:spPr>
          <a:xfrm>
            <a:off x="0" y="0"/>
            <a:ext cx="8087804" cy="10287000"/>
          </a:xfrm>
          <a:prstGeom prst="rect">
            <a:avLst/>
          </a:prstGeom>
          <a:solidFill>
            <a:srgbClr val="DED7D0"/>
          </a:solidFill>
        </p:spPr>
        <p:txBody>
          <a:bodyPr/>
          <a:lstStyle/>
          <a:p>
            <a:endParaRPr lang="en-US" dirty="0"/>
          </a:p>
        </p:txBody>
      </p:sp>
      <p:sp>
        <p:nvSpPr>
          <p:cNvPr id="3" name="TextBox 3"/>
          <p:cNvSpPr txBox="1"/>
          <p:nvPr/>
        </p:nvSpPr>
        <p:spPr>
          <a:xfrm>
            <a:off x="357530" y="742950"/>
            <a:ext cx="7544665" cy="1803698"/>
          </a:xfrm>
          <a:prstGeom prst="rect">
            <a:avLst/>
          </a:prstGeom>
        </p:spPr>
        <p:txBody>
          <a:bodyPr lIns="0" tIns="0" rIns="0" bIns="0" rtlCol="0" anchor="t">
            <a:spAutoFit/>
          </a:bodyPr>
          <a:lstStyle/>
          <a:p>
            <a:pPr algn="ctr">
              <a:lnSpc>
                <a:spcPts val="7214"/>
              </a:lnSpc>
            </a:pPr>
            <a:r>
              <a:rPr lang="en-US" sz="5152" dirty="0">
                <a:solidFill>
                  <a:srgbClr val="12619D"/>
                </a:solidFill>
                <a:latin typeface="Montserrat Classic"/>
                <a:ea typeface="Montserrat Classic"/>
                <a:cs typeface="Montserrat Classic"/>
                <a:sym typeface="Montserrat Classic"/>
              </a:rPr>
              <a:t>Area Agency on Aging</a:t>
            </a:r>
          </a:p>
          <a:p>
            <a:pPr algn="ctr">
              <a:lnSpc>
                <a:spcPts val="7214"/>
              </a:lnSpc>
            </a:pPr>
            <a:r>
              <a:rPr lang="en-US" sz="5152" dirty="0">
                <a:solidFill>
                  <a:srgbClr val="12619D"/>
                </a:solidFill>
                <a:latin typeface="Montserrat Classic"/>
                <a:ea typeface="Montserrat Classic"/>
                <a:cs typeface="Montserrat Classic"/>
                <a:sym typeface="Montserrat Classic"/>
              </a:rPr>
              <a:t>Services FY 2025</a:t>
            </a:r>
          </a:p>
        </p:txBody>
      </p:sp>
      <p:grpSp>
        <p:nvGrpSpPr>
          <p:cNvPr id="4" name="Group 4"/>
          <p:cNvGrpSpPr/>
          <p:nvPr/>
        </p:nvGrpSpPr>
        <p:grpSpPr>
          <a:xfrm>
            <a:off x="621504" y="2859902"/>
            <a:ext cx="7016716" cy="6398398"/>
            <a:chOff x="0" y="0"/>
            <a:chExt cx="9355621" cy="8531197"/>
          </a:xfrm>
        </p:grpSpPr>
        <p:pic>
          <p:nvPicPr>
            <p:cNvPr id="5" name="Picture 5"/>
            <p:cNvPicPr>
              <a:picLocks noChangeAspect="1"/>
            </p:cNvPicPr>
            <p:nvPr/>
          </p:nvPicPr>
          <p:blipFill>
            <a:blip r:embed="rId2"/>
            <a:srcRect t="15845" b="15845"/>
            <a:stretch>
              <a:fillRect/>
            </a:stretch>
          </p:blipFill>
          <p:spPr>
            <a:xfrm>
              <a:off x="0" y="0"/>
              <a:ext cx="9355621" cy="8531197"/>
            </a:xfrm>
            <a:prstGeom prst="rect">
              <a:avLst/>
            </a:prstGeom>
          </p:spPr>
        </p:pic>
      </p:grpSp>
      <p:sp>
        <p:nvSpPr>
          <p:cNvPr id="6" name="TextBox 6"/>
          <p:cNvSpPr txBox="1"/>
          <p:nvPr/>
        </p:nvSpPr>
        <p:spPr>
          <a:xfrm>
            <a:off x="8227183" y="2232911"/>
            <a:ext cx="10542654" cy="338839"/>
          </a:xfrm>
          <a:prstGeom prst="rect">
            <a:avLst/>
          </a:prstGeom>
        </p:spPr>
        <p:txBody>
          <a:bodyPr lIns="0" tIns="0" rIns="0" bIns="0" rtlCol="0" anchor="t">
            <a:spAutoFit/>
          </a:bodyPr>
          <a:lstStyle/>
          <a:p>
            <a:pPr marL="439050" lvl="1" indent="-219525" algn="l">
              <a:lnSpc>
                <a:spcPts val="2847"/>
              </a:lnSpc>
              <a:buFont typeface="Arial"/>
              <a:buChar char="•"/>
            </a:pPr>
            <a:r>
              <a:rPr lang="en-US" sz="2033" dirty="0">
                <a:solidFill>
                  <a:srgbClr val="000000"/>
                </a:solidFill>
                <a:latin typeface="Now"/>
                <a:ea typeface="Now"/>
                <a:cs typeface="Now"/>
                <a:sym typeface="Now"/>
              </a:rPr>
              <a:t>All services require that the individual be 60 years and older.</a:t>
            </a:r>
          </a:p>
        </p:txBody>
      </p:sp>
      <p:sp>
        <p:nvSpPr>
          <p:cNvPr id="7" name="AutoShape 7"/>
          <p:cNvSpPr/>
          <p:nvPr/>
        </p:nvSpPr>
        <p:spPr>
          <a:xfrm rot="-5400000">
            <a:off x="-6587362" y="5527399"/>
            <a:ext cx="13807379" cy="0"/>
          </a:xfrm>
          <a:prstGeom prst="line">
            <a:avLst/>
          </a:prstGeom>
          <a:ln w="9525" cap="rnd">
            <a:solidFill>
              <a:srgbClr val="000000"/>
            </a:solidFill>
            <a:prstDash val="solid"/>
            <a:headEnd type="none" w="sm" len="sm"/>
            <a:tailEnd type="none" w="sm" len="sm"/>
          </a:ln>
        </p:spPr>
        <p:txBody>
          <a:bodyPr/>
          <a:lstStyle/>
          <a:p>
            <a:endParaRPr lang="en-US" dirty="0"/>
          </a:p>
        </p:txBody>
      </p:sp>
      <p:sp>
        <p:nvSpPr>
          <p:cNvPr id="8" name="Freeform 8"/>
          <p:cNvSpPr/>
          <p:nvPr/>
        </p:nvSpPr>
        <p:spPr>
          <a:xfrm rot="154312">
            <a:off x="2829734" y="-2272736"/>
            <a:ext cx="5611816" cy="3500370"/>
          </a:xfrm>
          <a:custGeom>
            <a:avLst/>
            <a:gdLst/>
            <a:ahLst/>
            <a:cxnLst/>
            <a:rect l="l" t="t" r="r" b="b"/>
            <a:pathLst>
              <a:path w="5611816" h="3500370">
                <a:moveTo>
                  <a:pt x="0" y="0"/>
                </a:moveTo>
                <a:lnTo>
                  <a:pt x="5611816" y="0"/>
                </a:lnTo>
                <a:lnTo>
                  <a:pt x="5611816" y="3500370"/>
                </a:lnTo>
                <a:lnTo>
                  <a:pt x="0" y="3500370"/>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9" name="Freeform 9"/>
          <p:cNvSpPr/>
          <p:nvPr/>
        </p:nvSpPr>
        <p:spPr>
          <a:xfrm flipV="1">
            <a:off x="17668845" y="0"/>
            <a:ext cx="1584962" cy="2703559"/>
          </a:xfrm>
          <a:custGeom>
            <a:avLst/>
            <a:gdLst/>
            <a:ahLst/>
            <a:cxnLst/>
            <a:rect l="l" t="t" r="r" b="b"/>
            <a:pathLst>
              <a:path w="1584962" h="2703559">
                <a:moveTo>
                  <a:pt x="0" y="2703559"/>
                </a:moveTo>
                <a:lnTo>
                  <a:pt x="1584962" y="2703559"/>
                </a:lnTo>
                <a:lnTo>
                  <a:pt x="1584962" y="0"/>
                </a:lnTo>
                <a:lnTo>
                  <a:pt x="0" y="0"/>
                </a:lnTo>
                <a:lnTo>
                  <a:pt x="0" y="270355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1" name="TextBox 11"/>
          <p:cNvSpPr txBox="1"/>
          <p:nvPr/>
        </p:nvSpPr>
        <p:spPr>
          <a:xfrm>
            <a:off x="8227183" y="3232299"/>
            <a:ext cx="10542654" cy="691231"/>
          </a:xfrm>
          <a:prstGeom prst="rect">
            <a:avLst/>
          </a:prstGeom>
        </p:spPr>
        <p:txBody>
          <a:bodyPr lIns="0" tIns="0" rIns="0" bIns="0" rtlCol="0" anchor="t">
            <a:spAutoFit/>
          </a:bodyPr>
          <a:lstStyle/>
          <a:p>
            <a:pPr marL="439050" lvl="1" indent="-219525" algn="l">
              <a:lnSpc>
                <a:spcPts val="2847"/>
              </a:lnSpc>
              <a:buFont typeface="Arial"/>
              <a:buChar char="•"/>
            </a:pPr>
            <a:r>
              <a:rPr lang="en-US" sz="2033" dirty="0">
                <a:solidFill>
                  <a:srgbClr val="000000"/>
                </a:solidFill>
                <a:latin typeface="Now"/>
                <a:ea typeface="Now"/>
                <a:cs typeface="Now"/>
                <a:sym typeface="Now"/>
              </a:rPr>
              <a:t>Each individual is screened for services by a qualified assessor utilizing the State’s Consumer information form (CIF).</a:t>
            </a:r>
          </a:p>
        </p:txBody>
      </p:sp>
      <p:sp>
        <p:nvSpPr>
          <p:cNvPr id="12" name="TextBox 12"/>
          <p:cNvSpPr txBox="1"/>
          <p:nvPr/>
        </p:nvSpPr>
        <p:spPr>
          <a:xfrm>
            <a:off x="8227183" y="4452269"/>
            <a:ext cx="10542654" cy="691231"/>
          </a:xfrm>
          <a:prstGeom prst="rect">
            <a:avLst/>
          </a:prstGeom>
        </p:spPr>
        <p:txBody>
          <a:bodyPr lIns="0" tIns="0" rIns="0" bIns="0" rtlCol="0" anchor="t">
            <a:spAutoFit/>
          </a:bodyPr>
          <a:lstStyle/>
          <a:p>
            <a:pPr marL="439050" lvl="1" indent="-219525" algn="l">
              <a:lnSpc>
                <a:spcPts val="2847"/>
              </a:lnSpc>
              <a:buFont typeface="Arial"/>
              <a:buChar char="•"/>
            </a:pPr>
            <a:r>
              <a:rPr lang="en-US" sz="2033" dirty="0">
                <a:solidFill>
                  <a:srgbClr val="000000"/>
                </a:solidFill>
                <a:latin typeface="Now"/>
                <a:ea typeface="Now"/>
                <a:cs typeface="Now"/>
                <a:sym typeface="Now"/>
              </a:rPr>
              <a:t>Clients receive a score which indicates need for certain critical services. All services are classified as either Level I (0-21) or Level II (22 and above).</a:t>
            </a:r>
          </a:p>
        </p:txBody>
      </p:sp>
      <p:sp>
        <p:nvSpPr>
          <p:cNvPr id="13" name="TextBox 13"/>
          <p:cNvSpPr txBox="1"/>
          <p:nvPr/>
        </p:nvSpPr>
        <p:spPr>
          <a:xfrm>
            <a:off x="8555359" y="847851"/>
            <a:ext cx="7544665" cy="893556"/>
          </a:xfrm>
          <a:prstGeom prst="rect">
            <a:avLst/>
          </a:prstGeom>
        </p:spPr>
        <p:txBody>
          <a:bodyPr lIns="0" tIns="0" rIns="0" bIns="0" rtlCol="0" anchor="t">
            <a:spAutoFit/>
          </a:bodyPr>
          <a:lstStyle/>
          <a:p>
            <a:pPr algn="ctr">
              <a:lnSpc>
                <a:spcPts val="7214"/>
              </a:lnSpc>
            </a:pPr>
            <a:r>
              <a:rPr lang="en-US" sz="5152" dirty="0">
                <a:solidFill>
                  <a:srgbClr val="000000"/>
                </a:solidFill>
                <a:latin typeface="Montserrat Classic"/>
                <a:ea typeface="Montserrat Classic"/>
                <a:cs typeface="Montserrat Classic"/>
                <a:sym typeface="Montserrat Classic"/>
              </a:rPr>
              <a:t>Eligibility</a:t>
            </a:r>
          </a:p>
        </p:txBody>
      </p:sp>
      <p:pic>
        <p:nvPicPr>
          <p:cNvPr id="14" name="Picture 13">
            <a:extLst>
              <a:ext uri="{FF2B5EF4-FFF2-40B4-BE49-F238E27FC236}">
                <a16:creationId xmlns:a16="http://schemas.microsoft.com/office/drawing/2014/main" id="{43073617-A9F5-F5A1-2CAE-56BD3F4B675B}"/>
              </a:ext>
            </a:extLst>
          </p:cNvPr>
          <p:cNvPicPr>
            <a:picLocks noChangeAspect="1"/>
          </p:cNvPicPr>
          <p:nvPr/>
        </p:nvPicPr>
        <p:blipFill>
          <a:blip r:embed="rId7"/>
          <a:stretch>
            <a:fillRect/>
          </a:stretch>
        </p:blipFill>
        <p:spPr>
          <a:xfrm>
            <a:off x="16001802" y="8054089"/>
            <a:ext cx="2286198" cy="1390008"/>
          </a:xfrm>
          <a:prstGeom prst="rect">
            <a:avLst/>
          </a:prstGeom>
        </p:spPr>
      </p:pic>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0EA"/>
        </a:solidFill>
        <a:effectLst/>
      </p:bgPr>
    </p:bg>
    <p:spTree>
      <p:nvGrpSpPr>
        <p:cNvPr id="1" name=""/>
        <p:cNvGrpSpPr/>
        <p:nvPr/>
      </p:nvGrpSpPr>
      <p:grpSpPr>
        <a:xfrm>
          <a:off x="0" y="0"/>
          <a:ext cx="0" cy="0"/>
          <a:chOff x="0" y="0"/>
          <a:chExt cx="0" cy="0"/>
        </a:xfrm>
      </p:grpSpPr>
      <p:sp>
        <p:nvSpPr>
          <p:cNvPr id="2" name="AutoShape 2"/>
          <p:cNvSpPr/>
          <p:nvPr/>
        </p:nvSpPr>
        <p:spPr>
          <a:xfrm>
            <a:off x="0" y="0"/>
            <a:ext cx="8087804" cy="10287000"/>
          </a:xfrm>
          <a:prstGeom prst="rect">
            <a:avLst/>
          </a:prstGeom>
          <a:solidFill>
            <a:srgbClr val="DED7D0"/>
          </a:solidFill>
        </p:spPr>
        <p:txBody>
          <a:bodyPr/>
          <a:lstStyle/>
          <a:p>
            <a:endParaRPr lang="en-US" dirty="0"/>
          </a:p>
        </p:txBody>
      </p:sp>
      <p:sp>
        <p:nvSpPr>
          <p:cNvPr id="3" name="TextBox 3"/>
          <p:cNvSpPr txBox="1"/>
          <p:nvPr/>
        </p:nvSpPr>
        <p:spPr>
          <a:xfrm>
            <a:off x="357530" y="742950"/>
            <a:ext cx="7544665" cy="1803698"/>
          </a:xfrm>
          <a:prstGeom prst="rect">
            <a:avLst/>
          </a:prstGeom>
        </p:spPr>
        <p:txBody>
          <a:bodyPr lIns="0" tIns="0" rIns="0" bIns="0" rtlCol="0" anchor="t">
            <a:spAutoFit/>
          </a:bodyPr>
          <a:lstStyle/>
          <a:p>
            <a:pPr algn="ctr">
              <a:lnSpc>
                <a:spcPts val="7214"/>
              </a:lnSpc>
            </a:pPr>
            <a:r>
              <a:rPr lang="en-US" sz="5152" dirty="0">
                <a:solidFill>
                  <a:srgbClr val="12619D"/>
                </a:solidFill>
                <a:latin typeface="Montserrat Classic"/>
                <a:ea typeface="Montserrat Classic"/>
                <a:cs typeface="Montserrat Classic"/>
                <a:sym typeface="Montserrat Classic"/>
              </a:rPr>
              <a:t>Area Agency on Aging</a:t>
            </a:r>
          </a:p>
          <a:p>
            <a:pPr algn="ctr">
              <a:lnSpc>
                <a:spcPts val="7214"/>
              </a:lnSpc>
            </a:pPr>
            <a:r>
              <a:rPr lang="en-US" sz="5152" dirty="0">
                <a:solidFill>
                  <a:srgbClr val="12619D"/>
                </a:solidFill>
                <a:latin typeface="Montserrat Classic"/>
                <a:ea typeface="Montserrat Classic"/>
                <a:cs typeface="Montserrat Classic"/>
                <a:sym typeface="Montserrat Classic"/>
              </a:rPr>
              <a:t>Services FY 2025</a:t>
            </a:r>
          </a:p>
        </p:txBody>
      </p:sp>
      <p:grpSp>
        <p:nvGrpSpPr>
          <p:cNvPr id="4" name="Group 4"/>
          <p:cNvGrpSpPr/>
          <p:nvPr/>
        </p:nvGrpSpPr>
        <p:grpSpPr>
          <a:xfrm>
            <a:off x="621504" y="2859902"/>
            <a:ext cx="7016716" cy="6398398"/>
            <a:chOff x="0" y="0"/>
            <a:chExt cx="9355621" cy="8531197"/>
          </a:xfrm>
        </p:grpSpPr>
        <p:pic>
          <p:nvPicPr>
            <p:cNvPr id="5" name="Picture 5"/>
            <p:cNvPicPr>
              <a:picLocks noChangeAspect="1"/>
            </p:cNvPicPr>
            <p:nvPr/>
          </p:nvPicPr>
          <p:blipFill>
            <a:blip r:embed="rId2"/>
            <a:srcRect l="8925" r="8925"/>
            <a:stretch>
              <a:fillRect/>
            </a:stretch>
          </p:blipFill>
          <p:spPr>
            <a:xfrm>
              <a:off x="0" y="0"/>
              <a:ext cx="9355621" cy="8531197"/>
            </a:xfrm>
            <a:prstGeom prst="rect">
              <a:avLst/>
            </a:prstGeom>
          </p:spPr>
        </p:pic>
      </p:grpSp>
      <p:sp>
        <p:nvSpPr>
          <p:cNvPr id="6" name="TextBox 6"/>
          <p:cNvSpPr txBox="1"/>
          <p:nvPr/>
        </p:nvSpPr>
        <p:spPr>
          <a:xfrm>
            <a:off x="8125904" y="990600"/>
            <a:ext cx="10234142" cy="672118"/>
          </a:xfrm>
          <a:prstGeom prst="rect">
            <a:avLst/>
          </a:prstGeom>
        </p:spPr>
        <p:txBody>
          <a:bodyPr lIns="0" tIns="0" rIns="0" bIns="0" rtlCol="0" anchor="t">
            <a:spAutoFit/>
          </a:bodyPr>
          <a:lstStyle/>
          <a:p>
            <a:pPr marL="426202" lvl="1" indent="-213101" algn="l">
              <a:lnSpc>
                <a:spcPts val="2763"/>
              </a:lnSpc>
              <a:buFont typeface="Arial"/>
              <a:buChar char="•"/>
            </a:pPr>
            <a:r>
              <a:rPr lang="en-US" sz="1974" dirty="0">
                <a:solidFill>
                  <a:srgbClr val="000000"/>
                </a:solidFill>
                <a:latin typeface="Now"/>
                <a:ea typeface="Now"/>
                <a:cs typeface="Now"/>
                <a:sym typeface="Now"/>
              </a:rPr>
              <a:t>Offers assistance with light housekeeping, laundry, meal planning, and food preparation. ​</a:t>
            </a:r>
          </a:p>
        </p:txBody>
      </p:sp>
      <p:sp>
        <p:nvSpPr>
          <p:cNvPr id="7" name="AutoShape 7"/>
          <p:cNvSpPr/>
          <p:nvPr/>
        </p:nvSpPr>
        <p:spPr>
          <a:xfrm rot="-5400000">
            <a:off x="-6587362" y="5527399"/>
            <a:ext cx="13807379" cy="0"/>
          </a:xfrm>
          <a:prstGeom prst="line">
            <a:avLst/>
          </a:prstGeom>
          <a:ln w="9525" cap="rnd">
            <a:solidFill>
              <a:srgbClr val="000000"/>
            </a:solidFill>
            <a:prstDash val="solid"/>
            <a:headEnd type="none" w="sm" len="sm"/>
            <a:tailEnd type="none" w="sm" len="sm"/>
          </a:ln>
        </p:spPr>
        <p:txBody>
          <a:bodyPr/>
          <a:lstStyle/>
          <a:p>
            <a:endParaRPr lang="en-US" dirty="0"/>
          </a:p>
        </p:txBody>
      </p:sp>
      <p:sp>
        <p:nvSpPr>
          <p:cNvPr id="8" name="Freeform 8"/>
          <p:cNvSpPr/>
          <p:nvPr/>
        </p:nvSpPr>
        <p:spPr>
          <a:xfrm rot="154312">
            <a:off x="2829734" y="-2272736"/>
            <a:ext cx="5611816" cy="3500370"/>
          </a:xfrm>
          <a:custGeom>
            <a:avLst/>
            <a:gdLst/>
            <a:ahLst/>
            <a:cxnLst/>
            <a:rect l="l" t="t" r="r" b="b"/>
            <a:pathLst>
              <a:path w="5611816" h="3500370">
                <a:moveTo>
                  <a:pt x="0" y="0"/>
                </a:moveTo>
                <a:lnTo>
                  <a:pt x="5611816" y="0"/>
                </a:lnTo>
                <a:lnTo>
                  <a:pt x="5611816" y="3500370"/>
                </a:lnTo>
                <a:lnTo>
                  <a:pt x="0" y="3500370"/>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9" name="Freeform 9"/>
          <p:cNvSpPr/>
          <p:nvPr/>
        </p:nvSpPr>
        <p:spPr>
          <a:xfrm flipV="1">
            <a:off x="17495519" y="-380999"/>
            <a:ext cx="1584962" cy="2703559"/>
          </a:xfrm>
          <a:custGeom>
            <a:avLst/>
            <a:gdLst/>
            <a:ahLst/>
            <a:cxnLst/>
            <a:rect l="l" t="t" r="r" b="b"/>
            <a:pathLst>
              <a:path w="1584962" h="2703559">
                <a:moveTo>
                  <a:pt x="0" y="2703559"/>
                </a:moveTo>
                <a:lnTo>
                  <a:pt x="1584962" y="2703559"/>
                </a:lnTo>
                <a:lnTo>
                  <a:pt x="1584962" y="0"/>
                </a:lnTo>
                <a:lnTo>
                  <a:pt x="0" y="0"/>
                </a:lnTo>
                <a:lnTo>
                  <a:pt x="0" y="270355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1" name="TextBox 11"/>
          <p:cNvSpPr txBox="1"/>
          <p:nvPr/>
        </p:nvSpPr>
        <p:spPr>
          <a:xfrm>
            <a:off x="8227183" y="2665459"/>
            <a:ext cx="9786075" cy="1298566"/>
          </a:xfrm>
          <a:prstGeom prst="rect">
            <a:avLst/>
          </a:prstGeom>
        </p:spPr>
        <p:txBody>
          <a:bodyPr lIns="0" tIns="0" rIns="0" bIns="0" rtlCol="0" anchor="t">
            <a:spAutoFit/>
          </a:bodyPr>
          <a:lstStyle/>
          <a:p>
            <a:pPr marL="407542" lvl="1" indent="-203771" algn="l">
              <a:lnSpc>
                <a:spcPts val="2642"/>
              </a:lnSpc>
              <a:buFont typeface="Arial"/>
              <a:buChar char="•"/>
            </a:pPr>
            <a:r>
              <a:rPr lang="en-US" sz="1887" dirty="0">
                <a:solidFill>
                  <a:srgbClr val="000000"/>
                </a:solidFill>
                <a:latin typeface="Now"/>
                <a:ea typeface="Now"/>
                <a:cs typeface="Now"/>
                <a:sym typeface="Now"/>
              </a:rPr>
              <a:t>Ombudsmen visit licensed nursing homes and personal care homes to investigate, verify, and work to resolve complaints by or on behalf of residents of long-term care facilities about care, services, financial assistance, rights, and other concerns affecting their dignity and well-being.​</a:t>
            </a:r>
          </a:p>
        </p:txBody>
      </p:sp>
      <p:sp>
        <p:nvSpPr>
          <p:cNvPr id="12" name="TextBox 12"/>
          <p:cNvSpPr txBox="1"/>
          <p:nvPr/>
        </p:nvSpPr>
        <p:spPr>
          <a:xfrm>
            <a:off x="8227183" y="4884438"/>
            <a:ext cx="9930232" cy="1317134"/>
          </a:xfrm>
          <a:prstGeom prst="rect">
            <a:avLst/>
          </a:prstGeom>
        </p:spPr>
        <p:txBody>
          <a:bodyPr lIns="0" tIns="0" rIns="0" bIns="0" rtlCol="0" anchor="t">
            <a:spAutoFit/>
          </a:bodyPr>
          <a:lstStyle/>
          <a:p>
            <a:pPr marL="413546" lvl="1" indent="-206773" algn="l">
              <a:lnSpc>
                <a:spcPts val="2681"/>
              </a:lnSpc>
              <a:buFont typeface="Arial"/>
              <a:buChar char="•"/>
            </a:pPr>
            <a:r>
              <a:rPr lang="en-US" sz="1915" dirty="0">
                <a:solidFill>
                  <a:srgbClr val="000000"/>
                </a:solidFill>
                <a:latin typeface="Now"/>
                <a:ea typeface="Now"/>
                <a:cs typeface="Now"/>
                <a:sym typeface="Now"/>
              </a:rPr>
              <a:t> The Older Adult Nutrition Program provides nutritionally balanced meals to older individuals in a variety of settings including congregate facilities such as senior centers; or by home-delivery to older individuals who are homebound due to illness, disability, or geographic isolation</a:t>
            </a:r>
          </a:p>
        </p:txBody>
      </p:sp>
      <p:sp>
        <p:nvSpPr>
          <p:cNvPr id="13" name="TextBox 13"/>
          <p:cNvSpPr txBox="1"/>
          <p:nvPr/>
        </p:nvSpPr>
        <p:spPr>
          <a:xfrm>
            <a:off x="10567824" y="436392"/>
            <a:ext cx="4869380" cy="569613"/>
          </a:xfrm>
          <a:prstGeom prst="rect">
            <a:avLst/>
          </a:prstGeom>
        </p:spPr>
        <p:txBody>
          <a:bodyPr lIns="0" tIns="0" rIns="0" bIns="0" rtlCol="0" anchor="t">
            <a:spAutoFit/>
          </a:bodyPr>
          <a:lstStyle/>
          <a:p>
            <a:pPr algn="ctr">
              <a:lnSpc>
                <a:spcPts val="4656"/>
              </a:lnSpc>
            </a:pPr>
            <a:r>
              <a:rPr lang="en-US" sz="3325" dirty="0">
                <a:solidFill>
                  <a:srgbClr val="000000"/>
                </a:solidFill>
                <a:latin typeface="Montserrat Classic"/>
                <a:ea typeface="Montserrat Classic"/>
                <a:cs typeface="Montserrat Classic"/>
                <a:sym typeface="Montserrat Classic"/>
              </a:rPr>
              <a:t>Homemaker Services</a:t>
            </a:r>
          </a:p>
        </p:txBody>
      </p:sp>
      <p:sp>
        <p:nvSpPr>
          <p:cNvPr id="14" name="TextBox 14"/>
          <p:cNvSpPr txBox="1"/>
          <p:nvPr/>
        </p:nvSpPr>
        <p:spPr>
          <a:xfrm>
            <a:off x="10567824" y="1932119"/>
            <a:ext cx="4869380" cy="569613"/>
          </a:xfrm>
          <a:prstGeom prst="rect">
            <a:avLst/>
          </a:prstGeom>
        </p:spPr>
        <p:txBody>
          <a:bodyPr lIns="0" tIns="0" rIns="0" bIns="0" rtlCol="0" anchor="t">
            <a:spAutoFit/>
          </a:bodyPr>
          <a:lstStyle/>
          <a:p>
            <a:pPr algn="ctr">
              <a:lnSpc>
                <a:spcPts val="4656"/>
              </a:lnSpc>
            </a:pPr>
            <a:r>
              <a:rPr lang="en-US" sz="3325" dirty="0">
                <a:solidFill>
                  <a:srgbClr val="000000"/>
                </a:solidFill>
                <a:latin typeface="Montserrat Classic"/>
                <a:ea typeface="Montserrat Classic"/>
                <a:cs typeface="Montserrat Classic"/>
                <a:sym typeface="Montserrat Classic"/>
              </a:rPr>
              <a:t>Ombudsman Program</a:t>
            </a:r>
          </a:p>
        </p:txBody>
      </p:sp>
      <p:sp>
        <p:nvSpPr>
          <p:cNvPr id="15" name="TextBox 15"/>
          <p:cNvSpPr txBox="1"/>
          <p:nvPr/>
        </p:nvSpPr>
        <p:spPr>
          <a:xfrm>
            <a:off x="10685530" y="4256732"/>
            <a:ext cx="4869380" cy="569613"/>
          </a:xfrm>
          <a:prstGeom prst="rect">
            <a:avLst/>
          </a:prstGeom>
        </p:spPr>
        <p:txBody>
          <a:bodyPr lIns="0" tIns="0" rIns="0" bIns="0" rtlCol="0" anchor="t">
            <a:spAutoFit/>
          </a:bodyPr>
          <a:lstStyle/>
          <a:p>
            <a:pPr algn="ctr">
              <a:lnSpc>
                <a:spcPts val="4656"/>
              </a:lnSpc>
            </a:pPr>
            <a:r>
              <a:rPr lang="en-US" sz="3325" dirty="0">
                <a:solidFill>
                  <a:srgbClr val="000000"/>
                </a:solidFill>
                <a:latin typeface="Montserrat Classic"/>
                <a:ea typeface="Montserrat Classic"/>
                <a:cs typeface="Montserrat Classic"/>
                <a:sym typeface="Montserrat Classic"/>
              </a:rPr>
              <a:t>Nutrition Programs</a:t>
            </a:r>
          </a:p>
        </p:txBody>
      </p:sp>
      <p:sp>
        <p:nvSpPr>
          <p:cNvPr id="16" name="TextBox 16"/>
          <p:cNvSpPr txBox="1"/>
          <p:nvPr/>
        </p:nvSpPr>
        <p:spPr>
          <a:xfrm>
            <a:off x="9144000" y="6691855"/>
            <a:ext cx="8500816" cy="569613"/>
          </a:xfrm>
          <a:prstGeom prst="rect">
            <a:avLst/>
          </a:prstGeom>
        </p:spPr>
        <p:txBody>
          <a:bodyPr lIns="0" tIns="0" rIns="0" bIns="0" rtlCol="0" anchor="t">
            <a:spAutoFit/>
          </a:bodyPr>
          <a:lstStyle/>
          <a:p>
            <a:pPr algn="ctr">
              <a:lnSpc>
                <a:spcPts val="4656"/>
              </a:lnSpc>
            </a:pPr>
            <a:r>
              <a:rPr lang="en-US" sz="3325" dirty="0">
                <a:solidFill>
                  <a:srgbClr val="000000"/>
                </a:solidFill>
                <a:latin typeface="Montserrat Classic"/>
                <a:ea typeface="Montserrat Classic"/>
                <a:cs typeface="Montserrat Classic"/>
                <a:sym typeface="Montserrat Classic"/>
              </a:rPr>
              <a:t>State Health Insurance Program (SHIP)</a:t>
            </a:r>
          </a:p>
        </p:txBody>
      </p:sp>
      <p:sp>
        <p:nvSpPr>
          <p:cNvPr id="17" name="TextBox 17"/>
          <p:cNvSpPr txBox="1"/>
          <p:nvPr/>
        </p:nvSpPr>
        <p:spPr>
          <a:xfrm>
            <a:off x="8227183" y="7299651"/>
            <a:ext cx="9930232" cy="985212"/>
          </a:xfrm>
          <a:prstGeom prst="rect">
            <a:avLst/>
          </a:prstGeom>
        </p:spPr>
        <p:txBody>
          <a:bodyPr lIns="0" tIns="0" rIns="0" bIns="0" rtlCol="0" anchor="t">
            <a:spAutoFit/>
          </a:bodyPr>
          <a:lstStyle/>
          <a:p>
            <a:pPr marL="413546" lvl="1" indent="-206773" algn="l">
              <a:lnSpc>
                <a:spcPts val="2681"/>
              </a:lnSpc>
              <a:buFont typeface="Arial"/>
              <a:buChar char="•"/>
            </a:pPr>
            <a:r>
              <a:rPr lang="en-US" sz="1915" dirty="0">
                <a:solidFill>
                  <a:srgbClr val="000000"/>
                </a:solidFill>
                <a:latin typeface="Now"/>
                <a:ea typeface="Now"/>
                <a:cs typeface="Now"/>
                <a:sym typeface="Now"/>
              </a:rPr>
              <a:t>This service is a counseling program designed to provide answers to questions regarding Medicare, Medicaid, medigap insurance, and any other public benefits.</a:t>
            </a:r>
          </a:p>
        </p:txBody>
      </p:sp>
      <p:pic>
        <p:nvPicPr>
          <p:cNvPr id="18" name="Picture 17">
            <a:extLst>
              <a:ext uri="{FF2B5EF4-FFF2-40B4-BE49-F238E27FC236}">
                <a16:creationId xmlns:a16="http://schemas.microsoft.com/office/drawing/2014/main" id="{9EB58110-341E-60B8-3DF2-9F6A1CAE129F}"/>
              </a:ext>
            </a:extLst>
          </p:cNvPr>
          <p:cNvPicPr>
            <a:picLocks noChangeAspect="1"/>
          </p:cNvPicPr>
          <p:nvPr/>
        </p:nvPicPr>
        <p:blipFill>
          <a:blip r:embed="rId7"/>
          <a:stretch>
            <a:fillRect/>
          </a:stretch>
        </p:blipFill>
        <p:spPr>
          <a:xfrm>
            <a:off x="15871217" y="8181376"/>
            <a:ext cx="2100456" cy="1277077"/>
          </a:xfrm>
          <a:prstGeom prst="rect">
            <a:avLst/>
          </a:prstGeom>
        </p:spPr>
      </p:pic>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0EA"/>
        </a:solidFill>
        <a:effectLst/>
      </p:bgPr>
    </p:bg>
    <p:spTree>
      <p:nvGrpSpPr>
        <p:cNvPr id="1" name=""/>
        <p:cNvGrpSpPr/>
        <p:nvPr/>
      </p:nvGrpSpPr>
      <p:grpSpPr>
        <a:xfrm>
          <a:off x="0" y="0"/>
          <a:ext cx="0" cy="0"/>
          <a:chOff x="0" y="0"/>
          <a:chExt cx="0" cy="0"/>
        </a:xfrm>
      </p:grpSpPr>
      <p:sp>
        <p:nvSpPr>
          <p:cNvPr id="2" name="AutoShape 2"/>
          <p:cNvSpPr/>
          <p:nvPr/>
        </p:nvSpPr>
        <p:spPr>
          <a:xfrm>
            <a:off x="0" y="0"/>
            <a:ext cx="8087804" cy="10287000"/>
          </a:xfrm>
          <a:prstGeom prst="rect">
            <a:avLst/>
          </a:prstGeom>
          <a:solidFill>
            <a:srgbClr val="DED7D0"/>
          </a:solidFill>
        </p:spPr>
        <p:txBody>
          <a:bodyPr/>
          <a:lstStyle/>
          <a:p>
            <a:endParaRPr lang="en-US" dirty="0"/>
          </a:p>
        </p:txBody>
      </p:sp>
      <p:sp>
        <p:nvSpPr>
          <p:cNvPr id="3" name="TextBox 3"/>
          <p:cNvSpPr txBox="1"/>
          <p:nvPr/>
        </p:nvSpPr>
        <p:spPr>
          <a:xfrm>
            <a:off x="357530" y="742950"/>
            <a:ext cx="7544665" cy="1803698"/>
          </a:xfrm>
          <a:prstGeom prst="rect">
            <a:avLst/>
          </a:prstGeom>
        </p:spPr>
        <p:txBody>
          <a:bodyPr lIns="0" tIns="0" rIns="0" bIns="0" rtlCol="0" anchor="t">
            <a:spAutoFit/>
          </a:bodyPr>
          <a:lstStyle/>
          <a:p>
            <a:pPr algn="ctr">
              <a:lnSpc>
                <a:spcPts val="7214"/>
              </a:lnSpc>
            </a:pPr>
            <a:r>
              <a:rPr lang="en-US" sz="5152" dirty="0">
                <a:solidFill>
                  <a:srgbClr val="12619D"/>
                </a:solidFill>
                <a:latin typeface="Montserrat Classic"/>
                <a:ea typeface="Montserrat Classic"/>
                <a:cs typeface="Montserrat Classic"/>
                <a:sym typeface="Montserrat Classic"/>
              </a:rPr>
              <a:t>Area Agency on Aging</a:t>
            </a:r>
          </a:p>
          <a:p>
            <a:pPr algn="ctr">
              <a:lnSpc>
                <a:spcPts val="7214"/>
              </a:lnSpc>
            </a:pPr>
            <a:r>
              <a:rPr lang="en-US" sz="5152" dirty="0">
                <a:solidFill>
                  <a:srgbClr val="12619D"/>
                </a:solidFill>
                <a:latin typeface="Montserrat Classic"/>
                <a:ea typeface="Montserrat Classic"/>
                <a:cs typeface="Montserrat Classic"/>
                <a:sym typeface="Montserrat Classic"/>
              </a:rPr>
              <a:t>Services FY 2025</a:t>
            </a:r>
          </a:p>
        </p:txBody>
      </p:sp>
      <p:grpSp>
        <p:nvGrpSpPr>
          <p:cNvPr id="4" name="Group 4"/>
          <p:cNvGrpSpPr/>
          <p:nvPr/>
        </p:nvGrpSpPr>
        <p:grpSpPr>
          <a:xfrm>
            <a:off x="621504" y="2859902"/>
            <a:ext cx="7016716" cy="6398398"/>
            <a:chOff x="0" y="0"/>
            <a:chExt cx="9355621" cy="8531197"/>
          </a:xfrm>
        </p:grpSpPr>
        <p:pic>
          <p:nvPicPr>
            <p:cNvPr id="5" name="Picture 5"/>
            <p:cNvPicPr>
              <a:picLocks noChangeAspect="1"/>
            </p:cNvPicPr>
            <p:nvPr/>
          </p:nvPicPr>
          <p:blipFill>
            <a:blip r:embed="rId2"/>
            <a:srcRect t="28778" b="28778"/>
            <a:stretch>
              <a:fillRect/>
            </a:stretch>
          </p:blipFill>
          <p:spPr>
            <a:xfrm>
              <a:off x="0" y="0"/>
              <a:ext cx="9355621" cy="8531197"/>
            </a:xfrm>
            <a:prstGeom prst="rect">
              <a:avLst/>
            </a:prstGeom>
          </p:spPr>
        </p:pic>
      </p:grpSp>
      <p:sp>
        <p:nvSpPr>
          <p:cNvPr id="6" name="TextBox 6"/>
          <p:cNvSpPr txBox="1"/>
          <p:nvPr/>
        </p:nvSpPr>
        <p:spPr>
          <a:xfrm>
            <a:off x="8125904" y="990600"/>
            <a:ext cx="10234142" cy="1014198"/>
          </a:xfrm>
          <a:prstGeom prst="rect">
            <a:avLst/>
          </a:prstGeom>
        </p:spPr>
        <p:txBody>
          <a:bodyPr lIns="0" tIns="0" rIns="0" bIns="0" rtlCol="0" anchor="t">
            <a:spAutoFit/>
          </a:bodyPr>
          <a:lstStyle/>
          <a:p>
            <a:pPr marL="426202" lvl="1" indent="-213101" algn="l">
              <a:lnSpc>
                <a:spcPts val="2763"/>
              </a:lnSpc>
              <a:buFont typeface="Arial"/>
              <a:buChar char="•"/>
            </a:pPr>
            <a:r>
              <a:rPr lang="en-US" sz="1974" dirty="0">
                <a:solidFill>
                  <a:srgbClr val="000000"/>
                </a:solidFill>
                <a:latin typeface="Now"/>
                <a:ea typeface="Now"/>
                <a:cs typeface="Now"/>
                <a:sym typeface="Now"/>
              </a:rPr>
              <a:t>Emergency Transitions Support (ETS)Program provides meals and homemaker services during the first 3 weeks following discharge from hospital to home and nursing home-to-home.​</a:t>
            </a:r>
          </a:p>
        </p:txBody>
      </p:sp>
      <p:sp>
        <p:nvSpPr>
          <p:cNvPr id="7" name="AutoShape 7"/>
          <p:cNvSpPr/>
          <p:nvPr/>
        </p:nvSpPr>
        <p:spPr>
          <a:xfrm rot="-5400000">
            <a:off x="-6587362" y="5527399"/>
            <a:ext cx="13807379" cy="0"/>
          </a:xfrm>
          <a:prstGeom prst="line">
            <a:avLst/>
          </a:prstGeom>
          <a:ln w="9525" cap="rnd">
            <a:solidFill>
              <a:srgbClr val="000000"/>
            </a:solidFill>
            <a:prstDash val="solid"/>
            <a:headEnd type="none" w="sm" len="sm"/>
            <a:tailEnd type="none" w="sm" len="sm"/>
          </a:ln>
        </p:spPr>
        <p:txBody>
          <a:bodyPr/>
          <a:lstStyle/>
          <a:p>
            <a:endParaRPr lang="en-US" dirty="0"/>
          </a:p>
        </p:txBody>
      </p:sp>
      <p:sp>
        <p:nvSpPr>
          <p:cNvPr id="8" name="Freeform 8"/>
          <p:cNvSpPr/>
          <p:nvPr/>
        </p:nvSpPr>
        <p:spPr>
          <a:xfrm rot="154312">
            <a:off x="2829734" y="-2272736"/>
            <a:ext cx="5611816" cy="3500370"/>
          </a:xfrm>
          <a:custGeom>
            <a:avLst/>
            <a:gdLst/>
            <a:ahLst/>
            <a:cxnLst/>
            <a:rect l="l" t="t" r="r" b="b"/>
            <a:pathLst>
              <a:path w="5611816" h="3500370">
                <a:moveTo>
                  <a:pt x="0" y="0"/>
                </a:moveTo>
                <a:lnTo>
                  <a:pt x="5611816" y="0"/>
                </a:lnTo>
                <a:lnTo>
                  <a:pt x="5611816" y="3500370"/>
                </a:lnTo>
                <a:lnTo>
                  <a:pt x="0" y="3500370"/>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9" name="Freeform 9"/>
          <p:cNvSpPr/>
          <p:nvPr/>
        </p:nvSpPr>
        <p:spPr>
          <a:xfrm flipV="1">
            <a:off x="17668845" y="0"/>
            <a:ext cx="1584962" cy="2703559"/>
          </a:xfrm>
          <a:custGeom>
            <a:avLst/>
            <a:gdLst/>
            <a:ahLst/>
            <a:cxnLst/>
            <a:rect l="l" t="t" r="r" b="b"/>
            <a:pathLst>
              <a:path w="1584962" h="2703559">
                <a:moveTo>
                  <a:pt x="0" y="2703559"/>
                </a:moveTo>
                <a:lnTo>
                  <a:pt x="1584962" y="2703559"/>
                </a:lnTo>
                <a:lnTo>
                  <a:pt x="1584962" y="0"/>
                </a:lnTo>
                <a:lnTo>
                  <a:pt x="0" y="0"/>
                </a:lnTo>
                <a:lnTo>
                  <a:pt x="0" y="270355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1" name="TextBox 11"/>
          <p:cNvSpPr txBox="1"/>
          <p:nvPr/>
        </p:nvSpPr>
        <p:spPr>
          <a:xfrm>
            <a:off x="8227183" y="2777029"/>
            <a:ext cx="9786075" cy="971463"/>
          </a:xfrm>
          <a:prstGeom prst="rect">
            <a:avLst/>
          </a:prstGeom>
        </p:spPr>
        <p:txBody>
          <a:bodyPr lIns="0" tIns="0" rIns="0" bIns="0" rtlCol="0" anchor="t">
            <a:spAutoFit/>
          </a:bodyPr>
          <a:lstStyle/>
          <a:p>
            <a:pPr marL="407542" lvl="1" indent="-203771" algn="l">
              <a:lnSpc>
                <a:spcPts val="2642"/>
              </a:lnSpc>
              <a:buFont typeface="Arial"/>
              <a:buChar char="•"/>
            </a:pPr>
            <a:r>
              <a:rPr lang="en-US" sz="1887" dirty="0">
                <a:solidFill>
                  <a:srgbClr val="000000"/>
                </a:solidFill>
                <a:latin typeface="Now"/>
                <a:ea typeface="Now"/>
                <a:cs typeface="Now"/>
                <a:sym typeface="Now"/>
              </a:rPr>
              <a:t>Provides a comprehensive assessment by which an individual’s needs for services are determined, arranges for those services in an organized and coordinated manner. ​</a:t>
            </a:r>
          </a:p>
        </p:txBody>
      </p:sp>
      <p:sp>
        <p:nvSpPr>
          <p:cNvPr id="12" name="TextBox 12"/>
          <p:cNvSpPr txBox="1"/>
          <p:nvPr/>
        </p:nvSpPr>
        <p:spPr>
          <a:xfrm>
            <a:off x="8198147" y="5189775"/>
            <a:ext cx="9930232" cy="653291"/>
          </a:xfrm>
          <a:prstGeom prst="rect">
            <a:avLst/>
          </a:prstGeom>
        </p:spPr>
        <p:txBody>
          <a:bodyPr lIns="0" tIns="0" rIns="0" bIns="0" rtlCol="0" anchor="t">
            <a:spAutoFit/>
          </a:bodyPr>
          <a:lstStyle/>
          <a:p>
            <a:pPr marL="413546" lvl="1" indent="-206773" algn="l">
              <a:lnSpc>
                <a:spcPts val="2681"/>
              </a:lnSpc>
              <a:buFont typeface="Arial"/>
              <a:buChar char="•"/>
            </a:pPr>
            <a:r>
              <a:rPr lang="en-US" sz="1915" dirty="0">
                <a:solidFill>
                  <a:srgbClr val="000000"/>
                </a:solidFill>
                <a:latin typeface="Now"/>
                <a:ea typeface="Now"/>
                <a:cs typeface="Now"/>
                <a:sym typeface="Now"/>
              </a:rPr>
              <a:t>Eligible workers are placed in community service jobs and paid minimum wages while receiving training for unsubsidized jobs. </a:t>
            </a:r>
          </a:p>
        </p:txBody>
      </p:sp>
      <p:sp>
        <p:nvSpPr>
          <p:cNvPr id="13" name="TextBox 13"/>
          <p:cNvSpPr txBox="1"/>
          <p:nvPr/>
        </p:nvSpPr>
        <p:spPr>
          <a:xfrm>
            <a:off x="9723015" y="335368"/>
            <a:ext cx="6880493" cy="569613"/>
          </a:xfrm>
          <a:prstGeom prst="rect">
            <a:avLst/>
          </a:prstGeom>
        </p:spPr>
        <p:txBody>
          <a:bodyPr lIns="0" tIns="0" rIns="0" bIns="0" rtlCol="0" anchor="t">
            <a:spAutoFit/>
          </a:bodyPr>
          <a:lstStyle/>
          <a:p>
            <a:pPr algn="ctr">
              <a:lnSpc>
                <a:spcPts val="4656"/>
              </a:lnSpc>
            </a:pPr>
            <a:r>
              <a:rPr lang="en-US" sz="3325" dirty="0">
                <a:solidFill>
                  <a:srgbClr val="000000"/>
                </a:solidFill>
                <a:latin typeface="Montserrat Classic"/>
                <a:ea typeface="Montserrat Classic"/>
                <a:cs typeface="Montserrat Classic"/>
                <a:sym typeface="Montserrat Classic"/>
              </a:rPr>
              <a:t>Emergency Transition Services</a:t>
            </a:r>
          </a:p>
        </p:txBody>
      </p:sp>
      <p:sp>
        <p:nvSpPr>
          <p:cNvPr id="14" name="TextBox 14"/>
          <p:cNvSpPr txBox="1"/>
          <p:nvPr/>
        </p:nvSpPr>
        <p:spPr>
          <a:xfrm>
            <a:off x="10808285" y="2207416"/>
            <a:ext cx="4869380" cy="569613"/>
          </a:xfrm>
          <a:prstGeom prst="rect">
            <a:avLst/>
          </a:prstGeom>
        </p:spPr>
        <p:txBody>
          <a:bodyPr lIns="0" tIns="0" rIns="0" bIns="0" rtlCol="0" anchor="t">
            <a:spAutoFit/>
          </a:bodyPr>
          <a:lstStyle/>
          <a:p>
            <a:pPr algn="ctr">
              <a:lnSpc>
                <a:spcPts val="4656"/>
              </a:lnSpc>
            </a:pPr>
            <a:r>
              <a:rPr lang="en-US" sz="3325" dirty="0">
                <a:solidFill>
                  <a:srgbClr val="000000"/>
                </a:solidFill>
                <a:latin typeface="Montserrat Classic"/>
                <a:ea typeface="Montserrat Classic"/>
                <a:cs typeface="Montserrat Classic"/>
                <a:sym typeface="Montserrat Classic"/>
              </a:rPr>
              <a:t>Case Management</a:t>
            </a:r>
          </a:p>
        </p:txBody>
      </p:sp>
      <p:sp>
        <p:nvSpPr>
          <p:cNvPr id="15" name="TextBox 15"/>
          <p:cNvSpPr txBox="1"/>
          <p:nvPr/>
        </p:nvSpPr>
        <p:spPr>
          <a:xfrm>
            <a:off x="8392980" y="3986476"/>
            <a:ext cx="9735399" cy="1157024"/>
          </a:xfrm>
          <a:prstGeom prst="rect">
            <a:avLst/>
          </a:prstGeom>
        </p:spPr>
        <p:txBody>
          <a:bodyPr lIns="0" tIns="0" rIns="0" bIns="0" rtlCol="0" anchor="t">
            <a:spAutoFit/>
          </a:bodyPr>
          <a:lstStyle/>
          <a:p>
            <a:pPr algn="ctr">
              <a:lnSpc>
                <a:spcPts val="4656"/>
              </a:lnSpc>
            </a:pPr>
            <a:r>
              <a:rPr lang="en-US" sz="3325" dirty="0">
                <a:solidFill>
                  <a:srgbClr val="000000"/>
                </a:solidFill>
                <a:latin typeface="Montserrat Classic"/>
                <a:ea typeface="Montserrat Classic"/>
                <a:cs typeface="Montserrat Classic"/>
                <a:sym typeface="Montserrat Classic"/>
              </a:rPr>
              <a:t>Senior Community Services Employment Program (SCSEP)</a:t>
            </a:r>
          </a:p>
        </p:txBody>
      </p:sp>
      <p:sp>
        <p:nvSpPr>
          <p:cNvPr id="16" name="TextBox 16"/>
          <p:cNvSpPr txBox="1"/>
          <p:nvPr/>
        </p:nvSpPr>
        <p:spPr>
          <a:xfrm>
            <a:off x="8227183" y="6901322"/>
            <a:ext cx="9930232" cy="1024639"/>
          </a:xfrm>
          <a:prstGeom prst="rect">
            <a:avLst/>
          </a:prstGeom>
        </p:spPr>
        <p:txBody>
          <a:bodyPr lIns="0" tIns="0" rIns="0" bIns="0" rtlCol="0" anchor="t">
            <a:spAutoFit/>
          </a:bodyPr>
          <a:lstStyle/>
          <a:p>
            <a:pPr marL="413546" lvl="1" indent="-206773" algn="l">
              <a:lnSpc>
                <a:spcPts val="2681"/>
              </a:lnSpc>
              <a:buFont typeface="Arial"/>
              <a:buChar char="•"/>
            </a:pPr>
            <a:r>
              <a:rPr lang="en-US" sz="1915" dirty="0">
                <a:solidFill>
                  <a:srgbClr val="000000"/>
                </a:solidFill>
                <a:latin typeface="Now"/>
                <a:ea typeface="Now"/>
                <a:cs typeface="Now"/>
                <a:sym typeface="Now"/>
              </a:rPr>
              <a:t>This service provides temporary relief time to a primary caregiver of an ill, frail, infirm, functionally impaired older individual or an individual suffering from dementia.</a:t>
            </a:r>
          </a:p>
        </p:txBody>
      </p:sp>
      <p:sp>
        <p:nvSpPr>
          <p:cNvPr id="17" name="TextBox 17"/>
          <p:cNvSpPr txBox="1"/>
          <p:nvPr/>
        </p:nvSpPr>
        <p:spPr>
          <a:xfrm>
            <a:off x="8295563" y="6279961"/>
            <a:ext cx="9735399" cy="569613"/>
          </a:xfrm>
          <a:prstGeom prst="rect">
            <a:avLst/>
          </a:prstGeom>
        </p:spPr>
        <p:txBody>
          <a:bodyPr lIns="0" tIns="0" rIns="0" bIns="0" rtlCol="0" anchor="t">
            <a:spAutoFit/>
          </a:bodyPr>
          <a:lstStyle/>
          <a:p>
            <a:pPr algn="ctr">
              <a:lnSpc>
                <a:spcPts val="4656"/>
              </a:lnSpc>
            </a:pPr>
            <a:r>
              <a:rPr lang="en-US" sz="3325" dirty="0">
                <a:solidFill>
                  <a:srgbClr val="000000"/>
                </a:solidFill>
                <a:latin typeface="Montserrat Classic"/>
                <a:ea typeface="Montserrat Classic"/>
                <a:cs typeface="Montserrat Classic"/>
                <a:sym typeface="Montserrat Classic"/>
              </a:rPr>
              <a:t>Respite Services </a:t>
            </a:r>
          </a:p>
        </p:txBody>
      </p:sp>
      <p:pic>
        <p:nvPicPr>
          <p:cNvPr id="18" name="Picture 17">
            <a:extLst>
              <a:ext uri="{FF2B5EF4-FFF2-40B4-BE49-F238E27FC236}">
                <a16:creationId xmlns:a16="http://schemas.microsoft.com/office/drawing/2014/main" id="{39E49713-7AD0-3F27-D351-259E35B75CBD}"/>
              </a:ext>
            </a:extLst>
          </p:cNvPr>
          <p:cNvPicPr>
            <a:picLocks noChangeAspect="1"/>
          </p:cNvPicPr>
          <p:nvPr/>
        </p:nvPicPr>
        <p:blipFill>
          <a:blip r:embed="rId7"/>
          <a:stretch>
            <a:fillRect/>
          </a:stretch>
        </p:blipFill>
        <p:spPr>
          <a:xfrm>
            <a:off x="15921894" y="8097199"/>
            <a:ext cx="2286198" cy="1390008"/>
          </a:xfrm>
          <a:prstGeom prst="rect">
            <a:avLst/>
          </a:prstGeom>
        </p:spPr>
      </p:pic>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0EA"/>
        </a:solidFill>
        <a:effectLst/>
      </p:bgPr>
    </p:bg>
    <p:spTree>
      <p:nvGrpSpPr>
        <p:cNvPr id="1" name=""/>
        <p:cNvGrpSpPr/>
        <p:nvPr/>
      </p:nvGrpSpPr>
      <p:grpSpPr>
        <a:xfrm>
          <a:off x="0" y="0"/>
          <a:ext cx="0" cy="0"/>
          <a:chOff x="0" y="0"/>
          <a:chExt cx="0" cy="0"/>
        </a:xfrm>
      </p:grpSpPr>
      <p:sp>
        <p:nvSpPr>
          <p:cNvPr id="2" name="AutoShape 2"/>
          <p:cNvSpPr/>
          <p:nvPr/>
        </p:nvSpPr>
        <p:spPr>
          <a:xfrm>
            <a:off x="1244600" y="1513069"/>
            <a:ext cx="17043400" cy="7777047"/>
          </a:xfrm>
          <a:prstGeom prst="rect">
            <a:avLst/>
          </a:prstGeom>
          <a:solidFill>
            <a:srgbClr val="ECDCCB"/>
          </a:solidFill>
        </p:spPr>
        <p:txBody>
          <a:bodyPr/>
          <a:lstStyle/>
          <a:p>
            <a:endParaRPr lang="en-US" dirty="0"/>
          </a:p>
        </p:txBody>
      </p:sp>
      <p:sp>
        <p:nvSpPr>
          <p:cNvPr id="3" name="AutoShape 3"/>
          <p:cNvSpPr/>
          <p:nvPr/>
        </p:nvSpPr>
        <p:spPr>
          <a:xfrm>
            <a:off x="-1166762" y="9846012"/>
            <a:ext cx="19789407" cy="0"/>
          </a:xfrm>
          <a:prstGeom prst="line">
            <a:avLst/>
          </a:prstGeom>
          <a:ln w="9525" cap="rnd">
            <a:solidFill>
              <a:srgbClr val="000000"/>
            </a:solidFill>
            <a:prstDash val="solid"/>
            <a:headEnd type="none" w="sm" len="sm"/>
            <a:tailEnd type="none" w="sm" len="sm"/>
          </a:ln>
        </p:spPr>
        <p:txBody>
          <a:bodyPr/>
          <a:lstStyle/>
          <a:p>
            <a:endParaRPr lang="en-US" dirty="0"/>
          </a:p>
        </p:txBody>
      </p:sp>
      <p:sp>
        <p:nvSpPr>
          <p:cNvPr id="4" name="Freeform 4"/>
          <p:cNvSpPr/>
          <p:nvPr/>
        </p:nvSpPr>
        <p:spPr>
          <a:xfrm rot="4049191">
            <a:off x="-3812872" y="5146045"/>
            <a:ext cx="5604861" cy="3496032"/>
          </a:xfrm>
          <a:custGeom>
            <a:avLst/>
            <a:gdLst/>
            <a:ahLst/>
            <a:cxnLst/>
            <a:rect l="l" t="t" r="r" b="b"/>
            <a:pathLst>
              <a:path w="5604861" h="3496032">
                <a:moveTo>
                  <a:pt x="0" y="0"/>
                </a:moveTo>
                <a:lnTo>
                  <a:pt x="5604860" y="0"/>
                </a:lnTo>
                <a:lnTo>
                  <a:pt x="5604860" y="3496032"/>
                </a:lnTo>
                <a:lnTo>
                  <a:pt x="0" y="3496032"/>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5" name="Freeform 5"/>
          <p:cNvSpPr/>
          <p:nvPr/>
        </p:nvSpPr>
        <p:spPr>
          <a:xfrm rot="5400000" flipV="1">
            <a:off x="217521" y="-407272"/>
            <a:ext cx="1154142" cy="1968686"/>
          </a:xfrm>
          <a:custGeom>
            <a:avLst/>
            <a:gdLst/>
            <a:ahLst/>
            <a:cxnLst/>
            <a:rect l="l" t="t" r="r" b="b"/>
            <a:pathLst>
              <a:path w="1154142" h="1968686">
                <a:moveTo>
                  <a:pt x="0" y="1968686"/>
                </a:moveTo>
                <a:lnTo>
                  <a:pt x="1154142" y="1968686"/>
                </a:lnTo>
                <a:lnTo>
                  <a:pt x="1154142" y="0"/>
                </a:lnTo>
                <a:lnTo>
                  <a:pt x="0" y="0"/>
                </a:lnTo>
                <a:lnTo>
                  <a:pt x="0" y="196868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6" name="Freeform 6"/>
          <p:cNvSpPr/>
          <p:nvPr/>
        </p:nvSpPr>
        <p:spPr>
          <a:xfrm>
            <a:off x="-2649240" y="-2088874"/>
            <a:ext cx="3677940" cy="3992336"/>
          </a:xfrm>
          <a:custGeom>
            <a:avLst/>
            <a:gdLst/>
            <a:ahLst/>
            <a:cxnLst/>
            <a:rect l="l" t="t" r="r" b="b"/>
            <a:pathLst>
              <a:path w="3677940" h="3992336">
                <a:moveTo>
                  <a:pt x="0" y="0"/>
                </a:moveTo>
                <a:lnTo>
                  <a:pt x="3677940" y="0"/>
                </a:lnTo>
                <a:lnTo>
                  <a:pt x="3677940" y="3992336"/>
                </a:lnTo>
                <a:lnTo>
                  <a:pt x="0" y="39923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7" name="Freeform 7"/>
          <p:cNvSpPr/>
          <p:nvPr/>
        </p:nvSpPr>
        <p:spPr>
          <a:xfrm>
            <a:off x="906664" y="342946"/>
            <a:ext cx="6325649" cy="8947170"/>
          </a:xfrm>
          <a:custGeom>
            <a:avLst/>
            <a:gdLst/>
            <a:ahLst/>
            <a:cxnLst/>
            <a:rect l="l" t="t" r="r" b="b"/>
            <a:pathLst>
              <a:path w="6325649" h="8947170">
                <a:moveTo>
                  <a:pt x="0" y="0"/>
                </a:moveTo>
                <a:lnTo>
                  <a:pt x="6325649" y="0"/>
                </a:lnTo>
                <a:lnTo>
                  <a:pt x="6325649" y="8947170"/>
                </a:lnTo>
                <a:lnTo>
                  <a:pt x="0" y="8947170"/>
                </a:lnTo>
                <a:lnTo>
                  <a:pt x="0" y="0"/>
                </a:lnTo>
                <a:close/>
              </a:path>
            </a:pathLst>
          </a:custGeom>
          <a:blipFill>
            <a:blip r:embed="rId8"/>
            <a:stretch>
              <a:fillRect/>
            </a:stretch>
          </a:blipFill>
        </p:spPr>
        <p:txBody>
          <a:bodyPr/>
          <a:lstStyle/>
          <a:p>
            <a:endParaRPr lang="en-US" dirty="0"/>
          </a:p>
        </p:txBody>
      </p:sp>
      <p:sp>
        <p:nvSpPr>
          <p:cNvPr id="8" name="TextBox 8"/>
          <p:cNvSpPr txBox="1"/>
          <p:nvPr/>
        </p:nvSpPr>
        <p:spPr>
          <a:xfrm>
            <a:off x="8904789" y="500871"/>
            <a:ext cx="7962900" cy="679384"/>
          </a:xfrm>
          <a:prstGeom prst="rect">
            <a:avLst/>
          </a:prstGeom>
        </p:spPr>
        <p:txBody>
          <a:bodyPr lIns="0" tIns="0" rIns="0" bIns="0" rtlCol="0" anchor="t">
            <a:spAutoFit/>
          </a:bodyPr>
          <a:lstStyle/>
          <a:p>
            <a:pPr algn="ctr">
              <a:lnSpc>
                <a:spcPts val="5599"/>
              </a:lnSpc>
            </a:pPr>
            <a:r>
              <a:rPr lang="en-US" sz="3999" dirty="0">
                <a:solidFill>
                  <a:srgbClr val="3D3931"/>
                </a:solidFill>
                <a:latin typeface="Now"/>
                <a:ea typeface="Now"/>
                <a:cs typeface="Now"/>
                <a:sym typeface="Now"/>
              </a:rPr>
              <a:t>TCARE Program</a:t>
            </a:r>
          </a:p>
        </p:txBody>
      </p:sp>
      <p:sp>
        <p:nvSpPr>
          <p:cNvPr id="9" name="TextBox 9"/>
          <p:cNvSpPr txBox="1"/>
          <p:nvPr/>
        </p:nvSpPr>
        <p:spPr>
          <a:xfrm>
            <a:off x="7232313" y="1694654"/>
            <a:ext cx="10836840" cy="5126042"/>
          </a:xfrm>
          <a:prstGeom prst="rect">
            <a:avLst/>
          </a:prstGeom>
        </p:spPr>
        <p:txBody>
          <a:bodyPr lIns="0" tIns="0" rIns="0" bIns="0" rtlCol="0" anchor="t">
            <a:spAutoFit/>
          </a:bodyPr>
          <a:lstStyle/>
          <a:p>
            <a:pPr marL="628551" lvl="1" indent="-314275" algn="l">
              <a:lnSpc>
                <a:spcPts val="4075"/>
              </a:lnSpc>
              <a:buFont typeface="Arial"/>
              <a:buChar char="•"/>
            </a:pPr>
            <a:r>
              <a:rPr lang="en-US" sz="2911" dirty="0">
                <a:solidFill>
                  <a:srgbClr val="000000"/>
                </a:solidFill>
                <a:latin typeface="Now"/>
                <a:ea typeface="Now"/>
                <a:cs typeface="Now"/>
                <a:sym typeface="Now"/>
              </a:rPr>
              <a:t>The primary purpose of TCARE® is to effectively target support services to the specific needs of the caregiver and in this way maximize the impact of supports and services for caregivers. The TCARE® assessment process identifies current caregiver strengths, resources and sources of stress and offers guidance to care managers for identifying the goals for intervention, strategies, and support services (and resources) that are most suitable for a particular caregiver. </a:t>
            </a:r>
          </a:p>
          <a:p>
            <a:pPr algn="l">
              <a:lnSpc>
                <a:spcPts val="4075"/>
              </a:lnSpc>
            </a:pPr>
            <a:endParaRPr lang="en-US" sz="2911" dirty="0">
              <a:solidFill>
                <a:srgbClr val="000000"/>
              </a:solidFill>
              <a:latin typeface="Now"/>
              <a:ea typeface="Now"/>
              <a:cs typeface="Now"/>
              <a:sym typeface="Now"/>
            </a:endParaRPr>
          </a:p>
        </p:txBody>
      </p:sp>
      <p:sp>
        <p:nvSpPr>
          <p:cNvPr id="10" name="TextBox 10"/>
          <p:cNvSpPr txBox="1"/>
          <p:nvPr/>
        </p:nvSpPr>
        <p:spPr>
          <a:xfrm>
            <a:off x="7232313" y="6773071"/>
            <a:ext cx="10185994" cy="3313312"/>
          </a:xfrm>
          <a:prstGeom prst="rect">
            <a:avLst/>
          </a:prstGeom>
        </p:spPr>
        <p:txBody>
          <a:bodyPr lIns="0" tIns="0" rIns="0" bIns="0" rtlCol="0" anchor="t">
            <a:spAutoFit/>
          </a:bodyPr>
          <a:lstStyle/>
          <a:p>
            <a:pPr marL="578540" lvl="1" indent="-289270" algn="l">
              <a:lnSpc>
                <a:spcPts val="3751"/>
              </a:lnSpc>
              <a:buFont typeface="Arial"/>
              <a:buChar char="•"/>
            </a:pPr>
            <a:r>
              <a:rPr lang="en-US" sz="2679" dirty="0">
                <a:solidFill>
                  <a:srgbClr val="000000"/>
                </a:solidFill>
                <a:latin typeface="Now"/>
                <a:ea typeface="Now"/>
                <a:cs typeface="Now"/>
                <a:sym typeface="Now"/>
              </a:rPr>
              <a:t>Fully trained TCARE Specialist that serve as the care manager for caregivers. </a:t>
            </a:r>
          </a:p>
          <a:p>
            <a:pPr marL="1157080" lvl="2" indent="-385693" algn="l">
              <a:lnSpc>
                <a:spcPts val="3751"/>
              </a:lnSpc>
              <a:buFont typeface="Arial"/>
              <a:buChar char="⚬"/>
            </a:pPr>
            <a:r>
              <a:rPr lang="en-US" sz="2679" dirty="0">
                <a:solidFill>
                  <a:srgbClr val="000000"/>
                </a:solidFill>
                <a:latin typeface="Now"/>
                <a:ea typeface="Now"/>
                <a:cs typeface="Now"/>
                <a:sym typeface="Now"/>
              </a:rPr>
              <a:t>Responsible for administering the full assessment, and delivery of the care plan on a continuous basis.</a:t>
            </a:r>
          </a:p>
          <a:p>
            <a:pPr marL="1157080" lvl="2" indent="-385693" algn="l">
              <a:lnSpc>
                <a:spcPts val="3751"/>
              </a:lnSpc>
              <a:buFont typeface="Arial"/>
              <a:buChar char="⚬"/>
            </a:pPr>
            <a:r>
              <a:rPr lang="en-US" sz="2679" dirty="0">
                <a:solidFill>
                  <a:srgbClr val="000000"/>
                </a:solidFill>
                <a:latin typeface="Now"/>
                <a:ea typeface="Now"/>
                <a:cs typeface="Now"/>
                <a:sym typeface="Now"/>
              </a:rPr>
              <a:t>Care plans are individually customized. </a:t>
            </a:r>
          </a:p>
          <a:p>
            <a:pPr algn="l">
              <a:lnSpc>
                <a:spcPts val="3751"/>
              </a:lnSpc>
            </a:pPr>
            <a:endParaRPr lang="en-US" sz="2679" dirty="0">
              <a:solidFill>
                <a:srgbClr val="000000"/>
              </a:solidFill>
              <a:latin typeface="Now"/>
              <a:ea typeface="Now"/>
              <a:cs typeface="Now"/>
              <a:sym typeface="Now"/>
            </a:endParaRPr>
          </a:p>
          <a:p>
            <a:pPr algn="l">
              <a:lnSpc>
                <a:spcPts val="3751"/>
              </a:lnSpc>
            </a:pPr>
            <a:endParaRPr lang="en-US" sz="2679" dirty="0">
              <a:solidFill>
                <a:srgbClr val="000000"/>
              </a:solidFill>
              <a:latin typeface="Now"/>
              <a:ea typeface="Now"/>
              <a:cs typeface="Now"/>
              <a:sym typeface="Now"/>
            </a:endParaRPr>
          </a:p>
        </p:txBody>
      </p:sp>
      <p:pic>
        <p:nvPicPr>
          <p:cNvPr id="11" name="Picture 10">
            <a:extLst>
              <a:ext uri="{FF2B5EF4-FFF2-40B4-BE49-F238E27FC236}">
                <a16:creationId xmlns:a16="http://schemas.microsoft.com/office/drawing/2014/main" id="{BFA58866-57E3-1B40-6399-BD5B7EEB7696}"/>
              </a:ext>
            </a:extLst>
          </p:cNvPr>
          <p:cNvPicPr>
            <a:picLocks noChangeAspect="1"/>
          </p:cNvPicPr>
          <p:nvPr/>
        </p:nvPicPr>
        <p:blipFill>
          <a:blip r:embed="rId9"/>
          <a:stretch>
            <a:fillRect/>
          </a:stretch>
        </p:blipFill>
        <p:spPr>
          <a:xfrm>
            <a:off x="16001802" y="55753"/>
            <a:ext cx="2286198" cy="1390008"/>
          </a:xfrm>
          <a:prstGeom prst="rect">
            <a:avLst/>
          </a:prstGeom>
        </p:spPr>
      </p:pic>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rgbClr val="F4F0EA"/>
        </a:solidFill>
        <a:effectLst/>
      </p:bgPr>
    </p:bg>
    <p:spTree>
      <p:nvGrpSpPr>
        <p:cNvPr id="1" name=""/>
        <p:cNvGrpSpPr/>
        <p:nvPr/>
      </p:nvGrpSpPr>
      <p:grpSpPr>
        <a:xfrm>
          <a:off x="0" y="0"/>
          <a:ext cx="0" cy="0"/>
          <a:chOff x="0" y="0"/>
          <a:chExt cx="0" cy="0"/>
        </a:xfrm>
      </p:grpSpPr>
      <p:sp>
        <p:nvSpPr>
          <p:cNvPr id="2" name="AutoShape 2"/>
          <p:cNvSpPr/>
          <p:nvPr/>
        </p:nvSpPr>
        <p:spPr>
          <a:xfrm>
            <a:off x="245569" y="282761"/>
            <a:ext cx="18042431" cy="8697038"/>
          </a:xfrm>
          <a:prstGeom prst="rect">
            <a:avLst/>
          </a:prstGeom>
          <a:solidFill>
            <a:srgbClr val="ECDCCB"/>
          </a:solidFill>
        </p:spPr>
        <p:txBody>
          <a:bodyPr/>
          <a:lstStyle/>
          <a:p>
            <a:endParaRPr lang="en-US" dirty="0"/>
          </a:p>
        </p:txBody>
      </p:sp>
      <p:sp>
        <p:nvSpPr>
          <p:cNvPr id="3" name="AutoShape 3"/>
          <p:cNvSpPr/>
          <p:nvPr/>
        </p:nvSpPr>
        <p:spPr>
          <a:xfrm flipV="1">
            <a:off x="-1166762" y="9768373"/>
            <a:ext cx="17038133" cy="77639"/>
          </a:xfrm>
          <a:prstGeom prst="line">
            <a:avLst/>
          </a:prstGeom>
          <a:ln w="9525" cap="rnd">
            <a:solidFill>
              <a:srgbClr val="000000"/>
            </a:solidFill>
            <a:prstDash val="solid"/>
            <a:headEnd type="none" w="sm" len="sm"/>
            <a:tailEnd type="none" w="sm" len="sm"/>
          </a:ln>
        </p:spPr>
        <p:txBody>
          <a:bodyPr/>
          <a:lstStyle/>
          <a:p>
            <a:endParaRPr lang="en-US" dirty="0"/>
          </a:p>
        </p:txBody>
      </p:sp>
      <p:sp>
        <p:nvSpPr>
          <p:cNvPr id="4" name="Freeform 4"/>
          <p:cNvSpPr/>
          <p:nvPr/>
        </p:nvSpPr>
        <p:spPr>
          <a:xfrm rot="4049191">
            <a:off x="-3812872" y="5146045"/>
            <a:ext cx="5604861" cy="3496032"/>
          </a:xfrm>
          <a:custGeom>
            <a:avLst/>
            <a:gdLst/>
            <a:ahLst/>
            <a:cxnLst/>
            <a:rect l="l" t="t" r="r" b="b"/>
            <a:pathLst>
              <a:path w="5604861" h="3496032">
                <a:moveTo>
                  <a:pt x="0" y="0"/>
                </a:moveTo>
                <a:lnTo>
                  <a:pt x="5604860" y="0"/>
                </a:lnTo>
                <a:lnTo>
                  <a:pt x="5604860" y="3496032"/>
                </a:lnTo>
                <a:lnTo>
                  <a:pt x="0" y="3496032"/>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5" name="Freeform 5"/>
          <p:cNvSpPr/>
          <p:nvPr/>
        </p:nvSpPr>
        <p:spPr>
          <a:xfrm rot="5400000" flipV="1">
            <a:off x="217521" y="-407272"/>
            <a:ext cx="1154142" cy="1968686"/>
          </a:xfrm>
          <a:custGeom>
            <a:avLst/>
            <a:gdLst/>
            <a:ahLst/>
            <a:cxnLst/>
            <a:rect l="l" t="t" r="r" b="b"/>
            <a:pathLst>
              <a:path w="1154142" h="1968686">
                <a:moveTo>
                  <a:pt x="0" y="1968686"/>
                </a:moveTo>
                <a:lnTo>
                  <a:pt x="1154142" y="1968686"/>
                </a:lnTo>
                <a:lnTo>
                  <a:pt x="1154142" y="0"/>
                </a:lnTo>
                <a:lnTo>
                  <a:pt x="0" y="0"/>
                </a:lnTo>
                <a:lnTo>
                  <a:pt x="0" y="196868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6" name="Freeform 6"/>
          <p:cNvSpPr/>
          <p:nvPr/>
        </p:nvSpPr>
        <p:spPr>
          <a:xfrm>
            <a:off x="-2649240" y="-2088874"/>
            <a:ext cx="3677940" cy="3992336"/>
          </a:xfrm>
          <a:custGeom>
            <a:avLst/>
            <a:gdLst/>
            <a:ahLst/>
            <a:cxnLst/>
            <a:rect l="l" t="t" r="r" b="b"/>
            <a:pathLst>
              <a:path w="3677940" h="3992336">
                <a:moveTo>
                  <a:pt x="0" y="0"/>
                </a:moveTo>
                <a:lnTo>
                  <a:pt x="3677940" y="0"/>
                </a:lnTo>
                <a:lnTo>
                  <a:pt x="3677940" y="3992336"/>
                </a:lnTo>
                <a:lnTo>
                  <a:pt x="0" y="39923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7" name="Freeform 7"/>
          <p:cNvSpPr/>
          <p:nvPr/>
        </p:nvSpPr>
        <p:spPr>
          <a:xfrm>
            <a:off x="1284719" y="1134998"/>
            <a:ext cx="15125495" cy="7738502"/>
          </a:xfrm>
          <a:custGeom>
            <a:avLst/>
            <a:gdLst/>
            <a:ahLst/>
            <a:cxnLst/>
            <a:rect l="l" t="t" r="r" b="b"/>
            <a:pathLst>
              <a:path w="15604899" h="8387633">
                <a:moveTo>
                  <a:pt x="0" y="0"/>
                </a:moveTo>
                <a:lnTo>
                  <a:pt x="15604900" y="0"/>
                </a:lnTo>
                <a:lnTo>
                  <a:pt x="15604900" y="8387633"/>
                </a:lnTo>
                <a:lnTo>
                  <a:pt x="0" y="8387633"/>
                </a:lnTo>
                <a:lnTo>
                  <a:pt x="0" y="0"/>
                </a:lnTo>
                <a:close/>
              </a:path>
            </a:pathLst>
          </a:custGeom>
          <a:blipFill>
            <a:blip r:embed="rId8"/>
            <a:stretch>
              <a:fillRect/>
            </a:stretch>
          </a:blipFill>
        </p:spPr>
        <p:txBody>
          <a:bodyPr/>
          <a:lstStyle/>
          <a:p>
            <a:endParaRPr lang="en-US" dirty="0"/>
          </a:p>
        </p:txBody>
      </p:sp>
      <p:sp>
        <p:nvSpPr>
          <p:cNvPr id="8" name="TextBox 8"/>
          <p:cNvSpPr txBox="1"/>
          <p:nvPr/>
        </p:nvSpPr>
        <p:spPr>
          <a:xfrm>
            <a:off x="5162550" y="304414"/>
            <a:ext cx="7962900" cy="679384"/>
          </a:xfrm>
          <a:prstGeom prst="rect">
            <a:avLst/>
          </a:prstGeom>
        </p:spPr>
        <p:txBody>
          <a:bodyPr lIns="0" tIns="0" rIns="0" bIns="0" rtlCol="0" anchor="t">
            <a:spAutoFit/>
          </a:bodyPr>
          <a:lstStyle/>
          <a:p>
            <a:pPr algn="ctr">
              <a:lnSpc>
                <a:spcPts val="5599"/>
              </a:lnSpc>
            </a:pPr>
            <a:r>
              <a:rPr lang="en-US" sz="3999" dirty="0">
                <a:solidFill>
                  <a:srgbClr val="3D3931"/>
                </a:solidFill>
                <a:latin typeface="Now"/>
                <a:ea typeface="Now"/>
                <a:cs typeface="Now"/>
                <a:sym typeface="Now"/>
              </a:rPr>
              <a:t>TCARE Platform</a:t>
            </a:r>
          </a:p>
        </p:txBody>
      </p:sp>
      <p:pic>
        <p:nvPicPr>
          <p:cNvPr id="9" name="Picture 8">
            <a:extLst>
              <a:ext uri="{FF2B5EF4-FFF2-40B4-BE49-F238E27FC236}">
                <a16:creationId xmlns:a16="http://schemas.microsoft.com/office/drawing/2014/main" id="{B048F4BF-B826-4204-5EB9-3E0B895BF89C}"/>
              </a:ext>
            </a:extLst>
          </p:cNvPr>
          <p:cNvPicPr>
            <a:picLocks noChangeAspect="1"/>
          </p:cNvPicPr>
          <p:nvPr/>
        </p:nvPicPr>
        <p:blipFill>
          <a:blip r:embed="rId9"/>
          <a:stretch>
            <a:fillRect/>
          </a:stretch>
        </p:blipFill>
        <p:spPr>
          <a:xfrm>
            <a:off x="16001802" y="8974631"/>
            <a:ext cx="2286198" cy="1390008"/>
          </a:xfrm>
          <a:prstGeom prst="rect">
            <a:avLst/>
          </a:prstGeom>
        </p:spPr>
      </p:pic>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0EA"/>
        </a:solidFill>
        <a:effectLst/>
      </p:bgPr>
    </p:bg>
    <p:spTree>
      <p:nvGrpSpPr>
        <p:cNvPr id="1" name=""/>
        <p:cNvGrpSpPr/>
        <p:nvPr/>
      </p:nvGrpSpPr>
      <p:grpSpPr>
        <a:xfrm>
          <a:off x="0" y="0"/>
          <a:ext cx="0" cy="0"/>
          <a:chOff x="0" y="0"/>
          <a:chExt cx="0" cy="0"/>
        </a:xfrm>
      </p:grpSpPr>
      <p:sp>
        <p:nvSpPr>
          <p:cNvPr id="2" name="AutoShape 2"/>
          <p:cNvSpPr/>
          <p:nvPr/>
        </p:nvSpPr>
        <p:spPr>
          <a:xfrm>
            <a:off x="87125" y="1279502"/>
            <a:ext cx="18952855" cy="8697038"/>
          </a:xfrm>
          <a:prstGeom prst="rect">
            <a:avLst/>
          </a:prstGeom>
          <a:solidFill>
            <a:srgbClr val="ECDCCB"/>
          </a:solidFill>
        </p:spPr>
        <p:txBody>
          <a:bodyPr/>
          <a:lstStyle/>
          <a:p>
            <a:endParaRPr lang="en-US" dirty="0"/>
          </a:p>
        </p:txBody>
      </p:sp>
      <p:sp>
        <p:nvSpPr>
          <p:cNvPr id="3" name="AutoShape 3"/>
          <p:cNvSpPr/>
          <p:nvPr/>
        </p:nvSpPr>
        <p:spPr>
          <a:xfrm>
            <a:off x="-1166762" y="9846012"/>
            <a:ext cx="19789407" cy="0"/>
          </a:xfrm>
          <a:prstGeom prst="line">
            <a:avLst/>
          </a:prstGeom>
          <a:ln w="9525" cap="rnd">
            <a:solidFill>
              <a:srgbClr val="000000"/>
            </a:solidFill>
            <a:prstDash val="solid"/>
            <a:headEnd type="none" w="sm" len="sm"/>
            <a:tailEnd type="none" w="sm" len="sm"/>
          </a:ln>
        </p:spPr>
        <p:txBody>
          <a:bodyPr/>
          <a:lstStyle/>
          <a:p>
            <a:endParaRPr lang="en-US" dirty="0"/>
          </a:p>
        </p:txBody>
      </p:sp>
      <p:sp>
        <p:nvSpPr>
          <p:cNvPr id="4" name="Freeform 4"/>
          <p:cNvSpPr/>
          <p:nvPr/>
        </p:nvSpPr>
        <p:spPr>
          <a:xfrm rot="4049191">
            <a:off x="-3812872" y="5146045"/>
            <a:ext cx="5604861" cy="3496032"/>
          </a:xfrm>
          <a:custGeom>
            <a:avLst/>
            <a:gdLst/>
            <a:ahLst/>
            <a:cxnLst/>
            <a:rect l="l" t="t" r="r" b="b"/>
            <a:pathLst>
              <a:path w="5604861" h="3496032">
                <a:moveTo>
                  <a:pt x="0" y="0"/>
                </a:moveTo>
                <a:lnTo>
                  <a:pt x="5604860" y="0"/>
                </a:lnTo>
                <a:lnTo>
                  <a:pt x="5604860" y="3496032"/>
                </a:lnTo>
                <a:lnTo>
                  <a:pt x="0" y="3496032"/>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5" name="Freeform 5"/>
          <p:cNvSpPr/>
          <p:nvPr/>
        </p:nvSpPr>
        <p:spPr>
          <a:xfrm rot="5400000" flipV="1">
            <a:off x="217521" y="-407272"/>
            <a:ext cx="1154142" cy="1968686"/>
          </a:xfrm>
          <a:custGeom>
            <a:avLst/>
            <a:gdLst/>
            <a:ahLst/>
            <a:cxnLst/>
            <a:rect l="l" t="t" r="r" b="b"/>
            <a:pathLst>
              <a:path w="1154142" h="1968686">
                <a:moveTo>
                  <a:pt x="0" y="1968686"/>
                </a:moveTo>
                <a:lnTo>
                  <a:pt x="1154142" y="1968686"/>
                </a:lnTo>
                <a:lnTo>
                  <a:pt x="1154142" y="0"/>
                </a:lnTo>
                <a:lnTo>
                  <a:pt x="0" y="0"/>
                </a:lnTo>
                <a:lnTo>
                  <a:pt x="0" y="196868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6" name="Freeform 6"/>
          <p:cNvSpPr/>
          <p:nvPr/>
        </p:nvSpPr>
        <p:spPr>
          <a:xfrm>
            <a:off x="-2649240" y="-2088874"/>
            <a:ext cx="3677940" cy="3992336"/>
          </a:xfrm>
          <a:custGeom>
            <a:avLst/>
            <a:gdLst/>
            <a:ahLst/>
            <a:cxnLst/>
            <a:rect l="l" t="t" r="r" b="b"/>
            <a:pathLst>
              <a:path w="3677940" h="3992336">
                <a:moveTo>
                  <a:pt x="0" y="0"/>
                </a:moveTo>
                <a:lnTo>
                  <a:pt x="3677940" y="0"/>
                </a:lnTo>
                <a:lnTo>
                  <a:pt x="3677940" y="3992336"/>
                </a:lnTo>
                <a:lnTo>
                  <a:pt x="0" y="39923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7" name="Freeform 7"/>
          <p:cNvSpPr/>
          <p:nvPr/>
        </p:nvSpPr>
        <p:spPr>
          <a:xfrm>
            <a:off x="794592" y="485769"/>
            <a:ext cx="8349408" cy="9666464"/>
          </a:xfrm>
          <a:custGeom>
            <a:avLst/>
            <a:gdLst/>
            <a:ahLst/>
            <a:cxnLst/>
            <a:rect l="l" t="t" r="r" b="b"/>
            <a:pathLst>
              <a:path w="8349408" h="9666464">
                <a:moveTo>
                  <a:pt x="0" y="0"/>
                </a:moveTo>
                <a:lnTo>
                  <a:pt x="8349408" y="0"/>
                </a:lnTo>
                <a:lnTo>
                  <a:pt x="8349408" y="9666464"/>
                </a:lnTo>
                <a:lnTo>
                  <a:pt x="0" y="9666464"/>
                </a:lnTo>
                <a:lnTo>
                  <a:pt x="0" y="0"/>
                </a:lnTo>
                <a:close/>
              </a:path>
            </a:pathLst>
          </a:custGeom>
          <a:blipFill>
            <a:blip r:embed="rId8"/>
            <a:stretch>
              <a:fillRect/>
            </a:stretch>
          </a:blipFill>
        </p:spPr>
        <p:txBody>
          <a:bodyPr/>
          <a:lstStyle/>
          <a:p>
            <a:endParaRPr lang="en-US" dirty="0"/>
          </a:p>
        </p:txBody>
      </p:sp>
      <p:sp>
        <p:nvSpPr>
          <p:cNvPr id="8" name="Freeform 8"/>
          <p:cNvSpPr/>
          <p:nvPr/>
        </p:nvSpPr>
        <p:spPr>
          <a:xfrm>
            <a:off x="10084416" y="302175"/>
            <a:ext cx="7479847" cy="9682650"/>
          </a:xfrm>
          <a:custGeom>
            <a:avLst/>
            <a:gdLst/>
            <a:ahLst/>
            <a:cxnLst/>
            <a:rect l="l" t="t" r="r" b="b"/>
            <a:pathLst>
              <a:path w="7479847" h="9682650">
                <a:moveTo>
                  <a:pt x="0" y="0"/>
                </a:moveTo>
                <a:lnTo>
                  <a:pt x="7479848" y="0"/>
                </a:lnTo>
                <a:lnTo>
                  <a:pt x="7479848" y="9682650"/>
                </a:lnTo>
                <a:lnTo>
                  <a:pt x="0" y="9682650"/>
                </a:lnTo>
                <a:lnTo>
                  <a:pt x="0" y="0"/>
                </a:lnTo>
                <a:close/>
              </a:path>
            </a:pathLst>
          </a:custGeom>
          <a:blipFill>
            <a:blip r:embed="rId9"/>
            <a:stretch>
              <a:fillRect/>
            </a:stretch>
          </a:blipFill>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0EA"/>
        </a:solidFill>
        <a:effectLst/>
      </p:bgPr>
    </p:bg>
    <p:spTree>
      <p:nvGrpSpPr>
        <p:cNvPr id="1" name=""/>
        <p:cNvGrpSpPr/>
        <p:nvPr/>
      </p:nvGrpSpPr>
      <p:grpSpPr>
        <a:xfrm>
          <a:off x="0" y="0"/>
          <a:ext cx="0" cy="0"/>
          <a:chOff x="0" y="0"/>
          <a:chExt cx="0" cy="0"/>
        </a:xfrm>
      </p:grpSpPr>
      <p:sp>
        <p:nvSpPr>
          <p:cNvPr id="2" name="AutoShape 2"/>
          <p:cNvSpPr/>
          <p:nvPr/>
        </p:nvSpPr>
        <p:spPr>
          <a:xfrm>
            <a:off x="87125" y="1279502"/>
            <a:ext cx="18952855" cy="8697038"/>
          </a:xfrm>
          <a:prstGeom prst="rect">
            <a:avLst/>
          </a:prstGeom>
          <a:solidFill>
            <a:srgbClr val="ECDCCB"/>
          </a:solidFill>
        </p:spPr>
        <p:txBody>
          <a:bodyPr/>
          <a:lstStyle/>
          <a:p>
            <a:endParaRPr lang="en-US" dirty="0"/>
          </a:p>
        </p:txBody>
      </p:sp>
      <p:sp>
        <p:nvSpPr>
          <p:cNvPr id="3" name="AutoShape 3"/>
          <p:cNvSpPr/>
          <p:nvPr/>
        </p:nvSpPr>
        <p:spPr>
          <a:xfrm>
            <a:off x="-1166762" y="9846012"/>
            <a:ext cx="19789407" cy="0"/>
          </a:xfrm>
          <a:prstGeom prst="line">
            <a:avLst/>
          </a:prstGeom>
          <a:ln w="9525" cap="rnd">
            <a:solidFill>
              <a:srgbClr val="000000"/>
            </a:solidFill>
            <a:prstDash val="solid"/>
            <a:headEnd type="none" w="sm" len="sm"/>
            <a:tailEnd type="none" w="sm" len="sm"/>
          </a:ln>
        </p:spPr>
        <p:txBody>
          <a:bodyPr/>
          <a:lstStyle/>
          <a:p>
            <a:endParaRPr lang="en-US" dirty="0"/>
          </a:p>
        </p:txBody>
      </p:sp>
      <p:sp>
        <p:nvSpPr>
          <p:cNvPr id="4" name="Freeform 4"/>
          <p:cNvSpPr/>
          <p:nvPr/>
        </p:nvSpPr>
        <p:spPr>
          <a:xfrm rot="4049191">
            <a:off x="-3812872" y="5146045"/>
            <a:ext cx="5604861" cy="3496032"/>
          </a:xfrm>
          <a:custGeom>
            <a:avLst/>
            <a:gdLst/>
            <a:ahLst/>
            <a:cxnLst/>
            <a:rect l="l" t="t" r="r" b="b"/>
            <a:pathLst>
              <a:path w="5604861" h="3496032">
                <a:moveTo>
                  <a:pt x="0" y="0"/>
                </a:moveTo>
                <a:lnTo>
                  <a:pt x="5604860" y="0"/>
                </a:lnTo>
                <a:lnTo>
                  <a:pt x="5604860" y="3496032"/>
                </a:lnTo>
                <a:lnTo>
                  <a:pt x="0" y="3496032"/>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5" name="Freeform 5"/>
          <p:cNvSpPr/>
          <p:nvPr/>
        </p:nvSpPr>
        <p:spPr>
          <a:xfrm rot="5400000" flipV="1">
            <a:off x="217521" y="-407272"/>
            <a:ext cx="1154142" cy="1968686"/>
          </a:xfrm>
          <a:custGeom>
            <a:avLst/>
            <a:gdLst/>
            <a:ahLst/>
            <a:cxnLst/>
            <a:rect l="l" t="t" r="r" b="b"/>
            <a:pathLst>
              <a:path w="1154142" h="1968686">
                <a:moveTo>
                  <a:pt x="0" y="1968686"/>
                </a:moveTo>
                <a:lnTo>
                  <a:pt x="1154142" y="1968686"/>
                </a:lnTo>
                <a:lnTo>
                  <a:pt x="1154142" y="0"/>
                </a:lnTo>
                <a:lnTo>
                  <a:pt x="0" y="0"/>
                </a:lnTo>
                <a:lnTo>
                  <a:pt x="0" y="196868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6" name="Freeform 6"/>
          <p:cNvSpPr/>
          <p:nvPr/>
        </p:nvSpPr>
        <p:spPr>
          <a:xfrm>
            <a:off x="-2649240" y="-2088874"/>
            <a:ext cx="3677940" cy="3992336"/>
          </a:xfrm>
          <a:custGeom>
            <a:avLst/>
            <a:gdLst/>
            <a:ahLst/>
            <a:cxnLst/>
            <a:rect l="l" t="t" r="r" b="b"/>
            <a:pathLst>
              <a:path w="3677940" h="3992336">
                <a:moveTo>
                  <a:pt x="0" y="0"/>
                </a:moveTo>
                <a:lnTo>
                  <a:pt x="3677940" y="0"/>
                </a:lnTo>
                <a:lnTo>
                  <a:pt x="3677940" y="3992336"/>
                </a:lnTo>
                <a:lnTo>
                  <a:pt x="0" y="39923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7" name="Freeform 7"/>
          <p:cNvSpPr/>
          <p:nvPr/>
        </p:nvSpPr>
        <p:spPr>
          <a:xfrm>
            <a:off x="6197600" y="1154436"/>
            <a:ext cx="6392753" cy="8947170"/>
          </a:xfrm>
          <a:custGeom>
            <a:avLst/>
            <a:gdLst/>
            <a:ahLst/>
            <a:cxnLst/>
            <a:rect l="l" t="t" r="r" b="b"/>
            <a:pathLst>
              <a:path w="6392753" h="8947170">
                <a:moveTo>
                  <a:pt x="0" y="0"/>
                </a:moveTo>
                <a:lnTo>
                  <a:pt x="6392753" y="0"/>
                </a:lnTo>
                <a:lnTo>
                  <a:pt x="6392753" y="8947169"/>
                </a:lnTo>
                <a:lnTo>
                  <a:pt x="0" y="8947169"/>
                </a:lnTo>
                <a:lnTo>
                  <a:pt x="0" y="0"/>
                </a:lnTo>
                <a:close/>
              </a:path>
            </a:pathLst>
          </a:custGeom>
          <a:blipFill>
            <a:blip r:embed="rId8"/>
            <a:stretch>
              <a:fillRect/>
            </a:stretch>
          </a:blipFill>
        </p:spPr>
        <p:txBody>
          <a:bodyPr/>
          <a:lstStyle/>
          <a:p>
            <a:endParaRPr lang="en-US" dirty="0"/>
          </a:p>
        </p:txBody>
      </p:sp>
      <p:sp>
        <p:nvSpPr>
          <p:cNvPr id="8" name="Freeform 8"/>
          <p:cNvSpPr/>
          <p:nvPr/>
        </p:nvSpPr>
        <p:spPr>
          <a:xfrm>
            <a:off x="215280" y="1494960"/>
            <a:ext cx="5157441" cy="3868080"/>
          </a:xfrm>
          <a:custGeom>
            <a:avLst/>
            <a:gdLst/>
            <a:ahLst/>
            <a:cxnLst/>
            <a:rect l="l" t="t" r="r" b="b"/>
            <a:pathLst>
              <a:path w="5157441" h="3868080">
                <a:moveTo>
                  <a:pt x="0" y="0"/>
                </a:moveTo>
                <a:lnTo>
                  <a:pt x="5157440" y="0"/>
                </a:lnTo>
                <a:lnTo>
                  <a:pt x="5157440" y="3868080"/>
                </a:lnTo>
                <a:lnTo>
                  <a:pt x="0" y="3868080"/>
                </a:lnTo>
                <a:lnTo>
                  <a:pt x="0" y="0"/>
                </a:lnTo>
                <a:close/>
              </a:path>
            </a:pathLst>
          </a:custGeom>
          <a:blipFill>
            <a:blip r:embed="rId9"/>
            <a:stretch>
              <a:fillRect/>
            </a:stretch>
          </a:blipFill>
        </p:spPr>
        <p:txBody>
          <a:bodyPr/>
          <a:lstStyle/>
          <a:p>
            <a:endParaRPr lang="en-US" dirty="0"/>
          </a:p>
        </p:txBody>
      </p:sp>
      <p:sp>
        <p:nvSpPr>
          <p:cNvPr id="9" name="Freeform 9"/>
          <p:cNvSpPr/>
          <p:nvPr/>
        </p:nvSpPr>
        <p:spPr>
          <a:xfrm>
            <a:off x="13694775" y="1494960"/>
            <a:ext cx="3598449" cy="7710963"/>
          </a:xfrm>
          <a:custGeom>
            <a:avLst/>
            <a:gdLst/>
            <a:ahLst/>
            <a:cxnLst/>
            <a:rect l="l" t="t" r="r" b="b"/>
            <a:pathLst>
              <a:path w="3598449" h="7710963">
                <a:moveTo>
                  <a:pt x="0" y="0"/>
                </a:moveTo>
                <a:lnTo>
                  <a:pt x="3598450" y="0"/>
                </a:lnTo>
                <a:lnTo>
                  <a:pt x="3598450" y="7710962"/>
                </a:lnTo>
                <a:lnTo>
                  <a:pt x="0" y="7710962"/>
                </a:lnTo>
                <a:lnTo>
                  <a:pt x="0" y="0"/>
                </a:lnTo>
                <a:close/>
              </a:path>
            </a:pathLst>
          </a:custGeom>
          <a:blipFill>
            <a:blip r:embed="rId10"/>
            <a:stretch>
              <a:fillRect/>
            </a:stretch>
          </a:blipFill>
        </p:spPr>
        <p:txBody>
          <a:bodyPr/>
          <a:lstStyle/>
          <a:p>
            <a:endParaRPr lang="en-US" dirty="0"/>
          </a:p>
        </p:txBody>
      </p:sp>
      <p:sp>
        <p:nvSpPr>
          <p:cNvPr id="10" name="Freeform 10"/>
          <p:cNvSpPr/>
          <p:nvPr/>
        </p:nvSpPr>
        <p:spPr>
          <a:xfrm>
            <a:off x="215280" y="5982165"/>
            <a:ext cx="5407126" cy="3223757"/>
          </a:xfrm>
          <a:custGeom>
            <a:avLst/>
            <a:gdLst/>
            <a:ahLst/>
            <a:cxnLst/>
            <a:rect l="l" t="t" r="r" b="b"/>
            <a:pathLst>
              <a:path w="5407126" h="3223757">
                <a:moveTo>
                  <a:pt x="0" y="0"/>
                </a:moveTo>
                <a:lnTo>
                  <a:pt x="5407126" y="0"/>
                </a:lnTo>
                <a:lnTo>
                  <a:pt x="5407126" y="3223757"/>
                </a:lnTo>
                <a:lnTo>
                  <a:pt x="0" y="3223757"/>
                </a:lnTo>
                <a:lnTo>
                  <a:pt x="0" y="0"/>
                </a:lnTo>
                <a:close/>
              </a:path>
            </a:pathLst>
          </a:custGeom>
          <a:blipFill>
            <a:blip r:embed="rId11"/>
            <a:stretch>
              <a:fillRect l="-8157" t="-46319" r="-8157"/>
            </a:stretch>
          </a:blipFill>
        </p:spPr>
        <p:txBody>
          <a:bodyPr/>
          <a:lstStyle/>
          <a:p>
            <a:endParaRPr lang="en-US" dirty="0"/>
          </a:p>
        </p:txBody>
      </p:sp>
      <p:sp>
        <p:nvSpPr>
          <p:cNvPr id="11" name="TextBox 11"/>
          <p:cNvSpPr txBox="1"/>
          <p:nvPr/>
        </p:nvSpPr>
        <p:spPr>
          <a:xfrm>
            <a:off x="5162550" y="199279"/>
            <a:ext cx="7962900" cy="679384"/>
          </a:xfrm>
          <a:prstGeom prst="rect">
            <a:avLst/>
          </a:prstGeom>
        </p:spPr>
        <p:txBody>
          <a:bodyPr lIns="0" tIns="0" rIns="0" bIns="0" rtlCol="0" anchor="t">
            <a:spAutoFit/>
          </a:bodyPr>
          <a:lstStyle/>
          <a:p>
            <a:pPr algn="ctr">
              <a:lnSpc>
                <a:spcPts val="5599"/>
              </a:lnSpc>
            </a:pPr>
            <a:r>
              <a:rPr lang="en-US" sz="3999" dirty="0">
                <a:solidFill>
                  <a:srgbClr val="3D3931"/>
                </a:solidFill>
                <a:latin typeface="Now"/>
                <a:ea typeface="Now"/>
                <a:cs typeface="Now"/>
                <a:sym typeface="Now"/>
              </a:rPr>
              <a:t>CMPDD Caregiver Groups</a:t>
            </a:r>
          </a:p>
        </p:txBody>
      </p:sp>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0EA"/>
        </a:solidFill>
        <a:effectLst/>
      </p:bgPr>
    </p:bg>
    <p:spTree>
      <p:nvGrpSpPr>
        <p:cNvPr id="1" name=""/>
        <p:cNvGrpSpPr/>
        <p:nvPr/>
      </p:nvGrpSpPr>
      <p:grpSpPr>
        <a:xfrm>
          <a:off x="0" y="0"/>
          <a:ext cx="0" cy="0"/>
          <a:chOff x="0" y="0"/>
          <a:chExt cx="0" cy="0"/>
        </a:xfrm>
      </p:grpSpPr>
      <p:sp>
        <p:nvSpPr>
          <p:cNvPr id="2" name="AutoShape 2"/>
          <p:cNvSpPr/>
          <p:nvPr/>
        </p:nvSpPr>
        <p:spPr>
          <a:xfrm>
            <a:off x="87125" y="1279502"/>
            <a:ext cx="18952855" cy="8697038"/>
          </a:xfrm>
          <a:prstGeom prst="rect">
            <a:avLst/>
          </a:prstGeom>
          <a:solidFill>
            <a:srgbClr val="ECDCCB"/>
          </a:solidFill>
        </p:spPr>
        <p:txBody>
          <a:bodyPr/>
          <a:lstStyle/>
          <a:p>
            <a:endParaRPr lang="en-US" dirty="0"/>
          </a:p>
        </p:txBody>
      </p:sp>
      <p:sp>
        <p:nvSpPr>
          <p:cNvPr id="3" name="AutoShape 3"/>
          <p:cNvSpPr/>
          <p:nvPr/>
        </p:nvSpPr>
        <p:spPr>
          <a:xfrm>
            <a:off x="-1166762" y="9846012"/>
            <a:ext cx="19789407" cy="0"/>
          </a:xfrm>
          <a:prstGeom prst="line">
            <a:avLst/>
          </a:prstGeom>
          <a:ln w="9525" cap="rnd">
            <a:solidFill>
              <a:srgbClr val="000000"/>
            </a:solidFill>
            <a:prstDash val="solid"/>
            <a:headEnd type="none" w="sm" len="sm"/>
            <a:tailEnd type="none" w="sm" len="sm"/>
          </a:ln>
        </p:spPr>
        <p:txBody>
          <a:bodyPr/>
          <a:lstStyle/>
          <a:p>
            <a:endParaRPr lang="en-US" dirty="0"/>
          </a:p>
        </p:txBody>
      </p:sp>
      <p:sp>
        <p:nvSpPr>
          <p:cNvPr id="4" name="Freeform 4"/>
          <p:cNvSpPr/>
          <p:nvPr/>
        </p:nvSpPr>
        <p:spPr>
          <a:xfrm rot="4049191">
            <a:off x="-3812872" y="5146045"/>
            <a:ext cx="5604861" cy="3496032"/>
          </a:xfrm>
          <a:custGeom>
            <a:avLst/>
            <a:gdLst/>
            <a:ahLst/>
            <a:cxnLst/>
            <a:rect l="l" t="t" r="r" b="b"/>
            <a:pathLst>
              <a:path w="5604861" h="3496032">
                <a:moveTo>
                  <a:pt x="0" y="0"/>
                </a:moveTo>
                <a:lnTo>
                  <a:pt x="5604860" y="0"/>
                </a:lnTo>
                <a:lnTo>
                  <a:pt x="5604860" y="3496032"/>
                </a:lnTo>
                <a:lnTo>
                  <a:pt x="0" y="3496032"/>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5" name="Freeform 5"/>
          <p:cNvSpPr/>
          <p:nvPr/>
        </p:nvSpPr>
        <p:spPr>
          <a:xfrm rot="5400000" flipV="1">
            <a:off x="217521" y="-407272"/>
            <a:ext cx="1154142" cy="1968686"/>
          </a:xfrm>
          <a:custGeom>
            <a:avLst/>
            <a:gdLst/>
            <a:ahLst/>
            <a:cxnLst/>
            <a:rect l="l" t="t" r="r" b="b"/>
            <a:pathLst>
              <a:path w="1154142" h="1968686">
                <a:moveTo>
                  <a:pt x="0" y="1968686"/>
                </a:moveTo>
                <a:lnTo>
                  <a:pt x="1154142" y="1968686"/>
                </a:lnTo>
                <a:lnTo>
                  <a:pt x="1154142" y="0"/>
                </a:lnTo>
                <a:lnTo>
                  <a:pt x="0" y="0"/>
                </a:lnTo>
                <a:lnTo>
                  <a:pt x="0" y="196868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6" name="Freeform 6"/>
          <p:cNvSpPr/>
          <p:nvPr/>
        </p:nvSpPr>
        <p:spPr>
          <a:xfrm>
            <a:off x="-2649240" y="-2088874"/>
            <a:ext cx="3677940" cy="3992336"/>
          </a:xfrm>
          <a:custGeom>
            <a:avLst/>
            <a:gdLst/>
            <a:ahLst/>
            <a:cxnLst/>
            <a:rect l="l" t="t" r="r" b="b"/>
            <a:pathLst>
              <a:path w="3677940" h="3992336">
                <a:moveTo>
                  <a:pt x="0" y="0"/>
                </a:moveTo>
                <a:lnTo>
                  <a:pt x="3677940" y="0"/>
                </a:lnTo>
                <a:lnTo>
                  <a:pt x="3677940" y="3992336"/>
                </a:lnTo>
                <a:lnTo>
                  <a:pt x="0" y="39923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7" name="Freeform 7"/>
          <p:cNvSpPr/>
          <p:nvPr/>
        </p:nvSpPr>
        <p:spPr>
          <a:xfrm>
            <a:off x="11901652" y="1279502"/>
            <a:ext cx="6219200" cy="4664400"/>
          </a:xfrm>
          <a:custGeom>
            <a:avLst/>
            <a:gdLst/>
            <a:ahLst/>
            <a:cxnLst/>
            <a:rect l="l" t="t" r="r" b="b"/>
            <a:pathLst>
              <a:path w="6219200" h="4664400">
                <a:moveTo>
                  <a:pt x="0" y="0"/>
                </a:moveTo>
                <a:lnTo>
                  <a:pt x="6219200" y="0"/>
                </a:lnTo>
                <a:lnTo>
                  <a:pt x="6219200" y="4664400"/>
                </a:lnTo>
                <a:lnTo>
                  <a:pt x="0" y="4664400"/>
                </a:lnTo>
                <a:lnTo>
                  <a:pt x="0" y="0"/>
                </a:lnTo>
                <a:close/>
              </a:path>
            </a:pathLst>
          </a:custGeom>
          <a:blipFill>
            <a:blip r:embed="rId8"/>
            <a:stretch>
              <a:fillRect/>
            </a:stretch>
          </a:blipFill>
        </p:spPr>
        <p:txBody>
          <a:bodyPr/>
          <a:lstStyle/>
          <a:p>
            <a:endParaRPr lang="en-US" dirty="0"/>
          </a:p>
        </p:txBody>
      </p:sp>
      <p:sp>
        <p:nvSpPr>
          <p:cNvPr id="8" name="Freeform 8"/>
          <p:cNvSpPr/>
          <p:nvPr/>
        </p:nvSpPr>
        <p:spPr>
          <a:xfrm>
            <a:off x="190712" y="1279502"/>
            <a:ext cx="5417132" cy="4062849"/>
          </a:xfrm>
          <a:custGeom>
            <a:avLst/>
            <a:gdLst/>
            <a:ahLst/>
            <a:cxnLst/>
            <a:rect l="l" t="t" r="r" b="b"/>
            <a:pathLst>
              <a:path w="5417132" h="4062849">
                <a:moveTo>
                  <a:pt x="0" y="0"/>
                </a:moveTo>
                <a:lnTo>
                  <a:pt x="5417131" y="0"/>
                </a:lnTo>
                <a:lnTo>
                  <a:pt x="5417131" y="4062848"/>
                </a:lnTo>
                <a:lnTo>
                  <a:pt x="0" y="4062848"/>
                </a:lnTo>
                <a:lnTo>
                  <a:pt x="0" y="0"/>
                </a:lnTo>
                <a:close/>
              </a:path>
            </a:pathLst>
          </a:custGeom>
          <a:blipFill>
            <a:blip r:embed="rId9"/>
            <a:stretch>
              <a:fillRect/>
            </a:stretch>
          </a:blipFill>
        </p:spPr>
        <p:txBody>
          <a:bodyPr/>
          <a:lstStyle/>
          <a:p>
            <a:endParaRPr lang="en-US" dirty="0"/>
          </a:p>
        </p:txBody>
      </p:sp>
      <p:sp>
        <p:nvSpPr>
          <p:cNvPr id="9" name="Freeform 9"/>
          <p:cNvSpPr/>
          <p:nvPr/>
        </p:nvSpPr>
        <p:spPr>
          <a:xfrm>
            <a:off x="209378" y="5801925"/>
            <a:ext cx="5398465" cy="4048849"/>
          </a:xfrm>
          <a:custGeom>
            <a:avLst/>
            <a:gdLst/>
            <a:ahLst/>
            <a:cxnLst/>
            <a:rect l="l" t="t" r="r" b="b"/>
            <a:pathLst>
              <a:path w="5398465" h="4048849">
                <a:moveTo>
                  <a:pt x="0" y="0"/>
                </a:moveTo>
                <a:lnTo>
                  <a:pt x="5398465" y="0"/>
                </a:lnTo>
                <a:lnTo>
                  <a:pt x="5398465" y="4048849"/>
                </a:lnTo>
                <a:lnTo>
                  <a:pt x="0" y="4048849"/>
                </a:lnTo>
                <a:lnTo>
                  <a:pt x="0" y="0"/>
                </a:lnTo>
                <a:close/>
              </a:path>
            </a:pathLst>
          </a:custGeom>
          <a:blipFill>
            <a:blip r:embed="rId10"/>
            <a:stretch>
              <a:fillRect/>
            </a:stretch>
          </a:blipFill>
        </p:spPr>
        <p:txBody>
          <a:bodyPr/>
          <a:lstStyle/>
          <a:p>
            <a:endParaRPr lang="en-US" dirty="0"/>
          </a:p>
        </p:txBody>
      </p:sp>
      <p:sp>
        <p:nvSpPr>
          <p:cNvPr id="10" name="Freeform 10"/>
          <p:cNvSpPr/>
          <p:nvPr/>
        </p:nvSpPr>
        <p:spPr>
          <a:xfrm>
            <a:off x="11770003" y="6589322"/>
            <a:ext cx="6703949" cy="3387217"/>
          </a:xfrm>
          <a:custGeom>
            <a:avLst/>
            <a:gdLst/>
            <a:ahLst/>
            <a:cxnLst/>
            <a:rect l="l" t="t" r="r" b="b"/>
            <a:pathLst>
              <a:path w="6703949" h="3387217">
                <a:moveTo>
                  <a:pt x="0" y="0"/>
                </a:moveTo>
                <a:lnTo>
                  <a:pt x="6703950" y="0"/>
                </a:lnTo>
                <a:lnTo>
                  <a:pt x="6703950" y="3387217"/>
                </a:lnTo>
                <a:lnTo>
                  <a:pt x="0" y="3387217"/>
                </a:lnTo>
                <a:lnTo>
                  <a:pt x="0" y="0"/>
                </a:lnTo>
                <a:close/>
              </a:path>
            </a:pathLst>
          </a:custGeom>
          <a:blipFill>
            <a:blip r:embed="rId11"/>
            <a:stretch>
              <a:fillRect b="-48356"/>
            </a:stretch>
          </a:blipFill>
        </p:spPr>
        <p:txBody>
          <a:bodyPr/>
          <a:lstStyle/>
          <a:p>
            <a:endParaRPr lang="en-US" dirty="0"/>
          </a:p>
        </p:txBody>
      </p:sp>
      <p:sp>
        <p:nvSpPr>
          <p:cNvPr id="11" name="Freeform 11"/>
          <p:cNvSpPr/>
          <p:nvPr/>
        </p:nvSpPr>
        <p:spPr>
          <a:xfrm>
            <a:off x="5750589" y="1650961"/>
            <a:ext cx="5876669" cy="7607339"/>
          </a:xfrm>
          <a:custGeom>
            <a:avLst/>
            <a:gdLst/>
            <a:ahLst/>
            <a:cxnLst/>
            <a:rect l="l" t="t" r="r" b="b"/>
            <a:pathLst>
              <a:path w="5876669" h="7607339">
                <a:moveTo>
                  <a:pt x="0" y="0"/>
                </a:moveTo>
                <a:lnTo>
                  <a:pt x="5876669" y="0"/>
                </a:lnTo>
                <a:lnTo>
                  <a:pt x="5876669" y="7607339"/>
                </a:lnTo>
                <a:lnTo>
                  <a:pt x="0" y="7607339"/>
                </a:lnTo>
                <a:lnTo>
                  <a:pt x="0" y="0"/>
                </a:lnTo>
                <a:close/>
              </a:path>
            </a:pathLst>
          </a:custGeom>
          <a:blipFill>
            <a:blip r:embed="rId12"/>
            <a:stretch>
              <a:fillRect/>
            </a:stretch>
          </a:blipFill>
        </p:spPr>
        <p:txBody>
          <a:bodyPr/>
          <a:lstStyle/>
          <a:p>
            <a:endParaRPr lang="en-US" dirty="0"/>
          </a:p>
        </p:txBody>
      </p:sp>
      <p:sp>
        <p:nvSpPr>
          <p:cNvPr id="12" name="TextBox 12"/>
          <p:cNvSpPr txBox="1"/>
          <p:nvPr/>
        </p:nvSpPr>
        <p:spPr>
          <a:xfrm>
            <a:off x="5162550" y="199279"/>
            <a:ext cx="7962900" cy="679384"/>
          </a:xfrm>
          <a:prstGeom prst="rect">
            <a:avLst/>
          </a:prstGeom>
        </p:spPr>
        <p:txBody>
          <a:bodyPr lIns="0" tIns="0" rIns="0" bIns="0" rtlCol="0" anchor="t">
            <a:spAutoFit/>
          </a:bodyPr>
          <a:lstStyle/>
          <a:p>
            <a:pPr algn="ctr">
              <a:lnSpc>
                <a:spcPts val="5599"/>
              </a:lnSpc>
            </a:pPr>
            <a:r>
              <a:rPr lang="en-US" sz="3999" dirty="0">
                <a:solidFill>
                  <a:srgbClr val="3D3931"/>
                </a:solidFill>
                <a:latin typeface="Now"/>
                <a:ea typeface="Now"/>
                <a:cs typeface="Now"/>
                <a:sym typeface="Now"/>
              </a:rPr>
              <a:t>CMPDD Caregiver Groups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0EA"/>
        </a:solidFill>
        <a:effectLst/>
      </p:bgPr>
    </p:bg>
    <p:spTree>
      <p:nvGrpSpPr>
        <p:cNvPr id="1" name=""/>
        <p:cNvGrpSpPr/>
        <p:nvPr/>
      </p:nvGrpSpPr>
      <p:grpSpPr>
        <a:xfrm>
          <a:off x="0" y="0"/>
          <a:ext cx="0" cy="0"/>
          <a:chOff x="0" y="0"/>
          <a:chExt cx="0" cy="0"/>
        </a:xfrm>
      </p:grpSpPr>
      <p:sp>
        <p:nvSpPr>
          <p:cNvPr id="2" name="AutoShape 2">
            <a:hlinkClick r:id="rId2" tooltip="https://www.youtube.com/watch?v=FBFpYYizMM8"/>
          </p:cNvPr>
          <p:cNvSpPr/>
          <p:nvPr/>
        </p:nvSpPr>
        <p:spPr>
          <a:xfrm>
            <a:off x="0" y="1903462"/>
            <a:ext cx="18055812" cy="7354838"/>
          </a:xfrm>
          <a:prstGeom prst="rect">
            <a:avLst/>
          </a:prstGeom>
          <a:solidFill>
            <a:srgbClr val="ECDCCB"/>
          </a:solidFill>
        </p:spPr>
        <p:txBody>
          <a:bodyPr/>
          <a:lstStyle/>
          <a:p>
            <a:endParaRPr lang="en-US" dirty="0"/>
          </a:p>
        </p:txBody>
      </p:sp>
      <p:sp>
        <p:nvSpPr>
          <p:cNvPr id="3" name="AutoShape 3"/>
          <p:cNvSpPr/>
          <p:nvPr/>
        </p:nvSpPr>
        <p:spPr>
          <a:xfrm>
            <a:off x="-1166762" y="9846012"/>
            <a:ext cx="19789407" cy="0"/>
          </a:xfrm>
          <a:prstGeom prst="line">
            <a:avLst/>
          </a:prstGeom>
          <a:ln w="9525" cap="rnd">
            <a:solidFill>
              <a:srgbClr val="000000"/>
            </a:solidFill>
            <a:prstDash val="solid"/>
            <a:headEnd type="none" w="sm" len="sm"/>
            <a:tailEnd type="none" w="sm" len="sm"/>
          </a:ln>
        </p:spPr>
        <p:txBody>
          <a:bodyPr/>
          <a:lstStyle/>
          <a:p>
            <a:endParaRPr lang="en-US" dirty="0"/>
          </a:p>
        </p:txBody>
      </p:sp>
      <p:sp>
        <p:nvSpPr>
          <p:cNvPr id="4" name="TextBox 4"/>
          <p:cNvSpPr txBox="1"/>
          <p:nvPr/>
        </p:nvSpPr>
        <p:spPr>
          <a:xfrm>
            <a:off x="1911350" y="298516"/>
            <a:ext cx="7962900" cy="1384168"/>
          </a:xfrm>
          <a:prstGeom prst="rect">
            <a:avLst/>
          </a:prstGeom>
        </p:spPr>
        <p:txBody>
          <a:bodyPr lIns="0" tIns="0" rIns="0" bIns="0" rtlCol="0" anchor="t">
            <a:spAutoFit/>
          </a:bodyPr>
          <a:lstStyle/>
          <a:p>
            <a:pPr algn="ctr">
              <a:lnSpc>
                <a:spcPts val="5599"/>
              </a:lnSpc>
            </a:pPr>
            <a:r>
              <a:rPr lang="en-US" sz="3999" dirty="0">
                <a:solidFill>
                  <a:srgbClr val="000000"/>
                </a:solidFill>
                <a:latin typeface="Now"/>
                <a:ea typeface="Now"/>
                <a:cs typeface="Now"/>
                <a:sym typeface="Now"/>
              </a:rPr>
              <a:t>Mississippi Access to Care (MAC) Centers</a:t>
            </a:r>
          </a:p>
        </p:txBody>
      </p:sp>
      <p:sp>
        <p:nvSpPr>
          <p:cNvPr id="5" name="Freeform 5"/>
          <p:cNvSpPr/>
          <p:nvPr/>
        </p:nvSpPr>
        <p:spPr>
          <a:xfrm rot="4049191">
            <a:off x="-3812872" y="5146045"/>
            <a:ext cx="5604861" cy="3496032"/>
          </a:xfrm>
          <a:custGeom>
            <a:avLst/>
            <a:gdLst/>
            <a:ahLst/>
            <a:cxnLst/>
            <a:rect l="l" t="t" r="r" b="b"/>
            <a:pathLst>
              <a:path w="5604861" h="3496032">
                <a:moveTo>
                  <a:pt x="0" y="0"/>
                </a:moveTo>
                <a:lnTo>
                  <a:pt x="5604860" y="0"/>
                </a:lnTo>
                <a:lnTo>
                  <a:pt x="5604860" y="3496032"/>
                </a:lnTo>
                <a:lnTo>
                  <a:pt x="0" y="3496032"/>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6" name="Freeform 6"/>
          <p:cNvSpPr/>
          <p:nvPr/>
        </p:nvSpPr>
        <p:spPr>
          <a:xfrm rot="5400000" flipV="1">
            <a:off x="9839029" y="39302"/>
            <a:ext cx="1154142" cy="1968686"/>
          </a:xfrm>
          <a:custGeom>
            <a:avLst/>
            <a:gdLst/>
            <a:ahLst/>
            <a:cxnLst/>
            <a:rect l="l" t="t" r="r" b="b"/>
            <a:pathLst>
              <a:path w="1154142" h="1968686">
                <a:moveTo>
                  <a:pt x="0" y="1968686"/>
                </a:moveTo>
                <a:lnTo>
                  <a:pt x="1154142" y="1968686"/>
                </a:lnTo>
                <a:lnTo>
                  <a:pt x="1154142" y="0"/>
                </a:lnTo>
                <a:lnTo>
                  <a:pt x="0" y="0"/>
                </a:lnTo>
                <a:lnTo>
                  <a:pt x="0" y="196868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7" name="Freeform 7"/>
          <p:cNvSpPr/>
          <p:nvPr/>
        </p:nvSpPr>
        <p:spPr>
          <a:xfrm>
            <a:off x="-2649240" y="-2088874"/>
            <a:ext cx="3677940" cy="3992336"/>
          </a:xfrm>
          <a:custGeom>
            <a:avLst/>
            <a:gdLst/>
            <a:ahLst/>
            <a:cxnLst/>
            <a:rect l="l" t="t" r="r" b="b"/>
            <a:pathLst>
              <a:path w="3677940" h="3992336">
                <a:moveTo>
                  <a:pt x="0" y="0"/>
                </a:moveTo>
                <a:lnTo>
                  <a:pt x="3677940" y="0"/>
                </a:lnTo>
                <a:lnTo>
                  <a:pt x="3677940" y="3992336"/>
                </a:lnTo>
                <a:lnTo>
                  <a:pt x="0" y="39923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8" name="TextBox 8"/>
          <p:cNvSpPr txBox="1"/>
          <p:nvPr/>
        </p:nvSpPr>
        <p:spPr>
          <a:xfrm>
            <a:off x="1244600" y="2514600"/>
            <a:ext cx="10326412" cy="2554622"/>
          </a:xfrm>
          <a:prstGeom prst="rect">
            <a:avLst/>
          </a:prstGeom>
        </p:spPr>
        <p:txBody>
          <a:bodyPr lIns="0" tIns="0" rIns="0" bIns="0" rtlCol="0" anchor="t">
            <a:spAutoFit/>
          </a:bodyPr>
          <a:lstStyle/>
          <a:p>
            <a:pPr marL="628551" lvl="1" indent="-314275" algn="l">
              <a:lnSpc>
                <a:spcPts val="4075"/>
              </a:lnSpc>
              <a:buFont typeface="Arial"/>
              <a:buChar char="•"/>
            </a:pPr>
            <a:r>
              <a:rPr lang="en-US" sz="2911" dirty="0">
                <a:solidFill>
                  <a:srgbClr val="000000"/>
                </a:solidFill>
                <a:latin typeface="Now"/>
                <a:ea typeface="Now"/>
                <a:cs typeface="Now"/>
                <a:sym typeface="Now"/>
              </a:rPr>
              <a:t>MAC Centers are welcoming and accessible places where people can obtain information and assistance in locating long-term care services or applying for benefits. </a:t>
            </a:r>
          </a:p>
          <a:p>
            <a:pPr algn="l">
              <a:lnSpc>
                <a:spcPts val="4075"/>
              </a:lnSpc>
            </a:pPr>
            <a:endParaRPr lang="en-US" sz="2911" dirty="0">
              <a:solidFill>
                <a:srgbClr val="000000"/>
              </a:solidFill>
              <a:latin typeface="Now"/>
              <a:ea typeface="Now"/>
              <a:cs typeface="Now"/>
              <a:sym typeface="Now"/>
            </a:endParaRPr>
          </a:p>
        </p:txBody>
      </p:sp>
      <p:sp>
        <p:nvSpPr>
          <p:cNvPr id="9" name="TextBox 9"/>
          <p:cNvSpPr txBox="1"/>
          <p:nvPr/>
        </p:nvSpPr>
        <p:spPr>
          <a:xfrm>
            <a:off x="1244600" y="5009499"/>
            <a:ext cx="10325774" cy="1884562"/>
          </a:xfrm>
          <a:prstGeom prst="rect">
            <a:avLst/>
          </a:prstGeom>
        </p:spPr>
        <p:txBody>
          <a:bodyPr lIns="0" tIns="0" rIns="0" bIns="0" rtlCol="0" anchor="t">
            <a:spAutoFit/>
          </a:bodyPr>
          <a:lstStyle/>
          <a:p>
            <a:pPr marL="578540" lvl="1" indent="-289270" algn="l">
              <a:lnSpc>
                <a:spcPts val="3751"/>
              </a:lnSpc>
              <a:buFont typeface="Arial"/>
              <a:buChar char="•"/>
            </a:pPr>
            <a:r>
              <a:rPr lang="en-US" sz="2679" dirty="0">
                <a:solidFill>
                  <a:srgbClr val="000000"/>
                </a:solidFill>
                <a:latin typeface="Now"/>
                <a:ea typeface="Now"/>
                <a:cs typeface="Now"/>
                <a:sym typeface="Now"/>
              </a:rPr>
              <a:t>MAC Centers serve the elderly, disabled, those individuals' family members and representatives, or any person seeking assistance with long-term care. </a:t>
            </a:r>
          </a:p>
          <a:p>
            <a:pPr algn="l">
              <a:lnSpc>
                <a:spcPts val="3751"/>
              </a:lnSpc>
            </a:pPr>
            <a:endParaRPr lang="en-US" sz="2679" dirty="0">
              <a:solidFill>
                <a:srgbClr val="000000"/>
              </a:solidFill>
              <a:latin typeface="Now"/>
              <a:ea typeface="Now"/>
              <a:cs typeface="Now"/>
              <a:sym typeface="Now"/>
            </a:endParaRPr>
          </a:p>
        </p:txBody>
      </p:sp>
      <p:sp>
        <p:nvSpPr>
          <p:cNvPr id="10" name="TextBox 10"/>
          <p:cNvSpPr txBox="1"/>
          <p:nvPr/>
        </p:nvSpPr>
        <p:spPr>
          <a:xfrm>
            <a:off x="1314490" y="6987282"/>
            <a:ext cx="10185994" cy="2360812"/>
          </a:xfrm>
          <a:prstGeom prst="rect">
            <a:avLst/>
          </a:prstGeom>
        </p:spPr>
        <p:txBody>
          <a:bodyPr lIns="0" tIns="0" rIns="0" bIns="0" rtlCol="0" anchor="t">
            <a:spAutoFit/>
          </a:bodyPr>
          <a:lstStyle/>
          <a:p>
            <a:pPr marL="578540" lvl="1" indent="-289270" algn="l">
              <a:lnSpc>
                <a:spcPts val="3751"/>
              </a:lnSpc>
              <a:buFont typeface="Arial"/>
              <a:buChar char="•"/>
            </a:pPr>
            <a:r>
              <a:rPr lang="en-US" sz="2679" dirty="0">
                <a:solidFill>
                  <a:srgbClr val="000000"/>
                </a:solidFill>
                <a:latin typeface="Now"/>
                <a:ea typeface="Now"/>
                <a:cs typeface="Now"/>
                <a:sym typeface="Now"/>
              </a:rPr>
              <a:t>They provide Information &amp; Referral to needed services and supports, Person Centered counseling, and screening for Medicaid waivers. </a:t>
            </a:r>
          </a:p>
          <a:p>
            <a:pPr algn="l">
              <a:lnSpc>
                <a:spcPts val="3751"/>
              </a:lnSpc>
            </a:pPr>
            <a:endParaRPr lang="en-US" sz="2679" dirty="0">
              <a:solidFill>
                <a:srgbClr val="000000"/>
              </a:solidFill>
              <a:latin typeface="Now"/>
              <a:ea typeface="Now"/>
              <a:cs typeface="Now"/>
              <a:sym typeface="Now"/>
            </a:endParaRPr>
          </a:p>
          <a:p>
            <a:pPr algn="l">
              <a:lnSpc>
                <a:spcPts val="3751"/>
              </a:lnSpc>
            </a:pPr>
            <a:endParaRPr lang="en-US" sz="2679" dirty="0">
              <a:solidFill>
                <a:srgbClr val="000000"/>
              </a:solidFill>
              <a:latin typeface="Now"/>
              <a:ea typeface="Now"/>
              <a:cs typeface="Now"/>
              <a:sym typeface="Now"/>
            </a:endParaRPr>
          </a:p>
        </p:txBody>
      </p:sp>
      <p:sp>
        <p:nvSpPr>
          <p:cNvPr id="11" name="Freeform 11"/>
          <p:cNvSpPr/>
          <p:nvPr/>
        </p:nvSpPr>
        <p:spPr>
          <a:xfrm>
            <a:off x="11856762" y="1023645"/>
            <a:ext cx="6357366" cy="8229600"/>
          </a:xfrm>
          <a:custGeom>
            <a:avLst/>
            <a:gdLst/>
            <a:ahLst/>
            <a:cxnLst/>
            <a:rect l="l" t="t" r="r" b="b"/>
            <a:pathLst>
              <a:path w="6357366" h="8229600">
                <a:moveTo>
                  <a:pt x="0" y="0"/>
                </a:moveTo>
                <a:lnTo>
                  <a:pt x="6357366" y="0"/>
                </a:lnTo>
                <a:lnTo>
                  <a:pt x="6357366" y="8229600"/>
                </a:lnTo>
                <a:lnTo>
                  <a:pt x="0" y="8229600"/>
                </a:lnTo>
                <a:lnTo>
                  <a:pt x="0" y="0"/>
                </a:lnTo>
                <a:close/>
              </a:path>
            </a:pathLst>
          </a:custGeom>
          <a:blipFill>
            <a:blip r:embed="rId9"/>
            <a:stretch>
              <a:fillRect/>
            </a:stretch>
          </a:blipFill>
        </p:spPr>
        <p:txBody>
          <a:bodyPr/>
          <a:lstStyle/>
          <a:p>
            <a:endParaRPr lang="en-US" dirty="0"/>
          </a:p>
        </p:txBody>
      </p:sp>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rgbClr val="F4F0EA"/>
        </a:solidFill>
        <a:effectLst/>
      </p:bgPr>
    </p:bg>
    <p:spTree>
      <p:nvGrpSpPr>
        <p:cNvPr id="1" name=""/>
        <p:cNvGrpSpPr/>
        <p:nvPr/>
      </p:nvGrpSpPr>
      <p:grpSpPr>
        <a:xfrm>
          <a:off x="0" y="0"/>
          <a:ext cx="0" cy="0"/>
          <a:chOff x="0" y="0"/>
          <a:chExt cx="0" cy="0"/>
        </a:xfrm>
      </p:grpSpPr>
      <p:sp>
        <p:nvSpPr>
          <p:cNvPr id="2" name="AutoShape 2">
            <a:hlinkClick r:id="rId2" tooltip="https://www.youtube.com/watch?v=FBFpYYizMM8"/>
          </p:cNvPr>
          <p:cNvSpPr/>
          <p:nvPr/>
        </p:nvSpPr>
        <p:spPr>
          <a:xfrm>
            <a:off x="0" y="1930530"/>
            <a:ext cx="18055812" cy="7354838"/>
          </a:xfrm>
          <a:prstGeom prst="rect">
            <a:avLst/>
          </a:prstGeom>
          <a:solidFill>
            <a:srgbClr val="ECDCCB"/>
          </a:solidFill>
        </p:spPr>
        <p:txBody>
          <a:bodyPr/>
          <a:lstStyle/>
          <a:p>
            <a:endParaRPr lang="en-US" dirty="0"/>
          </a:p>
        </p:txBody>
      </p:sp>
      <p:sp>
        <p:nvSpPr>
          <p:cNvPr id="3" name="AutoShape 3"/>
          <p:cNvSpPr/>
          <p:nvPr/>
        </p:nvSpPr>
        <p:spPr>
          <a:xfrm>
            <a:off x="-1166762" y="9846012"/>
            <a:ext cx="19789407" cy="0"/>
          </a:xfrm>
          <a:prstGeom prst="line">
            <a:avLst/>
          </a:prstGeom>
          <a:ln w="9525" cap="rnd">
            <a:solidFill>
              <a:srgbClr val="000000"/>
            </a:solidFill>
            <a:prstDash val="solid"/>
            <a:headEnd type="none" w="sm" len="sm"/>
            <a:tailEnd type="none" w="sm" len="sm"/>
          </a:ln>
        </p:spPr>
        <p:txBody>
          <a:bodyPr/>
          <a:lstStyle/>
          <a:p>
            <a:endParaRPr lang="en-US" dirty="0"/>
          </a:p>
        </p:txBody>
      </p:sp>
      <p:sp>
        <p:nvSpPr>
          <p:cNvPr id="4" name="TextBox 4"/>
          <p:cNvSpPr txBox="1"/>
          <p:nvPr/>
        </p:nvSpPr>
        <p:spPr>
          <a:xfrm>
            <a:off x="1911350" y="298516"/>
            <a:ext cx="7962900" cy="1384168"/>
          </a:xfrm>
          <a:prstGeom prst="rect">
            <a:avLst/>
          </a:prstGeom>
        </p:spPr>
        <p:txBody>
          <a:bodyPr lIns="0" tIns="0" rIns="0" bIns="0" rtlCol="0" anchor="t">
            <a:spAutoFit/>
          </a:bodyPr>
          <a:lstStyle/>
          <a:p>
            <a:pPr algn="ctr">
              <a:lnSpc>
                <a:spcPts val="5599"/>
              </a:lnSpc>
            </a:pPr>
            <a:r>
              <a:rPr lang="en-US" sz="3999" dirty="0">
                <a:solidFill>
                  <a:srgbClr val="000000"/>
                </a:solidFill>
                <a:latin typeface="Now"/>
                <a:ea typeface="Now"/>
                <a:cs typeface="Now"/>
                <a:sym typeface="Now"/>
              </a:rPr>
              <a:t>Mississippi Access to Care (MAC) Centers</a:t>
            </a:r>
          </a:p>
        </p:txBody>
      </p:sp>
      <p:sp>
        <p:nvSpPr>
          <p:cNvPr id="5" name="Freeform 5"/>
          <p:cNvSpPr/>
          <p:nvPr/>
        </p:nvSpPr>
        <p:spPr>
          <a:xfrm rot="4049191">
            <a:off x="-3812872" y="5146045"/>
            <a:ext cx="5604861" cy="3496032"/>
          </a:xfrm>
          <a:custGeom>
            <a:avLst/>
            <a:gdLst/>
            <a:ahLst/>
            <a:cxnLst/>
            <a:rect l="l" t="t" r="r" b="b"/>
            <a:pathLst>
              <a:path w="5604861" h="3496032">
                <a:moveTo>
                  <a:pt x="0" y="0"/>
                </a:moveTo>
                <a:lnTo>
                  <a:pt x="5604860" y="0"/>
                </a:lnTo>
                <a:lnTo>
                  <a:pt x="5604860" y="3496032"/>
                </a:lnTo>
                <a:lnTo>
                  <a:pt x="0" y="3496032"/>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6" name="Freeform 6"/>
          <p:cNvSpPr/>
          <p:nvPr/>
        </p:nvSpPr>
        <p:spPr>
          <a:xfrm rot="5400000" flipV="1">
            <a:off x="9839029" y="39302"/>
            <a:ext cx="1154142" cy="1968686"/>
          </a:xfrm>
          <a:custGeom>
            <a:avLst/>
            <a:gdLst/>
            <a:ahLst/>
            <a:cxnLst/>
            <a:rect l="l" t="t" r="r" b="b"/>
            <a:pathLst>
              <a:path w="1154142" h="1968686">
                <a:moveTo>
                  <a:pt x="0" y="1968686"/>
                </a:moveTo>
                <a:lnTo>
                  <a:pt x="1154142" y="1968686"/>
                </a:lnTo>
                <a:lnTo>
                  <a:pt x="1154142" y="0"/>
                </a:lnTo>
                <a:lnTo>
                  <a:pt x="0" y="0"/>
                </a:lnTo>
                <a:lnTo>
                  <a:pt x="0" y="196868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7" name="Freeform 7"/>
          <p:cNvSpPr/>
          <p:nvPr/>
        </p:nvSpPr>
        <p:spPr>
          <a:xfrm>
            <a:off x="-2649240" y="-2088874"/>
            <a:ext cx="3677940" cy="3992336"/>
          </a:xfrm>
          <a:custGeom>
            <a:avLst/>
            <a:gdLst/>
            <a:ahLst/>
            <a:cxnLst/>
            <a:rect l="l" t="t" r="r" b="b"/>
            <a:pathLst>
              <a:path w="3677940" h="3992336">
                <a:moveTo>
                  <a:pt x="0" y="0"/>
                </a:moveTo>
                <a:lnTo>
                  <a:pt x="3677940" y="0"/>
                </a:lnTo>
                <a:lnTo>
                  <a:pt x="3677940" y="3992336"/>
                </a:lnTo>
                <a:lnTo>
                  <a:pt x="0" y="39923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8" name="Freeform 8"/>
          <p:cNvSpPr/>
          <p:nvPr/>
        </p:nvSpPr>
        <p:spPr>
          <a:xfrm>
            <a:off x="11247576" y="446574"/>
            <a:ext cx="6886353" cy="8914373"/>
          </a:xfrm>
          <a:custGeom>
            <a:avLst/>
            <a:gdLst/>
            <a:ahLst/>
            <a:cxnLst/>
            <a:rect l="l" t="t" r="r" b="b"/>
            <a:pathLst>
              <a:path w="6886353" h="8914373">
                <a:moveTo>
                  <a:pt x="0" y="0"/>
                </a:moveTo>
                <a:lnTo>
                  <a:pt x="6886353" y="0"/>
                </a:lnTo>
                <a:lnTo>
                  <a:pt x="6886353" y="8914373"/>
                </a:lnTo>
                <a:lnTo>
                  <a:pt x="0" y="8914373"/>
                </a:lnTo>
                <a:lnTo>
                  <a:pt x="0" y="0"/>
                </a:lnTo>
                <a:close/>
              </a:path>
            </a:pathLst>
          </a:custGeom>
          <a:blipFill>
            <a:blip r:embed="rId9"/>
            <a:stretch>
              <a:fillRect/>
            </a:stretch>
          </a:blipFill>
        </p:spPr>
        <p:txBody>
          <a:bodyPr/>
          <a:lstStyle/>
          <a:p>
            <a:endParaRPr lang="en-US" dirty="0"/>
          </a:p>
        </p:txBody>
      </p:sp>
      <p:sp>
        <p:nvSpPr>
          <p:cNvPr id="9" name="TextBox 9"/>
          <p:cNvSpPr txBox="1"/>
          <p:nvPr/>
        </p:nvSpPr>
        <p:spPr>
          <a:xfrm>
            <a:off x="1244600" y="2514600"/>
            <a:ext cx="10002976" cy="2476398"/>
          </a:xfrm>
          <a:prstGeom prst="rect">
            <a:avLst/>
          </a:prstGeom>
        </p:spPr>
        <p:txBody>
          <a:bodyPr lIns="0" tIns="0" rIns="0" bIns="0" rtlCol="0" anchor="t">
            <a:spAutoFit/>
          </a:bodyPr>
          <a:lstStyle/>
          <a:p>
            <a:pPr marL="608864" lvl="1" indent="-304432" algn="l">
              <a:lnSpc>
                <a:spcPts val="3948"/>
              </a:lnSpc>
              <a:buFont typeface="Arial"/>
              <a:buChar char="•"/>
            </a:pPr>
            <a:r>
              <a:rPr lang="en-US" sz="2820" dirty="0">
                <a:solidFill>
                  <a:srgbClr val="000000"/>
                </a:solidFill>
                <a:latin typeface="Now"/>
                <a:ea typeface="Now"/>
                <a:cs typeface="Now"/>
                <a:sym typeface="Now"/>
              </a:rPr>
              <a:t>MAC Centers are the designated Local Contact Agency to support the resident’s expressed interest in being transitioned from the nursing facility to community living.</a:t>
            </a:r>
          </a:p>
          <a:p>
            <a:pPr algn="l">
              <a:lnSpc>
                <a:spcPts val="3948"/>
              </a:lnSpc>
            </a:pPr>
            <a:endParaRPr lang="en-US" sz="2820" dirty="0">
              <a:solidFill>
                <a:srgbClr val="000000"/>
              </a:solidFill>
              <a:latin typeface="Now"/>
              <a:ea typeface="Now"/>
              <a:cs typeface="Now"/>
              <a:sym typeface="Now"/>
            </a:endParaRPr>
          </a:p>
        </p:txBody>
      </p:sp>
      <p:sp>
        <p:nvSpPr>
          <p:cNvPr id="10" name="TextBox 10"/>
          <p:cNvSpPr txBox="1"/>
          <p:nvPr/>
        </p:nvSpPr>
        <p:spPr>
          <a:xfrm>
            <a:off x="1244600" y="5009499"/>
            <a:ext cx="9871053" cy="1348390"/>
          </a:xfrm>
          <a:prstGeom prst="rect">
            <a:avLst/>
          </a:prstGeom>
        </p:spPr>
        <p:txBody>
          <a:bodyPr lIns="0" tIns="0" rIns="0" bIns="0" rtlCol="0" anchor="t">
            <a:spAutoFit/>
          </a:bodyPr>
          <a:lstStyle/>
          <a:p>
            <a:pPr marL="553063" lvl="1" indent="-276531" algn="l">
              <a:lnSpc>
                <a:spcPts val="3586"/>
              </a:lnSpc>
              <a:buFont typeface="Arial"/>
              <a:buChar char="•"/>
            </a:pPr>
            <a:r>
              <a:rPr lang="en-US" sz="2561" dirty="0">
                <a:solidFill>
                  <a:srgbClr val="000000"/>
                </a:solidFill>
                <a:latin typeface="Now"/>
                <a:ea typeface="Now"/>
                <a:cs typeface="Now"/>
                <a:sym typeface="Now"/>
              </a:rPr>
              <a:t>MAC Centers will assess the need, screen for appropriate services, and provide information and referral for local services and supports.</a:t>
            </a:r>
          </a:p>
        </p:txBody>
      </p:sp>
      <p:sp>
        <p:nvSpPr>
          <p:cNvPr id="11" name="TextBox 11"/>
          <p:cNvSpPr txBox="1"/>
          <p:nvPr/>
        </p:nvSpPr>
        <p:spPr>
          <a:xfrm>
            <a:off x="1314490" y="6977757"/>
            <a:ext cx="9790593" cy="2277894"/>
          </a:xfrm>
          <a:prstGeom prst="rect">
            <a:avLst/>
          </a:prstGeom>
        </p:spPr>
        <p:txBody>
          <a:bodyPr lIns="0" tIns="0" rIns="0" bIns="0" rtlCol="0" anchor="t">
            <a:spAutoFit/>
          </a:bodyPr>
          <a:lstStyle/>
          <a:p>
            <a:pPr marL="556083" lvl="1" indent="-278041" algn="l">
              <a:lnSpc>
                <a:spcPts val="3605"/>
              </a:lnSpc>
              <a:buFont typeface="Arial"/>
              <a:buChar char="•"/>
            </a:pPr>
            <a:r>
              <a:rPr lang="en-US" sz="2575" dirty="0">
                <a:solidFill>
                  <a:srgbClr val="000000"/>
                </a:solidFill>
                <a:latin typeface="Now"/>
                <a:ea typeface="Now"/>
                <a:cs typeface="Now"/>
                <a:sym typeface="Now"/>
              </a:rPr>
              <a:t>The MAC Center will contact the Referral Agency to provide information regarding the individual and services and/or support needed for the individual’s transition to community. ​</a:t>
            </a:r>
          </a:p>
          <a:p>
            <a:pPr algn="l">
              <a:lnSpc>
                <a:spcPts val="3605"/>
              </a:lnSpc>
            </a:pPr>
            <a:endParaRPr lang="en-US" sz="2575" dirty="0">
              <a:solidFill>
                <a:srgbClr val="000000"/>
              </a:solidFill>
              <a:latin typeface="Now"/>
              <a:ea typeface="Now"/>
              <a:cs typeface="Now"/>
              <a:sym typeface="Now"/>
            </a:endParaRPr>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0EA"/>
        </a:solidFill>
        <a:effectLst/>
      </p:bgPr>
    </p:bg>
    <p:spTree>
      <p:nvGrpSpPr>
        <p:cNvPr id="1" name=""/>
        <p:cNvGrpSpPr/>
        <p:nvPr/>
      </p:nvGrpSpPr>
      <p:grpSpPr>
        <a:xfrm>
          <a:off x="0" y="0"/>
          <a:ext cx="0" cy="0"/>
          <a:chOff x="0" y="0"/>
          <a:chExt cx="0" cy="0"/>
        </a:xfrm>
      </p:grpSpPr>
      <p:sp>
        <p:nvSpPr>
          <p:cNvPr id="2" name="AutoShape 2"/>
          <p:cNvSpPr/>
          <p:nvPr/>
        </p:nvSpPr>
        <p:spPr>
          <a:xfrm>
            <a:off x="12836435" y="-104036"/>
            <a:ext cx="5432425" cy="10391036"/>
          </a:xfrm>
          <a:prstGeom prst="rect">
            <a:avLst/>
          </a:prstGeom>
          <a:solidFill>
            <a:srgbClr val="ECDCCB"/>
          </a:solidFill>
        </p:spPr>
        <p:txBody>
          <a:bodyPr/>
          <a:lstStyle/>
          <a:p>
            <a:endParaRPr lang="en-US" dirty="0"/>
          </a:p>
        </p:txBody>
      </p:sp>
      <p:sp>
        <p:nvSpPr>
          <p:cNvPr id="3" name="AutoShape 3"/>
          <p:cNvSpPr/>
          <p:nvPr/>
        </p:nvSpPr>
        <p:spPr>
          <a:xfrm flipH="1" flipV="1">
            <a:off x="401433" y="3596932"/>
            <a:ext cx="23813" cy="4198794"/>
          </a:xfrm>
          <a:prstGeom prst="line">
            <a:avLst/>
          </a:prstGeom>
          <a:ln w="9525" cap="rnd">
            <a:solidFill>
              <a:srgbClr val="000000"/>
            </a:solidFill>
            <a:prstDash val="solid"/>
            <a:headEnd type="none" w="sm" len="sm"/>
            <a:tailEnd type="none" w="sm" len="sm"/>
          </a:ln>
        </p:spPr>
        <p:txBody>
          <a:bodyPr/>
          <a:lstStyle/>
          <a:p>
            <a:endParaRPr lang="en-US" dirty="0"/>
          </a:p>
        </p:txBody>
      </p:sp>
      <p:sp>
        <p:nvSpPr>
          <p:cNvPr id="4" name="Freeform 4"/>
          <p:cNvSpPr/>
          <p:nvPr/>
        </p:nvSpPr>
        <p:spPr>
          <a:xfrm>
            <a:off x="-2377395" y="9096549"/>
            <a:ext cx="3558858" cy="2219838"/>
          </a:xfrm>
          <a:custGeom>
            <a:avLst/>
            <a:gdLst/>
            <a:ahLst/>
            <a:cxnLst/>
            <a:rect l="l" t="t" r="r" b="b"/>
            <a:pathLst>
              <a:path w="3558858" h="2219838">
                <a:moveTo>
                  <a:pt x="0" y="0"/>
                </a:moveTo>
                <a:lnTo>
                  <a:pt x="3558858" y="0"/>
                </a:lnTo>
                <a:lnTo>
                  <a:pt x="3558858" y="2219837"/>
                </a:lnTo>
                <a:lnTo>
                  <a:pt x="0" y="22198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5" name="Freeform 5"/>
          <p:cNvSpPr/>
          <p:nvPr/>
        </p:nvSpPr>
        <p:spPr>
          <a:xfrm>
            <a:off x="-953839" y="117610"/>
            <a:ext cx="1584962" cy="2703559"/>
          </a:xfrm>
          <a:custGeom>
            <a:avLst/>
            <a:gdLst/>
            <a:ahLst/>
            <a:cxnLst/>
            <a:rect l="l" t="t" r="r" b="b"/>
            <a:pathLst>
              <a:path w="1584962" h="2703559">
                <a:moveTo>
                  <a:pt x="0" y="0"/>
                </a:moveTo>
                <a:lnTo>
                  <a:pt x="1584961" y="0"/>
                </a:lnTo>
                <a:lnTo>
                  <a:pt x="1584961" y="2703559"/>
                </a:lnTo>
                <a:lnTo>
                  <a:pt x="0" y="27035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6" name="Freeform 6"/>
          <p:cNvSpPr/>
          <p:nvPr/>
        </p:nvSpPr>
        <p:spPr>
          <a:xfrm>
            <a:off x="14700004" y="1206107"/>
            <a:ext cx="852643" cy="852643"/>
          </a:xfrm>
          <a:custGeom>
            <a:avLst/>
            <a:gdLst/>
            <a:ahLst/>
            <a:cxnLst/>
            <a:rect l="l" t="t" r="r" b="b"/>
            <a:pathLst>
              <a:path w="852643" h="852643">
                <a:moveTo>
                  <a:pt x="0" y="0"/>
                </a:moveTo>
                <a:lnTo>
                  <a:pt x="852643" y="0"/>
                </a:lnTo>
                <a:lnTo>
                  <a:pt x="852643" y="852643"/>
                </a:lnTo>
                <a:lnTo>
                  <a:pt x="0" y="852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8" name="Freeform 8"/>
          <p:cNvSpPr/>
          <p:nvPr/>
        </p:nvSpPr>
        <p:spPr>
          <a:xfrm>
            <a:off x="16745585" y="-879892"/>
            <a:ext cx="2361951" cy="2734531"/>
          </a:xfrm>
          <a:custGeom>
            <a:avLst/>
            <a:gdLst/>
            <a:ahLst/>
            <a:cxnLst/>
            <a:rect l="l" t="t" r="r" b="b"/>
            <a:pathLst>
              <a:path w="2361951" h="2734531">
                <a:moveTo>
                  <a:pt x="0" y="0"/>
                </a:moveTo>
                <a:lnTo>
                  <a:pt x="2361951" y="0"/>
                </a:lnTo>
                <a:lnTo>
                  <a:pt x="2361951" y="2734531"/>
                </a:lnTo>
                <a:lnTo>
                  <a:pt x="0" y="27345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9" name="TextBox 9"/>
          <p:cNvSpPr txBox="1"/>
          <p:nvPr/>
        </p:nvSpPr>
        <p:spPr>
          <a:xfrm>
            <a:off x="2450826" y="422553"/>
            <a:ext cx="7515457" cy="917428"/>
          </a:xfrm>
          <a:prstGeom prst="rect">
            <a:avLst/>
          </a:prstGeom>
        </p:spPr>
        <p:txBody>
          <a:bodyPr lIns="0" tIns="0" rIns="0" bIns="0" rtlCol="0" anchor="t">
            <a:spAutoFit/>
          </a:bodyPr>
          <a:lstStyle/>
          <a:p>
            <a:pPr algn="ctr">
              <a:lnSpc>
                <a:spcPts val="6992"/>
              </a:lnSpc>
            </a:pPr>
            <a:r>
              <a:rPr lang="en-US" sz="6597" dirty="0">
                <a:solidFill>
                  <a:srgbClr val="000000"/>
                </a:solidFill>
                <a:latin typeface="Now"/>
                <a:ea typeface="Now"/>
                <a:cs typeface="Now"/>
                <a:sym typeface="Now"/>
              </a:rPr>
              <a:t>Objectives</a:t>
            </a:r>
          </a:p>
        </p:txBody>
      </p:sp>
      <p:sp>
        <p:nvSpPr>
          <p:cNvPr id="10" name="TextBox 10"/>
          <p:cNvSpPr txBox="1"/>
          <p:nvPr/>
        </p:nvSpPr>
        <p:spPr>
          <a:xfrm>
            <a:off x="902066" y="2593846"/>
            <a:ext cx="12025407" cy="5705793"/>
          </a:xfrm>
          <a:prstGeom prst="rect">
            <a:avLst/>
          </a:prstGeom>
        </p:spPr>
        <p:txBody>
          <a:bodyPr lIns="0" tIns="0" rIns="0" bIns="0" rtlCol="0" anchor="t">
            <a:spAutoFit/>
          </a:bodyPr>
          <a:lstStyle/>
          <a:p>
            <a:pPr marL="755015" lvl="1" indent="-377190">
              <a:lnSpc>
                <a:spcPts val="3706"/>
              </a:lnSpc>
              <a:buFont typeface="Arial"/>
              <a:buChar char="•"/>
            </a:pPr>
            <a:r>
              <a:rPr lang="en-US" sz="3450" dirty="0">
                <a:solidFill>
                  <a:srgbClr val="000000"/>
                </a:solidFill>
                <a:latin typeface="Now"/>
                <a:ea typeface="Now"/>
                <a:cs typeface="Now"/>
              </a:rPr>
              <a:t>Provide the Administration for Community Living's (ACL) definition of "Family Caregiver."</a:t>
            </a:r>
          </a:p>
          <a:p>
            <a:pPr marL="755015" lvl="1" indent="-377190">
              <a:lnSpc>
                <a:spcPts val="3706"/>
              </a:lnSpc>
              <a:buFont typeface="Arial"/>
              <a:buChar char="•"/>
            </a:pPr>
            <a:endParaRPr lang="en-US" sz="3450" dirty="0">
              <a:solidFill>
                <a:srgbClr val="000000"/>
              </a:solidFill>
              <a:latin typeface="Now"/>
              <a:ea typeface="Now"/>
              <a:cs typeface="Now"/>
            </a:endParaRPr>
          </a:p>
          <a:p>
            <a:pPr marL="755015" lvl="1" indent="-377190">
              <a:lnSpc>
                <a:spcPts val="3706"/>
              </a:lnSpc>
              <a:buFont typeface="Arial"/>
              <a:buChar char="•"/>
            </a:pPr>
            <a:r>
              <a:rPr lang="en-US" sz="3450" dirty="0">
                <a:solidFill>
                  <a:srgbClr val="000000"/>
                </a:solidFill>
                <a:latin typeface="Now"/>
                <a:ea typeface="Now"/>
                <a:cs typeface="Now"/>
                <a:sym typeface="Now"/>
              </a:rPr>
              <a:t>Explain the role and responsibilities of the Area Agency on Aging.</a:t>
            </a:r>
            <a:br>
              <a:rPr lang="en-US" sz="3450" dirty="0">
                <a:solidFill>
                  <a:srgbClr val="000000"/>
                </a:solidFill>
                <a:latin typeface="Now"/>
                <a:ea typeface="Now"/>
                <a:cs typeface="Now"/>
                <a:sym typeface="Now"/>
              </a:rPr>
            </a:br>
            <a:endParaRPr lang="en-US" dirty="0"/>
          </a:p>
          <a:p>
            <a:pPr marL="755015" lvl="1" indent="-377190">
              <a:lnSpc>
                <a:spcPts val="3706"/>
              </a:lnSpc>
              <a:buFont typeface="Arial,Sans-Serif"/>
              <a:buChar char="•"/>
            </a:pPr>
            <a:r>
              <a:rPr lang="en-US" sz="3500" dirty="0">
                <a:latin typeface="Now"/>
              </a:rPr>
              <a:t>Discuss current resources and support available to family caregivers. </a:t>
            </a:r>
          </a:p>
          <a:p>
            <a:pPr marL="755015" lvl="1" indent="-377190">
              <a:lnSpc>
                <a:spcPts val="3706"/>
              </a:lnSpc>
              <a:buFont typeface="Arial,Sans-Serif"/>
              <a:buChar char="•"/>
            </a:pPr>
            <a:endParaRPr lang="en-US" sz="3500" dirty="0">
              <a:latin typeface="Now"/>
            </a:endParaRPr>
          </a:p>
          <a:p>
            <a:pPr marL="755015" lvl="1" indent="-377190">
              <a:lnSpc>
                <a:spcPts val="3706"/>
              </a:lnSpc>
              <a:buFont typeface="Arial"/>
              <a:buChar char="•"/>
            </a:pPr>
            <a:endParaRPr lang="en-US" sz="3450" dirty="0">
              <a:latin typeface="Now"/>
            </a:endParaRPr>
          </a:p>
          <a:p>
            <a:pPr marL="755015" lvl="1" indent="-377190">
              <a:lnSpc>
                <a:spcPts val="3706"/>
              </a:lnSpc>
              <a:buFont typeface="Arial"/>
              <a:buChar char="•"/>
            </a:pPr>
            <a:endParaRPr lang="en-US" sz="3450" dirty="0">
              <a:latin typeface="Now"/>
            </a:endParaRPr>
          </a:p>
          <a:p>
            <a:pPr marL="755015" lvl="1" indent="-377190">
              <a:lnSpc>
                <a:spcPts val="3706"/>
              </a:lnSpc>
              <a:buFont typeface="Arial"/>
              <a:buChar char="•"/>
            </a:pPr>
            <a:endParaRPr lang="en-US" sz="3450" dirty="0">
              <a:latin typeface="Now"/>
            </a:endParaRPr>
          </a:p>
        </p:txBody>
      </p:sp>
      <p:pic>
        <p:nvPicPr>
          <p:cNvPr id="14" name="Picture 13" descr="A close-up of a logo&#10;&#10;Description automatically generated">
            <a:extLst>
              <a:ext uri="{FF2B5EF4-FFF2-40B4-BE49-F238E27FC236}">
                <a16:creationId xmlns:a16="http://schemas.microsoft.com/office/drawing/2014/main" id="{74E1927A-9B66-12DF-83AE-041CB6F6AD59}"/>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983357" y="8898930"/>
            <a:ext cx="2285503" cy="1388070"/>
          </a:xfrm>
          <a:prstGeom prst="rect">
            <a:avLst/>
          </a:prstGeom>
        </p:spPr>
      </p:pic>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0EA"/>
        </a:solidFill>
        <a:effectLst/>
      </p:bgPr>
    </p:bg>
    <p:spTree>
      <p:nvGrpSpPr>
        <p:cNvPr id="1" name=""/>
        <p:cNvGrpSpPr/>
        <p:nvPr/>
      </p:nvGrpSpPr>
      <p:grpSpPr>
        <a:xfrm>
          <a:off x="0" y="0"/>
          <a:ext cx="0" cy="0"/>
          <a:chOff x="0" y="0"/>
          <a:chExt cx="0" cy="0"/>
        </a:xfrm>
      </p:grpSpPr>
      <p:sp>
        <p:nvSpPr>
          <p:cNvPr id="2" name="AutoShape 2"/>
          <p:cNvSpPr/>
          <p:nvPr/>
        </p:nvSpPr>
        <p:spPr>
          <a:xfrm>
            <a:off x="0" y="1837827"/>
            <a:ext cx="18055812" cy="7274074"/>
          </a:xfrm>
          <a:prstGeom prst="rect">
            <a:avLst/>
          </a:prstGeom>
          <a:solidFill>
            <a:srgbClr val="ECDCCB"/>
          </a:solidFill>
        </p:spPr>
        <p:txBody>
          <a:bodyPr/>
          <a:lstStyle/>
          <a:p>
            <a:endParaRPr lang="en-US" dirty="0"/>
          </a:p>
        </p:txBody>
      </p:sp>
      <p:sp>
        <p:nvSpPr>
          <p:cNvPr id="3" name="AutoShape 3"/>
          <p:cNvSpPr/>
          <p:nvPr/>
        </p:nvSpPr>
        <p:spPr>
          <a:xfrm>
            <a:off x="2449285" y="10016219"/>
            <a:ext cx="15501979" cy="20191"/>
          </a:xfrm>
          <a:prstGeom prst="line">
            <a:avLst/>
          </a:prstGeom>
          <a:ln w="9525" cap="rnd">
            <a:solidFill>
              <a:srgbClr val="000000"/>
            </a:solidFill>
            <a:prstDash val="solid"/>
            <a:headEnd type="none" w="sm" len="sm"/>
            <a:tailEnd type="none" w="sm" len="sm"/>
          </a:ln>
        </p:spPr>
        <p:txBody>
          <a:bodyPr/>
          <a:lstStyle/>
          <a:p>
            <a:endParaRPr lang="en-US" dirty="0"/>
          </a:p>
        </p:txBody>
      </p:sp>
      <p:sp>
        <p:nvSpPr>
          <p:cNvPr id="4" name="TextBox 4"/>
          <p:cNvSpPr txBox="1"/>
          <p:nvPr/>
        </p:nvSpPr>
        <p:spPr>
          <a:xfrm>
            <a:off x="1244600" y="408165"/>
            <a:ext cx="7962900" cy="1384168"/>
          </a:xfrm>
          <a:prstGeom prst="rect">
            <a:avLst/>
          </a:prstGeom>
        </p:spPr>
        <p:txBody>
          <a:bodyPr lIns="0" tIns="0" rIns="0" bIns="0" rtlCol="0" anchor="t">
            <a:spAutoFit/>
          </a:bodyPr>
          <a:lstStyle/>
          <a:p>
            <a:pPr algn="ctr">
              <a:lnSpc>
                <a:spcPts val="5599"/>
              </a:lnSpc>
            </a:pPr>
            <a:r>
              <a:rPr lang="en-US" sz="3999" dirty="0">
                <a:solidFill>
                  <a:srgbClr val="000000"/>
                </a:solidFill>
                <a:latin typeface="Now"/>
                <a:ea typeface="Now"/>
                <a:cs typeface="Now"/>
                <a:sym typeface="Now"/>
              </a:rPr>
              <a:t>Mississippi Dementia Care Program</a:t>
            </a:r>
          </a:p>
        </p:txBody>
      </p:sp>
      <p:sp>
        <p:nvSpPr>
          <p:cNvPr id="5" name="Freeform 5"/>
          <p:cNvSpPr/>
          <p:nvPr/>
        </p:nvSpPr>
        <p:spPr>
          <a:xfrm rot="4049191">
            <a:off x="-3812872" y="5146045"/>
            <a:ext cx="5604861" cy="3496032"/>
          </a:xfrm>
          <a:custGeom>
            <a:avLst/>
            <a:gdLst/>
            <a:ahLst/>
            <a:cxnLst/>
            <a:rect l="l" t="t" r="r" b="b"/>
            <a:pathLst>
              <a:path w="5604861" h="3496032">
                <a:moveTo>
                  <a:pt x="0" y="0"/>
                </a:moveTo>
                <a:lnTo>
                  <a:pt x="5604860" y="0"/>
                </a:lnTo>
                <a:lnTo>
                  <a:pt x="5604860" y="3496032"/>
                </a:lnTo>
                <a:lnTo>
                  <a:pt x="0" y="3496032"/>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p:cNvSpPr/>
          <p:nvPr/>
        </p:nvSpPr>
        <p:spPr>
          <a:xfrm rot="5400000" flipV="1">
            <a:off x="16949911" y="-499978"/>
            <a:ext cx="1154142" cy="1968686"/>
          </a:xfrm>
          <a:custGeom>
            <a:avLst/>
            <a:gdLst/>
            <a:ahLst/>
            <a:cxnLst/>
            <a:rect l="l" t="t" r="r" b="b"/>
            <a:pathLst>
              <a:path w="1154142" h="1968686">
                <a:moveTo>
                  <a:pt x="0" y="1968686"/>
                </a:moveTo>
                <a:lnTo>
                  <a:pt x="1154142" y="1968686"/>
                </a:lnTo>
                <a:lnTo>
                  <a:pt x="1154142" y="0"/>
                </a:lnTo>
                <a:lnTo>
                  <a:pt x="0" y="0"/>
                </a:lnTo>
                <a:lnTo>
                  <a:pt x="0" y="196868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7" name="Freeform 7"/>
          <p:cNvSpPr/>
          <p:nvPr/>
        </p:nvSpPr>
        <p:spPr>
          <a:xfrm>
            <a:off x="-2649240" y="-2088874"/>
            <a:ext cx="3677940" cy="3992336"/>
          </a:xfrm>
          <a:custGeom>
            <a:avLst/>
            <a:gdLst/>
            <a:ahLst/>
            <a:cxnLst/>
            <a:rect l="l" t="t" r="r" b="b"/>
            <a:pathLst>
              <a:path w="3677940" h="3992336">
                <a:moveTo>
                  <a:pt x="0" y="0"/>
                </a:moveTo>
                <a:lnTo>
                  <a:pt x="3677940" y="0"/>
                </a:lnTo>
                <a:lnTo>
                  <a:pt x="3677940" y="3992336"/>
                </a:lnTo>
                <a:lnTo>
                  <a:pt x="0" y="39923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8" name="Freeform 8"/>
          <p:cNvSpPr/>
          <p:nvPr/>
        </p:nvSpPr>
        <p:spPr>
          <a:xfrm>
            <a:off x="8985409" y="40382"/>
            <a:ext cx="4589461" cy="9600717"/>
          </a:xfrm>
          <a:custGeom>
            <a:avLst/>
            <a:gdLst/>
            <a:ahLst/>
            <a:cxnLst/>
            <a:rect l="l" t="t" r="r" b="b"/>
            <a:pathLst>
              <a:path w="4589461" h="9733806">
                <a:moveTo>
                  <a:pt x="0" y="0"/>
                </a:moveTo>
                <a:lnTo>
                  <a:pt x="4589461" y="0"/>
                </a:lnTo>
                <a:lnTo>
                  <a:pt x="4589461" y="9733806"/>
                </a:lnTo>
                <a:lnTo>
                  <a:pt x="0" y="9733806"/>
                </a:lnTo>
                <a:lnTo>
                  <a:pt x="0" y="0"/>
                </a:lnTo>
                <a:close/>
              </a:path>
            </a:pathLst>
          </a:custGeom>
          <a:blipFill>
            <a:blip r:embed="rId8"/>
            <a:stretch>
              <a:fillRect/>
            </a:stretch>
          </a:blipFill>
        </p:spPr>
        <p:txBody>
          <a:bodyPr/>
          <a:lstStyle/>
          <a:p>
            <a:endParaRPr lang="en-US" dirty="0"/>
          </a:p>
        </p:txBody>
      </p:sp>
      <p:sp>
        <p:nvSpPr>
          <p:cNvPr id="9" name="Freeform 9"/>
          <p:cNvSpPr/>
          <p:nvPr/>
        </p:nvSpPr>
        <p:spPr>
          <a:xfrm>
            <a:off x="13574870" y="0"/>
            <a:ext cx="4546589" cy="9641100"/>
          </a:xfrm>
          <a:custGeom>
            <a:avLst/>
            <a:gdLst/>
            <a:ahLst/>
            <a:cxnLst/>
            <a:rect l="l" t="t" r="r" b="b"/>
            <a:pathLst>
              <a:path w="4546589" h="9641100">
                <a:moveTo>
                  <a:pt x="0" y="0"/>
                </a:moveTo>
                <a:lnTo>
                  <a:pt x="4546589" y="0"/>
                </a:lnTo>
                <a:lnTo>
                  <a:pt x="4546589" y="9641100"/>
                </a:lnTo>
                <a:lnTo>
                  <a:pt x="0" y="9641100"/>
                </a:lnTo>
                <a:lnTo>
                  <a:pt x="0" y="0"/>
                </a:lnTo>
                <a:close/>
              </a:path>
            </a:pathLst>
          </a:custGeom>
          <a:blipFill>
            <a:blip r:embed="rId9"/>
            <a:stretch>
              <a:fillRect/>
            </a:stretch>
          </a:blipFill>
        </p:spPr>
        <p:txBody>
          <a:bodyPr/>
          <a:lstStyle/>
          <a:p>
            <a:endParaRPr lang="en-US" dirty="0"/>
          </a:p>
        </p:txBody>
      </p:sp>
      <p:sp>
        <p:nvSpPr>
          <p:cNvPr id="10" name="TextBox 10"/>
          <p:cNvSpPr txBox="1"/>
          <p:nvPr/>
        </p:nvSpPr>
        <p:spPr>
          <a:xfrm>
            <a:off x="1244600" y="2151279"/>
            <a:ext cx="7141513" cy="3187964"/>
          </a:xfrm>
          <a:prstGeom prst="rect">
            <a:avLst/>
          </a:prstGeom>
        </p:spPr>
        <p:txBody>
          <a:bodyPr lIns="0" tIns="0" rIns="0" bIns="0" rtlCol="0" anchor="t">
            <a:spAutoFit/>
          </a:bodyPr>
          <a:lstStyle/>
          <a:p>
            <a:pPr marL="434691" lvl="1" indent="-217346" algn="l">
              <a:lnSpc>
                <a:spcPts val="2818"/>
              </a:lnSpc>
              <a:buFont typeface="Arial"/>
              <a:buChar char="•"/>
            </a:pPr>
            <a:r>
              <a:rPr lang="en-US" sz="2013" dirty="0">
                <a:solidFill>
                  <a:srgbClr val="000000"/>
                </a:solidFill>
                <a:latin typeface="Now"/>
                <a:ea typeface="Now"/>
                <a:cs typeface="Now"/>
                <a:sym typeface="Now"/>
              </a:rPr>
              <a:t>The MDCP is a pilot program within the Mississippi Department of Human Services/Division of Aging and Adult Services (MDHS/DAAS) and will provide respite services for 120 informal caregivers of individuals with ADRD for a 12-month period. The program is designed to assist informal caregivers by supplying temporary support to provide a brief period of relief or rest from caregiving responsibilities.</a:t>
            </a:r>
          </a:p>
          <a:p>
            <a:pPr algn="l">
              <a:lnSpc>
                <a:spcPts val="2818"/>
              </a:lnSpc>
            </a:pPr>
            <a:endParaRPr lang="en-US" sz="2013" dirty="0">
              <a:solidFill>
                <a:srgbClr val="000000"/>
              </a:solidFill>
              <a:latin typeface="Now"/>
              <a:ea typeface="Now"/>
              <a:cs typeface="Now"/>
              <a:sym typeface="Now"/>
            </a:endParaRPr>
          </a:p>
        </p:txBody>
      </p:sp>
      <p:sp>
        <p:nvSpPr>
          <p:cNvPr id="11" name="TextBox 11"/>
          <p:cNvSpPr txBox="1"/>
          <p:nvPr/>
        </p:nvSpPr>
        <p:spPr>
          <a:xfrm>
            <a:off x="1244600" y="5396393"/>
            <a:ext cx="7668614" cy="1061260"/>
          </a:xfrm>
          <a:prstGeom prst="rect">
            <a:avLst/>
          </a:prstGeom>
        </p:spPr>
        <p:txBody>
          <a:bodyPr lIns="0" tIns="0" rIns="0" bIns="0" rtlCol="0" anchor="t">
            <a:spAutoFit/>
          </a:bodyPr>
          <a:lstStyle/>
          <a:p>
            <a:pPr marL="435559" lvl="1" indent="-217780" algn="l">
              <a:lnSpc>
                <a:spcPts val="2824"/>
              </a:lnSpc>
              <a:buFont typeface="Arial"/>
              <a:buChar char="•"/>
            </a:pPr>
            <a:r>
              <a:rPr lang="en-US" sz="2017" dirty="0">
                <a:solidFill>
                  <a:srgbClr val="000000"/>
                </a:solidFill>
                <a:latin typeface="Now"/>
                <a:ea typeface="Now"/>
                <a:cs typeface="Now"/>
                <a:sym typeface="Now"/>
              </a:rPr>
              <a:t>MAC Center staff will be able to assist with application completion and submit to MDCP email address.</a:t>
            </a:r>
          </a:p>
          <a:p>
            <a:pPr algn="l">
              <a:lnSpc>
                <a:spcPts val="2824"/>
              </a:lnSpc>
            </a:pPr>
            <a:endParaRPr lang="en-US" sz="2017" dirty="0">
              <a:solidFill>
                <a:srgbClr val="000000"/>
              </a:solidFill>
              <a:latin typeface="Now"/>
              <a:ea typeface="Now"/>
              <a:cs typeface="Now"/>
              <a:sym typeface="Now"/>
            </a:endParaRPr>
          </a:p>
        </p:txBody>
      </p:sp>
      <p:sp>
        <p:nvSpPr>
          <p:cNvPr id="12" name="TextBox 12"/>
          <p:cNvSpPr txBox="1"/>
          <p:nvPr/>
        </p:nvSpPr>
        <p:spPr>
          <a:xfrm>
            <a:off x="1244600" y="6513008"/>
            <a:ext cx="7668614" cy="344992"/>
          </a:xfrm>
          <a:prstGeom prst="rect">
            <a:avLst/>
          </a:prstGeom>
        </p:spPr>
        <p:txBody>
          <a:bodyPr lIns="0" tIns="0" rIns="0" bIns="0" rtlCol="0" anchor="t">
            <a:spAutoFit/>
          </a:bodyPr>
          <a:lstStyle/>
          <a:p>
            <a:pPr marL="435559" lvl="1" indent="-217780" algn="l">
              <a:lnSpc>
                <a:spcPts val="2824"/>
              </a:lnSpc>
              <a:buFont typeface="Arial"/>
              <a:buChar char="•"/>
            </a:pPr>
            <a:r>
              <a:rPr lang="en-US" sz="2017" dirty="0">
                <a:solidFill>
                  <a:srgbClr val="000000"/>
                </a:solidFill>
                <a:latin typeface="Now"/>
                <a:ea typeface="Now"/>
                <a:cs typeface="Now"/>
                <a:sym typeface="Now"/>
              </a:rPr>
              <a:t>This program is currently at capacity; waitlist is available.</a:t>
            </a:r>
          </a:p>
        </p:txBody>
      </p:sp>
      <p:pic>
        <p:nvPicPr>
          <p:cNvPr id="13" name="Picture 12">
            <a:extLst>
              <a:ext uri="{FF2B5EF4-FFF2-40B4-BE49-F238E27FC236}">
                <a16:creationId xmlns:a16="http://schemas.microsoft.com/office/drawing/2014/main" id="{8F7ED4D1-8649-0ABA-38A5-78E22BEDBC9D}"/>
              </a:ext>
            </a:extLst>
          </p:cNvPr>
          <p:cNvPicPr>
            <a:picLocks noChangeAspect="1"/>
          </p:cNvPicPr>
          <p:nvPr/>
        </p:nvPicPr>
        <p:blipFill>
          <a:blip r:embed="rId10"/>
          <a:stretch>
            <a:fillRect/>
          </a:stretch>
        </p:blipFill>
        <p:spPr>
          <a:xfrm>
            <a:off x="0" y="9181255"/>
            <a:ext cx="1677411" cy="1019866"/>
          </a:xfrm>
          <a:prstGeom prst="rect">
            <a:avLst/>
          </a:prstGeom>
        </p:spPr>
      </p:pic>
    </p:spTree>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0EA"/>
        </a:solidFill>
        <a:effectLst/>
      </p:bgPr>
    </p:bg>
    <p:spTree>
      <p:nvGrpSpPr>
        <p:cNvPr id="1" name=""/>
        <p:cNvGrpSpPr/>
        <p:nvPr/>
      </p:nvGrpSpPr>
      <p:grpSpPr>
        <a:xfrm>
          <a:off x="0" y="0"/>
          <a:ext cx="0" cy="0"/>
          <a:chOff x="0" y="0"/>
          <a:chExt cx="0" cy="0"/>
        </a:xfrm>
      </p:grpSpPr>
      <p:sp>
        <p:nvSpPr>
          <p:cNvPr id="2" name="AutoShape 2"/>
          <p:cNvSpPr/>
          <p:nvPr/>
        </p:nvSpPr>
        <p:spPr>
          <a:xfrm>
            <a:off x="-1" y="1903462"/>
            <a:ext cx="18243643" cy="7354838"/>
          </a:xfrm>
          <a:prstGeom prst="rect">
            <a:avLst/>
          </a:prstGeom>
          <a:solidFill>
            <a:srgbClr val="ECDCCB"/>
          </a:solidFill>
        </p:spPr>
        <p:txBody>
          <a:bodyPr/>
          <a:lstStyle/>
          <a:p>
            <a:endParaRPr lang="en-US" dirty="0"/>
          </a:p>
        </p:txBody>
      </p:sp>
      <p:sp>
        <p:nvSpPr>
          <p:cNvPr id="3" name="AutoShape 3"/>
          <p:cNvSpPr/>
          <p:nvPr/>
        </p:nvSpPr>
        <p:spPr>
          <a:xfrm>
            <a:off x="-1" y="9910026"/>
            <a:ext cx="15593787" cy="88911"/>
          </a:xfrm>
          <a:prstGeom prst="line">
            <a:avLst/>
          </a:prstGeom>
          <a:ln w="9525" cap="rnd">
            <a:solidFill>
              <a:srgbClr val="000000"/>
            </a:solidFill>
            <a:prstDash val="solid"/>
            <a:headEnd type="none" w="sm" len="sm"/>
            <a:tailEnd type="none" w="sm" len="sm"/>
          </a:ln>
        </p:spPr>
        <p:txBody>
          <a:bodyPr/>
          <a:lstStyle/>
          <a:p>
            <a:endParaRPr lang="en-US" dirty="0"/>
          </a:p>
        </p:txBody>
      </p:sp>
      <p:sp>
        <p:nvSpPr>
          <p:cNvPr id="4" name="TextBox 4"/>
          <p:cNvSpPr txBox="1"/>
          <p:nvPr/>
        </p:nvSpPr>
        <p:spPr>
          <a:xfrm>
            <a:off x="4670378" y="781050"/>
            <a:ext cx="7962900" cy="679384"/>
          </a:xfrm>
          <a:prstGeom prst="rect">
            <a:avLst/>
          </a:prstGeom>
        </p:spPr>
        <p:txBody>
          <a:bodyPr lIns="0" tIns="0" rIns="0" bIns="0" rtlCol="0" anchor="t">
            <a:spAutoFit/>
          </a:bodyPr>
          <a:lstStyle/>
          <a:p>
            <a:pPr algn="ctr">
              <a:lnSpc>
                <a:spcPts val="5599"/>
              </a:lnSpc>
            </a:pPr>
            <a:r>
              <a:rPr lang="en-US" sz="3999" dirty="0">
                <a:solidFill>
                  <a:srgbClr val="000000"/>
                </a:solidFill>
                <a:latin typeface="Now"/>
                <a:ea typeface="Now"/>
                <a:cs typeface="Now"/>
                <a:sym typeface="Now"/>
              </a:rPr>
              <a:t>Elderly &amp; Disabled Waiver</a:t>
            </a:r>
          </a:p>
        </p:txBody>
      </p:sp>
      <p:sp>
        <p:nvSpPr>
          <p:cNvPr id="5" name="Freeform 5"/>
          <p:cNvSpPr/>
          <p:nvPr/>
        </p:nvSpPr>
        <p:spPr>
          <a:xfrm rot="4049191">
            <a:off x="-3812872" y="5146045"/>
            <a:ext cx="5604861" cy="3496032"/>
          </a:xfrm>
          <a:custGeom>
            <a:avLst/>
            <a:gdLst/>
            <a:ahLst/>
            <a:cxnLst/>
            <a:rect l="l" t="t" r="r" b="b"/>
            <a:pathLst>
              <a:path w="5604861" h="3496032">
                <a:moveTo>
                  <a:pt x="0" y="0"/>
                </a:moveTo>
                <a:lnTo>
                  <a:pt x="5604860" y="0"/>
                </a:lnTo>
                <a:lnTo>
                  <a:pt x="5604860" y="3496032"/>
                </a:lnTo>
                <a:lnTo>
                  <a:pt x="0" y="3496032"/>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p:cNvSpPr/>
          <p:nvPr/>
        </p:nvSpPr>
        <p:spPr>
          <a:xfrm rot="5400000" flipV="1">
            <a:off x="16682229" y="-532714"/>
            <a:ext cx="1154142" cy="1968686"/>
          </a:xfrm>
          <a:custGeom>
            <a:avLst/>
            <a:gdLst/>
            <a:ahLst/>
            <a:cxnLst/>
            <a:rect l="l" t="t" r="r" b="b"/>
            <a:pathLst>
              <a:path w="1154142" h="1968686">
                <a:moveTo>
                  <a:pt x="0" y="1968686"/>
                </a:moveTo>
                <a:lnTo>
                  <a:pt x="1154142" y="1968686"/>
                </a:lnTo>
                <a:lnTo>
                  <a:pt x="1154142" y="0"/>
                </a:lnTo>
                <a:lnTo>
                  <a:pt x="0" y="0"/>
                </a:lnTo>
                <a:lnTo>
                  <a:pt x="0" y="196868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7" name="Freeform 7"/>
          <p:cNvSpPr/>
          <p:nvPr/>
        </p:nvSpPr>
        <p:spPr>
          <a:xfrm>
            <a:off x="-2649240" y="-2088874"/>
            <a:ext cx="3677940" cy="3992336"/>
          </a:xfrm>
          <a:custGeom>
            <a:avLst/>
            <a:gdLst/>
            <a:ahLst/>
            <a:cxnLst/>
            <a:rect l="l" t="t" r="r" b="b"/>
            <a:pathLst>
              <a:path w="3677940" h="3992336">
                <a:moveTo>
                  <a:pt x="0" y="0"/>
                </a:moveTo>
                <a:lnTo>
                  <a:pt x="3677940" y="0"/>
                </a:lnTo>
                <a:lnTo>
                  <a:pt x="3677940" y="3992336"/>
                </a:lnTo>
                <a:lnTo>
                  <a:pt x="0" y="39923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8" name="TextBox 8"/>
          <p:cNvSpPr txBox="1"/>
          <p:nvPr/>
        </p:nvSpPr>
        <p:spPr>
          <a:xfrm>
            <a:off x="636926" y="2084201"/>
            <a:ext cx="16750397" cy="1408303"/>
          </a:xfrm>
          <a:prstGeom prst="rect">
            <a:avLst/>
          </a:prstGeom>
        </p:spPr>
        <p:txBody>
          <a:bodyPr lIns="0" tIns="0" rIns="0" bIns="0" rtlCol="0" anchor="t">
            <a:spAutoFit/>
          </a:bodyPr>
          <a:lstStyle/>
          <a:p>
            <a:pPr marL="578611" lvl="1" indent="-289306" algn="l">
              <a:lnSpc>
                <a:spcPts val="3751"/>
              </a:lnSpc>
              <a:buFont typeface="Arial"/>
              <a:buChar char="•"/>
            </a:pPr>
            <a:r>
              <a:rPr lang="en-US" sz="2679" dirty="0">
                <a:solidFill>
                  <a:srgbClr val="000000"/>
                </a:solidFill>
                <a:latin typeface="Now"/>
                <a:ea typeface="Now"/>
                <a:cs typeface="Now"/>
                <a:sym typeface="Now"/>
              </a:rPr>
              <a:t>Eligibility for the Elderly &amp; Disabled Waiver is limited to age 21 years old and older who, but for the provision of such services, would require the level of care provided in a nursing facility. </a:t>
            </a:r>
          </a:p>
          <a:p>
            <a:pPr algn="l">
              <a:lnSpc>
                <a:spcPts val="3751"/>
              </a:lnSpc>
            </a:pPr>
            <a:endParaRPr lang="en-US" sz="2679" dirty="0">
              <a:solidFill>
                <a:srgbClr val="000000"/>
              </a:solidFill>
              <a:latin typeface="Now"/>
              <a:ea typeface="Now"/>
              <a:cs typeface="Now"/>
              <a:sym typeface="Now"/>
            </a:endParaRPr>
          </a:p>
        </p:txBody>
      </p:sp>
      <p:sp>
        <p:nvSpPr>
          <p:cNvPr id="9" name="TextBox 9"/>
          <p:cNvSpPr txBox="1"/>
          <p:nvPr/>
        </p:nvSpPr>
        <p:spPr>
          <a:xfrm>
            <a:off x="684058" y="3338673"/>
            <a:ext cx="13422019" cy="932062"/>
          </a:xfrm>
          <a:prstGeom prst="rect">
            <a:avLst/>
          </a:prstGeom>
        </p:spPr>
        <p:txBody>
          <a:bodyPr lIns="0" tIns="0" rIns="0" bIns="0" rtlCol="0" anchor="t">
            <a:spAutoFit/>
          </a:bodyPr>
          <a:lstStyle/>
          <a:p>
            <a:pPr marL="578540" lvl="1" indent="-289270" algn="l">
              <a:lnSpc>
                <a:spcPts val="3751"/>
              </a:lnSpc>
              <a:buFont typeface="Arial"/>
              <a:buChar char="•"/>
            </a:pPr>
            <a:r>
              <a:rPr lang="en-US" sz="2679" dirty="0">
                <a:solidFill>
                  <a:srgbClr val="000000"/>
                </a:solidFill>
                <a:latin typeface="Now"/>
                <a:ea typeface="Now"/>
                <a:cs typeface="Now"/>
                <a:sym typeface="Now"/>
              </a:rPr>
              <a:t>It is a statewide program, operated by the Division of Medicaid. </a:t>
            </a:r>
          </a:p>
          <a:p>
            <a:pPr algn="l">
              <a:lnSpc>
                <a:spcPts val="3751"/>
              </a:lnSpc>
            </a:pPr>
            <a:endParaRPr lang="en-US" sz="2679" dirty="0">
              <a:solidFill>
                <a:srgbClr val="000000"/>
              </a:solidFill>
              <a:latin typeface="Now"/>
              <a:ea typeface="Now"/>
              <a:cs typeface="Now"/>
              <a:sym typeface="Now"/>
            </a:endParaRPr>
          </a:p>
        </p:txBody>
      </p:sp>
      <p:sp>
        <p:nvSpPr>
          <p:cNvPr id="10" name="TextBox 10"/>
          <p:cNvSpPr txBox="1"/>
          <p:nvPr/>
        </p:nvSpPr>
        <p:spPr>
          <a:xfrm>
            <a:off x="778323" y="7042138"/>
            <a:ext cx="17263806" cy="1884562"/>
          </a:xfrm>
          <a:prstGeom prst="rect">
            <a:avLst/>
          </a:prstGeom>
        </p:spPr>
        <p:txBody>
          <a:bodyPr lIns="0" tIns="0" rIns="0" bIns="0" rtlCol="0" anchor="t">
            <a:spAutoFit/>
          </a:bodyPr>
          <a:lstStyle/>
          <a:p>
            <a:pPr marL="578540" lvl="1" indent="-289270" algn="l">
              <a:lnSpc>
                <a:spcPts val="3751"/>
              </a:lnSpc>
              <a:buFont typeface="Arial"/>
              <a:buChar char="•"/>
            </a:pPr>
            <a:r>
              <a:rPr lang="en-US" sz="2679" dirty="0">
                <a:solidFill>
                  <a:srgbClr val="000000"/>
                </a:solidFill>
                <a:latin typeface="Now"/>
                <a:ea typeface="Now"/>
                <a:cs typeface="Now"/>
                <a:sym typeface="Now"/>
              </a:rPr>
              <a:t>E&amp;D Waiver covered services are case management, adult day care, home delivered meals, personal care services, in-home respite, institutional respite, expanded home health, and Community Transition Services.</a:t>
            </a:r>
          </a:p>
          <a:p>
            <a:pPr algn="l">
              <a:lnSpc>
                <a:spcPts val="3751"/>
              </a:lnSpc>
            </a:pPr>
            <a:endParaRPr lang="en-US" sz="2679" dirty="0">
              <a:solidFill>
                <a:srgbClr val="000000"/>
              </a:solidFill>
              <a:latin typeface="Now"/>
              <a:ea typeface="Now"/>
              <a:cs typeface="Now"/>
              <a:sym typeface="Now"/>
            </a:endParaRPr>
          </a:p>
        </p:txBody>
      </p:sp>
      <p:sp>
        <p:nvSpPr>
          <p:cNvPr id="11" name="TextBox 11"/>
          <p:cNvSpPr txBox="1"/>
          <p:nvPr/>
        </p:nvSpPr>
        <p:spPr>
          <a:xfrm>
            <a:off x="684058" y="4233142"/>
            <a:ext cx="17358071" cy="2360803"/>
          </a:xfrm>
          <a:prstGeom prst="rect">
            <a:avLst/>
          </a:prstGeom>
        </p:spPr>
        <p:txBody>
          <a:bodyPr lIns="0" tIns="0" rIns="0" bIns="0" rtlCol="0" anchor="t">
            <a:spAutoFit/>
          </a:bodyPr>
          <a:lstStyle/>
          <a:p>
            <a:pPr marL="578611" lvl="1" indent="-289306" algn="l">
              <a:lnSpc>
                <a:spcPts val="3751"/>
              </a:lnSpc>
              <a:buFont typeface="Arial"/>
              <a:buChar char="•"/>
            </a:pPr>
            <a:r>
              <a:rPr lang="en-US" sz="2679" dirty="0">
                <a:solidFill>
                  <a:srgbClr val="000000"/>
                </a:solidFill>
                <a:latin typeface="Now"/>
                <a:ea typeface="Now"/>
                <a:cs typeface="Now"/>
                <a:sym typeface="Now"/>
              </a:rPr>
              <a:t>Within broad Federal guidelines, States can develop home and community-based services (HCBS) waivers to meet the needs of people who prefer to receive long-term care services and supports in their home or community, rather than in an institutional setting. These 1915(c) waiver programs can provide a combination of standard medical services and non-medical services in order for persons to remain in a home or community-based setting</a:t>
            </a:r>
          </a:p>
        </p:txBody>
      </p:sp>
      <p:pic>
        <p:nvPicPr>
          <p:cNvPr id="12" name="Picture 11">
            <a:extLst>
              <a:ext uri="{FF2B5EF4-FFF2-40B4-BE49-F238E27FC236}">
                <a16:creationId xmlns:a16="http://schemas.microsoft.com/office/drawing/2014/main" id="{491D5B79-270D-29FC-C723-281A0177C803}"/>
              </a:ext>
            </a:extLst>
          </p:cNvPr>
          <p:cNvPicPr>
            <a:picLocks noChangeAspect="1"/>
          </p:cNvPicPr>
          <p:nvPr/>
        </p:nvPicPr>
        <p:blipFill>
          <a:blip r:embed="rId8"/>
          <a:stretch>
            <a:fillRect/>
          </a:stretch>
        </p:blipFill>
        <p:spPr>
          <a:xfrm>
            <a:off x="16486286" y="9306410"/>
            <a:ext cx="1555843" cy="945952"/>
          </a:xfrm>
          <a:prstGeom prst="rect">
            <a:avLst/>
          </a:prstGeom>
        </p:spPr>
      </p:pic>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0EA"/>
        </a:solidFill>
        <a:effectLst/>
      </p:bgPr>
    </p:bg>
    <p:spTree>
      <p:nvGrpSpPr>
        <p:cNvPr id="1" name=""/>
        <p:cNvGrpSpPr/>
        <p:nvPr/>
      </p:nvGrpSpPr>
      <p:grpSpPr>
        <a:xfrm>
          <a:off x="0" y="0"/>
          <a:ext cx="0" cy="0"/>
          <a:chOff x="0" y="0"/>
          <a:chExt cx="0" cy="0"/>
        </a:xfrm>
      </p:grpSpPr>
      <p:sp>
        <p:nvSpPr>
          <p:cNvPr id="2" name="AutoShape 2"/>
          <p:cNvSpPr/>
          <p:nvPr/>
        </p:nvSpPr>
        <p:spPr>
          <a:xfrm>
            <a:off x="-1" y="2151112"/>
            <a:ext cx="18243643" cy="7354838"/>
          </a:xfrm>
          <a:prstGeom prst="rect">
            <a:avLst/>
          </a:prstGeom>
          <a:solidFill>
            <a:srgbClr val="ECDCCB"/>
          </a:solidFill>
        </p:spPr>
        <p:txBody>
          <a:bodyPr/>
          <a:lstStyle/>
          <a:p>
            <a:endParaRPr lang="en-US" dirty="0"/>
          </a:p>
        </p:txBody>
      </p:sp>
      <p:sp>
        <p:nvSpPr>
          <p:cNvPr id="3" name="AutoShape 3"/>
          <p:cNvSpPr/>
          <p:nvPr/>
        </p:nvSpPr>
        <p:spPr>
          <a:xfrm>
            <a:off x="-1166762" y="9846012"/>
            <a:ext cx="19789407" cy="0"/>
          </a:xfrm>
          <a:prstGeom prst="line">
            <a:avLst/>
          </a:prstGeom>
          <a:ln w="9525" cap="rnd">
            <a:solidFill>
              <a:srgbClr val="000000"/>
            </a:solidFill>
            <a:prstDash val="solid"/>
            <a:headEnd type="none" w="sm" len="sm"/>
            <a:tailEnd type="none" w="sm" len="sm"/>
          </a:ln>
        </p:spPr>
        <p:txBody>
          <a:bodyPr/>
          <a:lstStyle/>
          <a:p>
            <a:endParaRPr lang="en-US" dirty="0"/>
          </a:p>
        </p:txBody>
      </p:sp>
      <p:sp>
        <p:nvSpPr>
          <p:cNvPr id="4" name="TextBox 4"/>
          <p:cNvSpPr txBox="1"/>
          <p:nvPr/>
        </p:nvSpPr>
        <p:spPr>
          <a:xfrm>
            <a:off x="4670378" y="781050"/>
            <a:ext cx="7962900" cy="679384"/>
          </a:xfrm>
          <a:prstGeom prst="rect">
            <a:avLst/>
          </a:prstGeom>
        </p:spPr>
        <p:txBody>
          <a:bodyPr lIns="0" tIns="0" rIns="0" bIns="0" rtlCol="0" anchor="t">
            <a:spAutoFit/>
          </a:bodyPr>
          <a:lstStyle/>
          <a:p>
            <a:pPr algn="ctr">
              <a:lnSpc>
                <a:spcPts val="5599"/>
              </a:lnSpc>
            </a:pPr>
            <a:r>
              <a:rPr lang="en-US" sz="3999" dirty="0">
                <a:solidFill>
                  <a:srgbClr val="000000"/>
                </a:solidFill>
                <a:latin typeface="Now"/>
                <a:ea typeface="Now"/>
                <a:cs typeface="Now"/>
                <a:sym typeface="Now"/>
              </a:rPr>
              <a:t>Contact</a:t>
            </a:r>
          </a:p>
        </p:txBody>
      </p:sp>
      <p:sp>
        <p:nvSpPr>
          <p:cNvPr id="5" name="Freeform 5"/>
          <p:cNvSpPr/>
          <p:nvPr/>
        </p:nvSpPr>
        <p:spPr>
          <a:xfrm rot="4049191">
            <a:off x="-3812872" y="5146045"/>
            <a:ext cx="5604861" cy="3496032"/>
          </a:xfrm>
          <a:custGeom>
            <a:avLst/>
            <a:gdLst/>
            <a:ahLst/>
            <a:cxnLst/>
            <a:rect l="l" t="t" r="r" b="b"/>
            <a:pathLst>
              <a:path w="5604861" h="3496032">
                <a:moveTo>
                  <a:pt x="0" y="0"/>
                </a:moveTo>
                <a:lnTo>
                  <a:pt x="5604860" y="0"/>
                </a:lnTo>
                <a:lnTo>
                  <a:pt x="5604860" y="3496032"/>
                </a:lnTo>
                <a:lnTo>
                  <a:pt x="0" y="3496032"/>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p:cNvSpPr/>
          <p:nvPr/>
        </p:nvSpPr>
        <p:spPr>
          <a:xfrm rot="5400000" flipV="1">
            <a:off x="16682229" y="-532714"/>
            <a:ext cx="1154142" cy="1968686"/>
          </a:xfrm>
          <a:custGeom>
            <a:avLst/>
            <a:gdLst/>
            <a:ahLst/>
            <a:cxnLst/>
            <a:rect l="l" t="t" r="r" b="b"/>
            <a:pathLst>
              <a:path w="1154142" h="1968686">
                <a:moveTo>
                  <a:pt x="0" y="1968686"/>
                </a:moveTo>
                <a:lnTo>
                  <a:pt x="1154142" y="1968686"/>
                </a:lnTo>
                <a:lnTo>
                  <a:pt x="1154142" y="0"/>
                </a:lnTo>
                <a:lnTo>
                  <a:pt x="0" y="0"/>
                </a:lnTo>
                <a:lnTo>
                  <a:pt x="0" y="196868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7" name="Freeform 7"/>
          <p:cNvSpPr/>
          <p:nvPr/>
        </p:nvSpPr>
        <p:spPr>
          <a:xfrm>
            <a:off x="-2649240" y="-2088874"/>
            <a:ext cx="3677940" cy="3992336"/>
          </a:xfrm>
          <a:custGeom>
            <a:avLst/>
            <a:gdLst/>
            <a:ahLst/>
            <a:cxnLst/>
            <a:rect l="l" t="t" r="r" b="b"/>
            <a:pathLst>
              <a:path w="3677940" h="3992336">
                <a:moveTo>
                  <a:pt x="0" y="0"/>
                </a:moveTo>
                <a:lnTo>
                  <a:pt x="3677940" y="0"/>
                </a:lnTo>
                <a:lnTo>
                  <a:pt x="3677940" y="3992336"/>
                </a:lnTo>
                <a:lnTo>
                  <a:pt x="0" y="39923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8" name="TextBox 8"/>
          <p:cNvSpPr txBox="1"/>
          <p:nvPr/>
        </p:nvSpPr>
        <p:spPr>
          <a:xfrm>
            <a:off x="3879515" y="2514600"/>
            <a:ext cx="10528970" cy="4632925"/>
          </a:xfrm>
          <a:prstGeom prst="rect">
            <a:avLst/>
          </a:prstGeom>
        </p:spPr>
        <p:txBody>
          <a:bodyPr lIns="0" tIns="0" rIns="0" bIns="0" rtlCol="0" anchor="t">
            <a:spAutoFit/>
          </a:bodyPr>
          <a:lstStyle/>
          <a:p>
            <a:pPr algn="just">
              <a:lnSpc>
                <a:spcPts val="4075"/>
              </a:lnSpc>
            </a:pPr>
            <a:r>
              <a:rPr lang="en-US" sz="2911" b="1" dirty="0">
                <a:solidFill>
                  <a:srgbClr val="000000"/>
                </a:solidFill>
                <a:latin typeface="Now Bold"/>
                <a:ea typeface="Now Bold"/>
                <a:cs typeface="Now Bold"/>
                <a:sym typeface="Now Bold"/>
              </a:rPr>
              <a:t>Mississippi Access to Care Center (MAC Center)</a:t>
            </a:r>
          </a:p>
          <a:p>
            <a:pPr algn="just">
              <a:lnSpc>
                <a:spcPts val="4075"/>
              </a:lnSpc>
            </a:pPr>
            <a:r>
              <a:rPr lang="en-US" sz="2911" dirty="0">
                <a:solidFill>
                  <a:srgbClr val="000000"/>
                </a:solidFill>
                <a:latin typeface="Now"/>
                <a:ea typeface="Now"/>
                <a:cs typeface="Now"/>
                <a:sym typeface="Now"/>
              </a:rPr>
              <a:t>Toll-free: 844-822-4MAC (4622)</a:t>
            </a:r>
          </a:p>
          <a:p>
            <a:pPr algn="just">
              <a:lnSpc>
                <a:spcPts val="4075"/>
              </a:lnSpc>
            </a:pPr>
            <a:r>
              <a:rPr lang="en-US" sz="2911" dirty="0">
                <a:solidFill>
                  <a:srgbClr val="000000"/>
                </a:solidFill>
                <a:latin typeface="Now"/>
                <a:ea typeface="Now"/>
                <a:cs typeface="Now"/>
                <a:sym typeface="Now"/>
              </a:rPr>
              <a:t>Website: www.mississippiaccesstocare.org</a:t>
            </a:r>
          </a:p>
          <a:p>
            <a:pPr algn="l">
              <a:lnSpc>
                <a:spcPts val="4075"/>
              </a:lnSpc>
            </a:pPr>
            <a:endParaRPr lang="en-US" sz="2911" dirty="0">
              <a:solidFill>
                <a:srgbClr val="000000"/>
              </a:solidFill>
              <a:latin typeface="Now"/>
              <a:ea typeface="Now"/>
              <a:cs typeface="Now"/>
              <a:sym typeface="Now"/>
            </a:endParaRPr>
          </a:p>
          <a:p>
            <a:pPr algn="l">
              <a:lnSpc>
                <a:spcPts val="4075"/>
              </a:lnSpc>
            </a:pPr>
            <a:r>
              <a:rPr lang="en-US" sz="2911" b="1" dirty="0">
                <a:solidFill>
                  <a:srgbClr val="000000"/>
                </a:solidFill>
                <a:latin typeface="Now Bold"/>
                <a:ea typeface="Now Bold"/>
                <a:cs typeface="Now Bold"/>
                <a:sym typeface="Now Bold"/>
              </a:rPr>
              <a:t>Office of Long-Term Care, MS Division of Medicaid</a:t>
            </a:r>
          </a:p>
          <a:p>
            <a:pPr algn="l">
              <a:lnSpc>
                <a:spcPts val="4075"/>
              </a:lnSpc>
            </a:pPr>
            <a:r>
              <a:rPr lang="en-US" sz="2911" dirty="0">
                <a:solidFill>
                  <a:srgbClr val="000000"/>
                </a:solidFill>
                <a:latin typeface="Now"/>
                <a:ea typeface="Now"/>
                <a:cs typeface="Now"/>
                <a:sym typeface="Now"/>
              </a:rPr>
              <a:t>Toll-free: 800-421-2408</a:t>
            </a:r>
          </a:p>
          <a:p>
            <a:pPr algn="l">
              <a:lnSpc>
                <a:spcPts val="4075"/>
              </a:lnSpc>
            </a:pPr>
            <a:r>
              <a:rPr lang="en-US" sz="2911" dirty="0">
                <a:solidFill>
                  <a:srgbClr val="000000"/>
                </a:solidFill>
                <a:latin typeface="Now"/>
                <a:ea typeface="Now"/>
                <a:cs typeface="Now"/>
                <a:sym typeface="Now"/>
              </a:rPr>
              <a:t>Phone: 601-359-6141</a:t>
            </a:r>
          </a:p>
          <a:p>
            <a:pPr algn="l">
              <a:lnSpc>
                <a:spcPts val="4075"/>
              </a:lnSpc>
            </a:pPr>
            <a:r>
              <a:rPr lang="en-US" sz="2911" dirty="0">
                <a:solidFill>
                  <a:srgbClr val="000000"/>
                </a:solidFill>
                <a:latin typeface="Now"/>
                <a:ea typeface="Now"/>
                <a:cs typeface="Now"/>
                <a:sym typeface="Now"/>
              </a:rPr>
              <a:t>Website: http://medicaid.ms.gov</a:t>
            </a:r>
          </a:p>
          <a:p>
            <a:pPr algn="l">
              <a:lnSpc>
                <a:spcPts val="4075"/>
              </a:lnSpc>
            </a:pPr>
            <a:endParaRPr lang="en-US" sz="2911" dirty="0">
              <a:solidFill>
                <a:srgbClr val="000000"/>
              </a:solidFill>
              <a:latin typeface="Now"/>
              <a:ea typeface="Now"/>
              <a:cs typeface="Now"/>
              <a:sym typeface="Now"/>
            </a:endParaRPr>
          </a:p>
        </p:txBody>
      </p:sp>
      <p:pic>
        <p:nvPicPr>
          <p:cNvPr id="9" name="Picture 8">
            <a:extLst>
              <a:ext uri="{FF2B5EF4-FFF2-40B4-BE49-F238E27FC236}">
                <a16:creationId xmlns:a16="http://schemas.microsoft.com/office/drawing/2014/main" id="{539D6BC0-83FC-AC4B-4BEC-10CD24060705}"/>
              </a:ext>
            </a:extLst>
          </p:cNvPr>
          <p:cNvPicPr>
            <a:picLocks noChangeAspect="1"/>
          </p:cNvPicPr>
          <p:nvPr/>
        </p:nvPicPr>
        <p:blipFill>
          <a:blip r:embed="rId8"/>
          <a:stretch>
            <a:fillRect/>
          </a:stretch>
        </p:blipFill>
        <p:spPr>
          <a:xfrm>
            <a:off x="15957444" y="7914112"/>
            <a:ext cx="2286198" cy="1390008"/>
          </a:xfrm>
          <a:prstGeom prst="rect">
            <a:avLst/>
          </a:prstGeom>
        </p:spPr>
      </p:pic>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0EA"/>
        </a:solidFill>
        <a:effectLst/>
      </p:bgPr>
    </p:bg>
    <p:spTree>
      <p:nvGrpSpPr>
        <p:cNvPr id="1" name=""/>
        <p:cNvGrpSpPr/>
        <p:nvPr/>
      </p:nvGrpSpPr>
      <p:grpSpPr>
        <a:xfrm>
          <a:off x="0" y="0"/>
          <a:ext cx="0" cy="0"/>
          <a:chOff x="0" y="0"/>
          <a:chExt cx="0" cy="0"/>
        </a:xfrm>
      </p:grpSpPr>
      <p:sp>
        <p:nvSpPr>
          <p:cNvPr id="2" name="AutoShape 2"/>
          <p:cNvSpPr/>
          <p:nvPr/>
        </p:nvSpPr>
        <p:spPr>
          <a:xfrm>
            <a:off x="-1" y="1840564"/>
            <a:ext cx="18243643" cy="7354838"/>
          </a:xfrm>
          <a:prstGeom prst="rect">
            <a:avLst/>
          </a:prstGeom>
          <a:solidFill>
            <a:srgbClr val="ECDCCB"/>
          </a:solidFill>
        </p:spPr>
        <p:txBody>
          <a:bodyPr/>
          <a:lstStyle/>
          <a:p>
            <a:endParaRPr lang="en-US" dirty="0"/>
          </a:p>
        </p:txBody>
      </p:sp>
      <p:sp>
        <p:nvSpPr>
          <p:cNvPr id="3" name="AutoShape 3"/>
          <p:cNvSpPr/>
          <p:nvPr/>
        </p:nvSpPr>
        <p:spPr>
          <a:xfrm>
            <a:off x="-1166762" y="9846012"/>
            <a:ext cx="19789407" cy="0"/>
          </a:xfrm>
          <a:prstGeom prst="line">
            <a:avLst/>
          </a:prstGeom>
          <a:ln w="9525" cap="rnd">
            <a:solidFill>
              <a:srgbClr val="000000"/>
            </a:solidFill>
            <a:prstDash val="solid"/>
            <a:headEnd type="none" w="sm" len="sm"/>
            <a:tailEnd type="none" w="sm" len="sm"/>
          </a:ln>
        </p:spPr>
        <p:txBody>
          <a:bodyPr/>
          <a:lstStyle/>
          <a:p>
            <a:endParaRPr lang="en-US" dirty="0"/>
          </a:p>
        </p:txBody>
      </p:sp>
      <p:sp>
        <p:nvSpPr>
          <p:cNvPr id="4" name="TextBox 4"/>
          <p:cNvSpPr txBox="1"/>
          <p:nvPr/>
        </p:nvSpPr>
        <p:spPr>
          <a:xfrm>
            <a:off x="3639092" y="781050"/>
            <a:ext cx="11854908" cy="679384"/>
          </a:xfrm>
          <a:prstGeom prst="rect">
            <a:avLst/>
          </a:prstGeom>
        </p:spPr>
        <p:txBody>
          <a:bodyPr lIns="0" tIns="0" rIns="0" bIns="0" rtlCol="0" anchor="t">
            <a:spAutoFit/>
          </a:bodyPr>
          <a:lstStyle/>
          <a:p>
            <a:pPr algn="ctr">
              <a:lnSpc>
                <a:spcPts val="5599"/>
              </a:lnSpc>
            </a:pPr>
            <a:r>
              <a:rPr lang="en-US" sz="3999" dirty="0">
                <a:solidFill>
                  <a:srgbClr val="000000"/>
                </a:solidFill>
                <a:latin typeface="Now"/>
                <a:ea typeface="Now"/>
                <a:cs typeface="Now"/>
                <a:sym typeface="Now"/>
              </a:rPr>
              <a:t>Additional Home &amp; Community Based Waivers</a:t>
            </a:r>
          </a:p>
        </p:txBody>
      </p:sp>
      <p:sp>
        <p:nvSpPr>
          <p:cNvPr id="5" name="Freeform 5"/>
          <p:cNvSpPr/>
          <p:nvPr/>
        </p:nvSpPr>
        <p:spPr>
          <a:xfrm rot="4049191">
            <a:off x="-3812872" y="5146045"/>
            <a:ext cx="5604861" cy="3496032"/>
          </a:xfrm>
          <a:custGeom>
            <a:avLst/>
            <a:gdLst/>
            <a:ahLst/>
            <a:cxnLst/>
            <a:rect l="l" t="t" r="r" b="b"/>
            <a:pathLst>
              <a:path w="5604861" h="3496032">
                <a:moveTo>
                  <a:pt x="0" y="0"/>
                </a:moveTo>
                <a:lnTo>
                  <a:pt x="5604860" y="0"/>
                </a:lnTo>
                <a:lnTo>
                  <a:pt x="5604860" y="3496032"/>
                </a:lnTo>
                <a:lnTo>
                  <a:pt x="0" y="3496032"/>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p:cNvSpPr/>
          <p:nvPr/>
        </p:nvSpPr>
        <p:spPr>
          <a:xfrm rot="5400000" flipV="1">
            <a:off x="16682229" y="-532714"/>
            <a:ext cx="1154142" cy="1968686"/>
          </a:xfrm>
          <a:custGeom>
            <a:avLst/>
            <a:gdLst/>
            <a:ahLst/>
            <a:cxnLst/>
            <a:rect l="l" t="t" r="r" b="b"/>
            <a:pathLst>
              <a:path w="1154142" h="1968686">
                <a:moveTo>
                  <a:pt x="0" y="1968686"/>
                </a:moveTo>
                <a:lnTo>
                  <a:pt x="1154142" y="1968686"/>
                </a:lnTo>
                <a:lnTo>
                  <a:pt x="1154142" y="0"/>
                </a:lnTo>
                <a:lnTo>
                  <a:pt x="0" y="0"/>
                </a:lnTo>
                <a:lnTo>
                  <a:pt x="0" y="196868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7" name="Freeform 7"/>
          <p:cNvSpPr/>
          <p:nvPr/>
        </p:nvSpPr>
        <p:spPr>
          <a:xfrm>
            <a:off x="-2649240" y="-2088874"/>
            <a:ext cx="3677940" cy="3992336"/>
          </a:xfrm>
          <a:custGeom>
            <a:avLst/>
            <a:gdLst/>
            <a:ahLst/>
            <a:cxnLst/>
            <a:rect l="l" t="t" r="r" b="b"/>
            <a:pathLst>
              <a:path w="3677940" h="3992336">
                <a:moveTo>
                  <a:pt x="0" y="0"/>
                </a:moveTo>
                <a:lnTo>
                  <a:pt x="3677940" y="0"/>
                </a:lnTo>
                <a:lnTo>
                  <a:pt x="3677940" y="3992336"/>
                </a:lnTo>
                <a:lnTo>
                  <a:pt x="0" y="39923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8" name="TextBox 8"/>
          <p:cNvSpPr txBox="1"/>
          <p:nvPr/>
        </p:nvSpPr>
        <p:spPr>
          <a:xfrm>
            <a:off x="768802" y="2080391"/>
            <a:ext cx="16750397" cy="2050922"/>
          </a:xfrm>
          <a:prstGeom prst="rect">
            <a:avLst/>
          </a:prstGeom>
        </p:spPr>
        <p:txBody>
          <a:bodyPr lIns="0" tIns="0" rIns="0" bIns="0" rtlCol="0" anchor="t">
            <a:spAutoFit/>
          </a:bodyPr>
          <a:lstStyle/>
          <a:p>
            <a:pPr algn="just">
              <a:lnSpc>
                <a:spcPts val="4075"/>
              </a:lnSpc>
            </a:pPr>
            <a:r>
              <a:rPr lang="en-US" sz="2911" b="1" dirty="0">
                <a:solidFill>
                  <a:srgbClr val="000000"/>
                </a:solidFill>
                <a:latin typeface="Now Bold"/>
                <a:ea typeface="Now Bold"/>
                <a:cs typeface="Now Bold"/>
                <a:sym typeface="Now Bold"/>
              </a:rPr>
              <a:t>Assisted Living Waiver</a:t>
            </a:r>
          </a:p>
          <a:p>
            <a:pPr marL="628551" lvl="1" indent="-314275" algn="just">
              <a:lnSpc>
                <a:spcPts val="4075"/>
              </a:lnSpc>
              <a:buFont typeface="Arial"/>
              <a:buChar char="•"/>
            </a:pPr>
            <a:r>
              <a:rPr lang="en-US" sz="2911" dirty="0">
                <a:solidFill>
                  <a:srgbClr val="000000"/>
                </a:solidFill>
                <a:latin typeface="Now"/>
                <a:ea typeface="Now"/>
                <a:cs typeface="Now"/>
                <a:sym typeface="Now"/>
              </a:rPr>
              <a:t>Office of Long-Term, Mississippi Division of Medicaid, (800)-421-2408</a:t>
            </a:r>
          </a:p>
          <a:p>
            <a:pPr marL="628551" lvl="1" indent="-314275" algn="just">
              <a:lnSpc>
                <a:spcPts val="4075"/>
              </a:lnSpc>
              <a:buFont typeface="Arial"/>
              <a:buChar char="•"/>
            </a:pPr>
            <a:r>
              <a:rPr lang="en-US" sz="2911" dirty="0">
                <a:solidFill>
                  <a:srgbClr val="000000"/>
                </a:solidFill>
                <a:latin typeface="Now"/>
                <a:ea typeface="Now"/>
                <a:cs typeface="Now"/>
                <a:sym typeface="Now"/>
              </a:rPr>
              <a:t>Mississippi Access to Care Center, (844)-822-4622</a:t>
            </a:r>
          </a:p>
          <a:p>
            <a:pPr algn="l">
              <a:lnSpc>
                <a:spcPts val="4075"/>
              </a:lnSpc>
            </a:pPr>
            <a:endParaRPr lang="en-US" sz="2911" dirty="0">
              <a:solidFill>
                <a:srgbClr val="000000"/>
              </a:solidFill>
              <a:latin typeface="Now"/>
              <a:ea typeface="Now"/>
              <a:cs typeface="Now"/>
              <a:sym typeface="Now"/>
            </a:endParaRPr>
          </a:p>
        </p:txBody>
      </p:sp>
      <p:sp>
        <p:nvSpPr>
          <p:cNvPr id="9" name="TextBox 9"/>
          <p:cNvSpPr txBox="1"/>
          <p:nvPr/>
        </p:nvSpPr>
        <p:spPr>
          <a:xfrm>
            <a:off x="768802" y="3964297"/>
            <a:ext cx="16750397" cy="2607637"/>
          </a:xfrm>
          <a:prstGeom prst="rect">
            <a:avLst/>
          </a:prstGeom>
        </p:spPr>
        <p:txBody>
          <a:bodyPr lIns="0" tIns="0" rIns="0" bIns="0" rtlCol="0" anchor="t">
            <a:spAutoFit/>
          </a:bodyPr>
          <a:lstStyle/>
          <a:p>
            <a:pPr algn="just">
              <a:lnSpc>
                <a:spcPts val="4075"/>
              </a:lnSpc>
            </a:pPr>
            <a:r>
              <a:rPr lang="en-US" sz="2911" b="1" dirty="0">
                <a:solidFill>
                  <a:srgbClr val="000000"/>
                </a:solidFill>
                <a:latin typeface="Now Bold"/>
                <a:ea typeface="Now Bold"/>
                <a:cs typeface="Now Bold"/>
                <a:sym typeface="Now Bold"/>
              </a:rPr>
              <a:t>Independent Living Waiver/Traumatic Brain Injury&amp;Spinal Cord Waiver</a:t>
            </a:r>
          </a:p>
          <a:p>
            <a:pPr marL="628551" lvl="1" indent="-314275" algn="just">
              <a:lnSpc>
                <a:spcPts val="4075"/>
              </a:lnSpc>
              <a:buFont typeface="Arial"/>
              <a:buChar char="•"/>
            </a:pPr>
            <a:r>
              <a:rPr lang="en-US" sz="2911" dirty="0">
                <a:solidFill>
                  <a:srgbClr val="000000"/>
                </a:solidFill>
                <a:latin typeface="Now"/>
                <a:ea typeface="Now"/>
                <a:cs typeface="Now"/>
                <a:sym typeface="Now"/>
              </a:rPr>
              <a:t>Mississippi Department of Rehabilitation Services, (800)-443-1000</a:t>
            </a:r>
          </a:p>
          <a:p>
            <a:pPr marL="628551" lvl="1" indent="-314275" algn="just">
              <a:lnSpc>
                <a:spcPts val="4075"/>
              </a:lnSpc>
              <a:buFont typeface="Arial"/>
              <a:buChar char="•"/>
            </a:pPr>
            <a:r>
              <a:rPr lang="en-US" sz="2911" dirty="0">
                <a:solidFill>
                  <a:srgbClr val="000000"/>
                </a:solidFill>
                <a:latin typeface="Now"/>
                <a:ea typeface="Now"/>
                <a:cs typeface="Now"/>
                <a:sym typeface="Now"/>
              </a:rPr>
              <a:t>Office of Long-Term, Mississippi Division of Medicaid, (800)-421-2408</a:t>
            </a:r>
          </a:p>
          <a:p>
            <a:pPr marL="628551" lvl="1" indent="-314275" algn="just">
              <a:lnSpc>
                <a:spcPts val="4075"/>
              </a:lnSpc>
              <a:buFont typeface="Arial"/>
              <a:buChar char="•"/>
            </a:pPr>
            <a:r>
              <a:rPr lang="en-US" sz="2911" dirty="0">
                <a:solidFill>
                  <a:srgbClr val="000000"/>
                </a:solidFill>
                <a:latin typeface="Now"/>
                <a:ea typeface="Now"/>
                <a:cs typeface="Now"/>
                <a:sym typeface="Now"/>
              </a:rPr>
              <a:t>Mississippi Access to Care Center, (844)-822-4622</a:t>
            </a:r>
          </a:p>
          <a:p>
            <a:pPr algn="l">
              <a:lnSpc>
                <a:spcPts val="4075"/>
              </a:lnSpc>
            </a:pPr>
            <a:endParaRPr lang="en-US" sz="2911" dirty="0">
              <a:solidFill>
                <a:srgbClr val="000000"/>
              </a:solidFill>
              <a:latin typeface="Now"/>
              <a:ea typeface="Now"/>
              <a:cs typeface="Now"/>
              <a:sym typeface="Now"/>
            </a:endParaRPr>
          </a:p>
        </p:txBody>
      </p:sp>
      <p:sp>
        <p:nvSpPr>
          <p:cNvPr id="10" name="TextBox 10"/>
          <p:cNvSpPr txBox="1"/>
          <p:nvPr/>
        </p:nvSpPr>
        <p:spPr>
          <a:xfrm>
            <a:off x="768802" y="6315898"/>
            <a:ext cx="16750397" cy="2565206"/>
          </a:xfrm>
          <a:prstGeom prst="rect">
            <a:avLst/>
          </a:prstGeom>
        </p:spPr>
        <p:txBody>
          <a:bodyPr lIns="0" tIns="0" rIns="0" bIns="0" rtlCol="0" anchor="t">
            <a:spAutoFit/>
          </a:bodyPr>
          <a:lstStyle/>
          <a:p>
            <a:pPr algn="just">
              <a:lnSpc>
                <a:spcPts val="4075"/>
              </a:lnSpc>
            </a:pPr>
            <a:r>
              <a:rPr lang="en-US" sz="2911" b="1" dirty="0">
                <a:solidFill>
                  <a:srgbClr val="000000"/>
                </a:solidFill>
                <a:latin typeface="Now Bold"/>
                <a:ea typeface="Now Bold"/>
                <a:cs typeface="Now Bold"/>
                <a:sym typeface="Now Bold"/>
              </a:rPr>
              <a:t>Intellectual/Developmental Disabilities Waiver</a:t>
            </a:r>
          </a:p>
          <a:p>
            <a:pPr marL="628551" lvl="1" indent="-314275" algn="just">
              <a:lnSpc>
                <a:spcPts val="4075"/>
              </a:lnSpc>
              <a:buFont typeface="Arial"/>
              <a:buChar char="•"/>
            </a:pPr>
            <a:r>
              <a:rPr lang="en-US" sz="2911" dirty="0">
                <a:solidFill>
                  <a:srgbClr val="000000"/>
                </a:solidFill>
                <a:latin typeface="Now"/>
                <a:ea typeface="Now"/>
                <a:cs typeface="Now"/>
                <a:sym typeface="Now"/>
              </a:rPr>
              <a:t>Mississippi Department of Mental Health, (877)-210-8513</a:t>
            </a:r>
          </a:p>
          <a:p>
            <a:pPr marL="628551" lvl="1" indent="-314275" algn="just">
              <a:lnSpc>
                <a:spcPts val="4075"/>
              </a:lnSpc>
              <a:buFont typeface="Arial"/>
              <a:buChar char="•"/>
            </a:pPr>
            <a:r>
              <a:rPr lang="en-US" sz="2911" dirty="0">
                <a:solidFill>
                  <a:srgbClr val="000000"/>
                </a:solidFill>
                <a:latin typeface="Now"/>
                <a:ea typeface="Now"/>
                <a:cs typeface="Now"/>
                <a:sym typeface="Now"/>
              </a:rPr>
              <a:t>Office of Long-Term, Mississippi Division of Medicaid, (800)-421-2408</a:t>
            </a:r>
          </a:p>
          <a:p>
            <a:pPr marL="628551" lvl="1" indent="-314275" algn="just">
              <a:lnSpc>
                <a:spcPts val="4075"/>
              </a:lnSpc>
              <a:buFont typeface="Arial"/>
              <a:buChar char="•"/>
            </a:pPr>
            <a:r>
              <a:rPr lang="en-US" sz="2911" dirty="0">
                <a:solidFill>
                  <a:srgbClr val="000000"/>
                </a:solidFill>
                <a:latin typeface="Now"/>
                <a:ea typeface="Now"/>
                <a:cs typeface="Now"/>
                <a:sym typeface="Now"/>
              </a:rPr>
              <a:t>Mississippi Access to Care Center, (844)-822-4622</a:t>
            </a:r>
          </a:p>
          <a:p>
            <a:pPr algn="l">
              <a:lnSpc>
                <a:spcPts val="4075"/>
              </a:lnSpc>
            </a:pPr>
            <a:endParaRPr lang="en-US" sz="2911" dirty="0">
              <a:solidFill>
                <a:srgbClr val="000000"/>
              </a:solidFill>
              <a:latin typeface="Now"/>
              <a:ea typeface="Now"/>
              <a:cs typeface="Now"/>
              <a:sym typeface="Now"/>
            </a:endParaRPr>
          </a:p>
        </p:txBody>
      </p:sp>
      <p:pic>
        <p:nvPicPr>
          <p:cNvPr id="11" name="Picture 10">
            <a:extLst>
              <a:ext uri="{FF2B5EF4-FFF2-40B4-BE49-F238E27FC236}">
                <a16:creationId xmlns:a16="http://schemas.microsoft.com/office/drawing/2014/main" id="{8C3E5700-99AC-43B4-0DCB-A56F4F9790AB}"/>
              </a:ext>
            </a:extLst>
          </p:cNvPr>
          <p:cNvPicPr>
            <a:picLocks noChangeAspect="1"/>
          </p:cNvPicPr>
          <p:nvPr/>
        </p:nvPicPr>
        <p:blipFill>
          <a:blip r:embed="rId8"/>
          <a:stretch>
            <a:fillRect/>
          </a:stretch>
        </p:blipFill>
        <p:spPr>
          <a:xfrm>
            <a:off x="16001802" y="7718405"/>
            <a:ext cx="2286198" cy="1390008"/>
          </a:xfrm>
          <a:prstGeom prst="rect">
            <a:avLst/>
          </a:prstGeom>
        </p:spPr>
      </p:pic>
    </p:spTree>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0EA"/>
        </a:solidFill>
        <a:effectLst/>
      </p:bgPr>
    </p:bg>
    <p:spTree>
      <p:nvGrpSpPr>
        <p:cNvPr id="1" name=""/>
        <p:cNvGrpSpPr/>
        <p:nvPr/>
      </p:nvGrpSpPr>
      <p:grpSpPr>
        <a:xfrm>
          <a:off x="0" y="0"/>
          <a:ext cx="0" cy="0"/>
          <a:chOff x="0" y="0"/>
          <a:chExt cx="0" cy="0"/>
        </a:xfrm>
      </p:grpSpPr>
      <p:sp>
        <p:nvSpPr>
          <p:cNvPr id="3" name="Freeform 3"/>
          <p:cNvSpPr/>
          <p:nvPr/>
        </p:nvSpPr>
        <p:spPr>
          <a:xfrm rot="472343">
            <a:off x="-1218936" y="-2158407"/>
            <a:ext cx="5611816" cy="3500370"/>
          </a:xfrm>
          <a:custGeom>
            <a:avLst/>
            <a:gdLst/>
            <a:ahLst/>
            <a:cxnLst/>
            <a:rect l="l" t="t" r="r" b="b"/>
            <a:pathLst>
              <a:path w="5611816" h="3500370">
                <a:moveTo>
                  <a:pt x="0" y="0"/>
                </a:moveTo>
                <a:lnTo>
                  <a:pt x="5611816" y="0"/>
                </a:lnTo>
                <a:lnTo>
                  <a:pt x="5611816" y="3500370"/>
                </a:lnTo>
                <a:lnTo>
                  <a:pt x="0" y="3500370"/>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4" name="Freeform 4"/>
          <p:cNvSpPr/>
          <p:nvPr/>
        </p:nvSpPr>
        <p:spPr>
          <a:xfrm>
            <a:off x="-1086316" y="5703196"/>
            <a:ext cx="2172631" cy="3705981"/>
          </a:xfrm>
          <a:custGeom>
            <a:avLst/>
            <a:gdLst/>
            <a:ahLst/>
            <a:cxnLst/>
            <a:rect l="l" t="t" r="r" b="b"/>
            <a:pathLst>
              <a:path w="2172631" h="3705981">
                <a:moveTo>
                  <a:pt x="0" y="0"/>
                </a:moveTo>
                <a:lnTo>
                  <a:pt x="2172632" y="0"/>
                </a:lnTo>
                <a:lnTo>
                  <a:pt x="2172632" y="3705982"/>
                </a:lnTo>
                <a:lnTo>
                  <a:pt x="0" y="37059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7" name="TextBox 7"/>
          <p:cNvSpPr txBox="1"/>
          <p:nvPr/>
        </p:nvSpPr>
        <p:spPr>
          <a:xfrm>
            <a:off x="5686901" y="483097"/>
            <a:ext cx="7502785" cy="786407"/>
          </a:xfrm>
          <a:prstGeom prst="rect">
            <a:avLst/>
          </a:prstGeom>
        </p:spPr>
        <p:txBody>
          <a:bodyPr lIns="0" tIns="0" rIns="0" bIns="0" rtlCol="0" anchor="t">
            <a:spAutoFit/>
          </a:bodyPr>
          <a:lstStyle/>
          <a:p>
            <a:pPr algn="l">
              <a:lnSpc>
                <a:spcPts val="6066"/>
              </a:lnSpc>
            </a:pPr>
            <a:r>
              <a:rPr lang="en-US" sz="5416" dirty="0">
                <a:solidFill>
                  <a:srgbClr val="000000"/>
                </a:solidFill>
                <a:latin typeface="Montserrat Classic"/>
                <a:ea typeface="Montserrat Classic"/>
                <a:cs typeface="Montserrat Classic"/>
                <a:sym typeface="Montserrat Classic"/>
              </a:rPr>
              <a:t>Additional Resources</a:t>
            </a:r>
          </a:p>
        </p:txBody>
      </p:sp>
      <p:sp>
        <p:nvSpPr>
          <p:cNvPr id="9" name="TextBox 8">
            <a:extLst>
              <a:ext uri="{FF2B5EF4-FFF2-40B4-BE49-F238E27FC236}">
                <a16:creationId xmlns:a16="http://schemas.microsoft.com/office/drawing/2014/main" id="{251EE258-0592-B894-61C1-6F40A0BA79C7}"/>
              </a:ext>
            </a:extLst>
          </p:cNvPr>
          <p:cNvSpPr txBox="1"/>
          <p:nvPr/>
        </p:nvSpPr>
        <p:spPr>
          <a:xfrm>
            <a:off x="721446" y="1345431"/>
            <a:ext cx="16185522" cy="80637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ea typeface="+mn-lt"/>
                <a:cs typeface="+mn-lt"/>
              </a:rPr>
              <a:t>Caregiver Support </a:t>
            </a:r>
            <a:endParaRPr lang="en-US" sz="2000" dirty="0">
              <a:ea typeface="Calibri"/>
              <a:cs typeface="Calibri"/>
            </a:endParaRPr>
          </a:p>
          <a:p>
            <a:r>
              <a:rPr lang="en-US" sz="2000" dirty="0">
                <a:ea typeface="+mn-lt"/>
                <a:cs typeface="+mn-lt"/>
              </a:rPr>
              <a:t>• AARP Mississippi: </a:t>
            </a:r>
            <a:r>
              <a:rPr lang="en-US" sz="2000" dirty="0">
                <a:solidFill>
                  <a:srgbClr val="0562C1"/>
                </a:solidFill>
                <a:ea typeface="+mn-lt"/>
                <a:cs typeface="+mn-lt"/>
                <a:hlinkClick r:id="rId6"/>
              </a:rPr>
              <a:t>https://states.aarp.org/mississippi/</a:t>
            </a:r>
            <a:r>
              <a:rPr lang="en-US" sz="2000" dirty="0">
                <a:solidFill>
                  <a:srgbClr val="0562C1"/>
                </a:solidFill>
                <a:ea typeface="+mn-lt"/>
                <a:cs typeface="+mn-lt"/>
              </a:rPr>
              <a:t> </a:t>
            </a:r>
            <a:endParaRPr lang="en-US" sz="2000" dirty="0">
              <a:ea typeface="Calibri"/>
              <a:cs typeface="Calibri"/>
            </a:endParaRPr>
          </a:p>
          <a:p>
            <a:r>
              <a:rPr lang="en-US" sz="2000" dirty="0">
                <a:ea typeface="+mn-lt"/>
                <a:cs typeface="+mn-lt"/>
              </a:rPr>
              <a:t>• Tips for Caregivers and Families of Persons with Dementia: </a:t>
            </a:r>
            <a:r>
              <a:rPr lang="en-US" sz="2000" dirty="0">
                <a:solidFill>
                  <a:srgbClr val="0562C1"/>
                </a:solidFill>
                <a:ea typeface="+mn-lt"/>
                <a:cs typeface="+mn-lt"/>
                <a:hlinkClick r:id="rId7"/>
              </a:rPr>
              <a:t>https://www.alzheimers.gov/life-with-dementia/tips-caregivers</a:t>
            </a:r>
            <a:r>
              <a:rPr lang="en-US" sz="2000" dirty="0">
                <a:solidFill>
                  <a:srgbClr val="0562C1"/>
                </a:solidFill>
                <a:ea typeface="+mn-lt"/>
                <a:cs typeface="+mn-lt"/>
              </a:rPr>
              <a:t> </a:t>
            </a:r>
            <a:endParaRPr lang="en-US" sz="2000" dirty="0">
              <a:ea typeface="Calibri"/>
              <a:cs typeface="Calibri"/>
            </a:endParaRPr>
          </a:p>
          <a:p>
            <a:r>
              <a:rPr lang="en-US" sz="2000" dirty="0">
                <a:ea typeface="+mn-lt"/>
                <a:cs typeface="+mn-lt"/>
              </a:rPr>
              <a:t>• ALZConnected: </a:t>
            </a:r>
            <a:r>
              <a:rPr lang="en-US" sz="2000" dirty="0">
                <a:solidFill>
                  <a:srgbClr val="0562C1"/>
                </a:solidFill>
                <a:ea typeface="+mn-lt"/>
                <a:cs typeface="+mn-lt"/>
                <a:hlinkClick r:id="rId8"/>
              </a:rPr>
              <a:t>https://alzconnected.org/</a:t>
            </a:r>
            <a:r>
              <a:rPr lang="en-US" sz="2000" dirty="0">
                <a:solidFill>
                  <a:srgbClr val="0562C1"/>
                </a:solidFill>
                <a:ea typeface="+mn-lt"/>
                <a:cs typeface="+mn-lt"/>
              </a:rPr>
              <a:t> </a:t>
            </a:r>
            <a:endParaRPr lang="en-US" sz="2000" dirty="0">
              <a:ea typeface="Calibri"/>
              <a:cs typeface="Calibri"/>
            </a:endParaRPr>
          </a:p>
          <a:p>
            <a:r>
              <a:rPr lang="en-US" sz="2000" dirty="0">
                <a:ea typeface="+mn-lt"/>
                <a:cs typeface="+mn-lt"/>
              </a:rPr>
              <a:t>• Caregiving (Alzheimer’s Association): </a:t>
            </a:r>
            <a:r>
              <a:rPr lang="en-US" sz="2000" dirty="0">
                <a:solidFill>
                  <a:srgbClr val="0562C1"/>
                </a:solidFill>
                <a:ea typeface="+mn-lt"/>
                <a:cs typeface="+mn-lt"/>
                <a:hlinkClick r:id="rId9"/>
              </a:rPr>
              <a:t>https://www.alz.org/help-support/caregiving</a:t>
            </a:r>
            <a:r>
              <a:rPr lang="en-US" sz="2000" dirty="0">
                <a:solidFill>
                  <a:srgbClr val="0562C1"/>
                </a:solidFill>
                <a:ea typeface="+mn-lt"/>
                <a:cs typeface="+mn-lt"/>
              </a:rPr>
              <a:t> </a:t>
            </a:r>
            <a:endParaRPr lang="en-US" sz="2000" dirty="0">
              <a:ea typeface="Calibri"/>
              <a:cs typeface="Calibri"/>
            </a:endParaRPr>
          </a:p>
          <a:p>
            <a:r>
              <a:rPr lang="en-US" sz="2000" dirty="0">
                <a:ea typeface="+mn-lt"/>
                <a:cs typeface="+mn-lt"/>
              </a:rPr>
              <a:t>• Alzheimer’s Caregiving (National Institute on Aging): </a:t>
            </a:r>
            <a:r>
              <a:rPr lang="en-US" sz="2000" dirty="0">
                <a:solidFill>
                  <a:srgbClr val="0562C1"/>
                </a:solidFill>
                <a:ea typeface="+mn-lt"/>
                <a:cs typeface="+mn-lt"/>
                <a:hlinkClick r:id="rId10"/>
              </a:rPr>
              <a:t>https://www.nia.nih.gov/health/alzheimers/caregiving</a:t>
            </a:r>
            <a:r>
              <a:rPr lang="en-US" sz="2000" dirty="0">
                <a:solidFill>
                  <a:srgbClr val="0562C1"/>
                </a:solidFill>
                <a:ea typeface="+mn-lt"/>
                <a:cs typeface="+mn-lt"/>
              </a:rPr>
              <a:t> </a:t>
            </a:r>
            <a:endParaRPr lang="en-US" sz="2000" dirty="0">
              <a:ea typeface="Calibri"/>
              <a:cs typeface="Calibri"/>
            </a:endParaRPr>
          </a:p>
          <a:p>
            <a:r>
              <a:rPr lang="en-US" sz="2000" dirty="0">
                <a:ea typeface="+mn-lt"/>
                <a:cs typeface="+mn-lt"/>
              </a:rPr>
              <a:t>• National Caregiving Foundation: </a:t>
            </a:r>
            <a:r>
              <a:rPr lang="en-US" sz="2000" dirty="0">
                <a:solidFill>
                  <a:srgbClr val="0562C1"/>
                </a:solidFill>
                <a:ea typeface="+mn-lt"/>
                <a:cs typeface="+mn-lt"/>
                <a:hlinkClick r:id="rId11"/>
              </a:rPr>
              <a:t>www.caregivingfoundation.org</a:t>
            </a:r>
            <a:r>
              <a:rPr lang="en-US" sz="2000" dirty="0">
                <a:solidFill>
                  <a:srgbClr val="0562C1"/>
                </a:solidFill>
                <a:ea typeface="+mn-lt"/>
                <a:cs typeface="+mn-lt"/>
              </a:rPr>
              <a:t> </a:t>
            </a:r>
            <a:endParaRPr lang="en-US" sz="2000" dirty="0">
              <a:ea typeface="Calibri"/>
              <a:cs typeface="Calibri"/>
            </a:endParaRPr>
          </a:p>
          <a:p>
            <a:r>
              <a:rPr lang="en-US" sz="2000" dirty="0">
                <a:ea typeface="+mn-lt"/>
                <a:cs typeface="+mn-lt"/>
              </a:rPr>
              <a:t>• Family Caregiver Alliance: </a:t>
            </a:r>
            <a:r>
              <a:rPr lang="en-US" sz="2000" dirty="0">
                <a:solidFill>
                  <a:srgbClr val="0562C1"/>
                </a:solidFill>
                <a:ea typeface="+mn-lt"/>
                <a:cs typeface="+mn-lt"/>
                <a:hlinkClick r:id="rId12"/>
              </a:rPr>
              <a:t>www.caregiver.org</a:t>
            </a:r>
            <a:r>
              <a:rPr lang="en-US" sz="2000" dirty="0">
                <a:solidFill>
                  <a:srgbClr val="0562C1"/>
                </a:solidFill>
                <a:ea typeface="+mn-lt"/>
                <a:cs typeface="+mn-lt"/>
              </a:rPr>
              <a:t> </a:t>
            </a:r>
            <a:endParaRPr lang="en-US" sz="2000" dirty="0">
              <a:ea typeface="Calibri"/>
              <a:cs typeface="Calibri"/>
            </a:endParaRPr>
          </a:p>
          <a:p>
            <a:r>
              <a:rPr lang="en-US" sz="2000" dirty="0">
                <a:ea typeface="+mn-lt"/>
                <a:cs typeface="+mn-lt"/>
              </a:rPr>
              <a:t>• National Family Caregivers Association: </a:t>
            </a:r>
            <a:r>
              <a:rPr lang="en-US" sz="2000" dirty="0">
                <a:solidFill>
                  <a:srgbClr val="0562C1"/>
                </a:solidFill>
                <a:ea typeface="+mn-lt"/>
                <a:cs typeface="+mn-lt"/>
                <a:hlinkClick r:id="rId13"/>
              </a:rPr>
              <a:t>www.thefamilycaregiver.org</a:t>
            </a:r>
            <a:r>
              <a:rPr lang="en-US" sz="2000" dirty="0">
                <a:solidFill>
                  <a:srgbClr val="0562C1"/>
                </a:solidFill>
                <a:ea typeface="+mn-lt"/>
                <a:cs typeface="+mn-lt"/>
              </a:rPr>
              <a:t> </a:t>
            </a:r>
            <a:endParaRPr lang="en-US" sz="2000" dirty="0">
              <a:ea typeface="Calibri"/>
              <a:cs typeface="Calibri"/>
            </a:endParaRPr>
          </a:p>
          <a:p>
            <a:r>
              <a:rPr lang="en-US" sz="2000" dirty="0">
                <a:ea typeface="+mn-lt"/>
                <a:cs typeface="+mn-lt"/>
              </a:rPr>
              <a:t>• Today’s Caregiver: </a:t>
            </a:r>
            <a:r>
              <a:rPr lang="en-US" sz="2000" dirty="0">
                <a:solidFill>
                  <a:srgbClr val="0562C1"/>
                </a:solidFill>
                <a:ea typeface="+mn-lt"/>
                <a:cs typeface="+mn-lt"/>
                <a:hlinkClick r:id="rId14"/>
              </a:rPr>
              <a:t>www.caregiver.com</a:t>
            </a:r>
            <a:r>
              <a:rPr lang="en-US" sz="2000" dirty="0">
                <a:solidFill>
                  <a:srgbClr val="0562C1"/>
                </a:solidFill>
                <a:ea typeface="+mn-lt"/>
                <a:cs typeface="+mn-lt"/>
              </a:rPr>
              <a:t> </a:t>
            </a:r>
            <a:endParaRPr lang="en-US" sz="2000" dirty="0">
              <a:ea typeface="Calibri"/>
              <a:cs typeface="Calibri"/>
            </a:endParaRPr>
          </a:p>
          <a:p>
            <a:endParaRPr lang="en-US" sz="2000" b="1" dirty="0">
              <a:ea typeface="+mn-lt"/>
              <a:cs typeface="+mn-lt"/>
            </a:endParaRPr>
          </a:p>
          <a:p>
            <a:r>
              <a:rPr lang="en-US" sz="2000" b="1" dirty="0">
                <a:ea typeface="+mn-lt"/>
                <a:cs typeface="+mn-lt"/>
              </a:rPr>
              <a:t>Local Services </a:t>
            </a:r>
            <a:endParaRPr lang="en-US" sz="2000" dirty="0">
              <a:ea typeface="Calibri"/>
              <a:cs typeface="Calibri"/>
            </a:endParaRPr>
          </a:p>
          <a:p>
            <a:r>
              <a:rPr lang="en-US" sz="2000" dirty="0">
                <a:ea typeface="+mn-lt"/>
                <a:cs typeface="+mn-lt"/>
              </a:rPr>
              <a:t>•Alzheimer’s Association MS Chapter: </a:t>
            </a:r>
            <a:r>
              <a:rPr lang="en-US" sz="2000" dirty="0">
                <a:solidFill>
                  <a:srgbClr val="0562C1"/>
                </a:solidFill>
                <a:ea typeface="+mn-lt"/>
                <a:cs typeface="+mn-lt"/>
                <a:hlinkClick r:id="rId15"/>
              </a:rPr>
              <a:t>https://www.alz.org/ms</a:t>
            </a:r>
            <a:r>
              <a:rPr lang="en-US" sz="2000" dirty="0">
                <a:solidFill>
                  <a:srgbClr val="0562C1"/>
                </a:solidFill>
                <a:ea typeface="+mn-lt"/>
                <a:cs typeface="+mn-lt"/>
              </a:rPr>
              <a:t> </a:t>
            </a:r>
            <a:r>
              <a:rPr lang="en-US" sz="2000" dirty="0">
                <a:ea typeface="+mn-lt"/>
                <a:cs typeface="+mn-lt"/>
              </a:rPr>
              <a:t>| 769-230-0611</a:t>
            </a:r>
            <a:endParaRPr lang="en-US" sz="2000" dirty="0">
              <a:ea typeface="Calibri"/>
              <a:cs typeface="Calibri"/>
            </a:endParaRPr>
          </a:p>
          <a:p>
            <a:r>
              <a:rPr lang="en-US" sz="2000" dirty="0">
                <a:ea typeface="+mn-lt"/>
                <a:cs typeface="+mn-lt"/>
              </a:rPr>
              <a:t>•Community Resource Finder: </a:t>
            </a:r>
            <a:r>
              <a:rPr lang="en-US" sz="2000" dirty="0">
                <a:solidFill>
                  <a:srgbClr val="0562C1"/>
                </a:solidFill>
                <a:ea typeface="+mn-lt"/>
                <a:cs typeface="+mn-lt"/>
                <a:hlinkClick r:id="rId16"/>
              </a:rPr>
              <a:t>https://www.communityresourcefinder.org/</a:t>
            </a:r>
            <a:endParaRPr lang="en-US" sz="2000" dirty="0">
              <a:ea typeface="Calibri"/>
              <a:cs typeface="Calibri"/>
            </a:endParaRPr>
          </a:p>
          <a:p>
            <a:r>
              <a:rPr lang="en-US" sz="2000" dirty="0">
                <a:ea typeface="+mn-lt"/>
                <a:cs typeface="+mn-lt"/>
              </a:rPr>
              <a:t>•The MIND Center: </a:t>
            </a:r>
            <a:r>
              <a:rPr lang="en-US" sz="2000" dirty="0">
                <a:solidFill>
                  <a:srgbClr val="0562C1"/>
                </a:solidFill>
                <a:ea typeface="+mn-lt"/>
                <a:cs typeface="+mn-lt"/>
                <a:hlinkClick r:id="rId17"/>
              </a:rPr>
              <a:t>www.umc.edu/mindcenter</a:t>
            </a:r>
            <a:r>
              <a:rPr lang="en-US" sz="2000" dirty="0">
                <a:solidFill>
                  <a:srgbClr val="0562C1"/>
                </a:solidFill>
                <a:ea typeface="+mn-lt"/>
                <a:cs typeface="+mn-lt"/>
              </a:rPr>
              <a:t> </a:t>
            </a:r>
            <a:r>
              <a:rPr lang="en-US" sz="2000" dirty="0">
                <a:ea typeface="+mn-lt"/>
                <a:cs typeface="+mn-lt"/>
              </a:rPr>
              <a:t>| </a:t>
            </a:r>
            <a:r>
              <a:rPr lang="en-US" sz="2000" dirty="0">
                <a:solidFill>
                  <a:srgbClr val="0562C1"/>
                </a:solidFill>
                <a:ea typeface="+mn-lt"/>
                <a:cs typeface="+mn-lt"/>
                <a:hlinkClick r:id="rId18"/>
              </a:rPr>
              <a:t>mindclinic@umc.edu</a:t>
            </a:r>
            <a:r>
              <a:rPr lang="en-US" sz="2000" dirty="0">
                <a:solidFill>
                  <a:srgbClr val="0562C1"/>
                </a:solidFill>
                <a:ea typeface="+mn-lt"/>
                <a:cs typeface="+mn-lt"/>
              </a:rPr>
              <a:t> </a:t>
            </a:r>
            <a:r>
              <a:rPr lang="en-US" sz="2000" dirty="0">
                <a:ea typeface="+mn-lt"/>
                <a:cs typeface="+mn-lt"/>
              </a:rPr>
              <a:t>| 601-496-MIND (6463)</a:t>
            </a:r>
            <a:endParaRPr lang="en-US" sz="2000" dirty="0">
              <a:ea typeface="Calibri"/>
              <a:cs typeface="Calibri"/>
            </a:endParaRPr>
          </a:p>
          <a:p>
            <a:r>
              <a:rPr lang="en-US" sz="2000" dirty="0">
                <a:ea typeface="+mn-lt"/>
                <a:cs typeface="+mn-lt"/>
              </a:rPr>
              <a:t>•Mississippi Access to Care (MAC) Center: </a:t>
            </a:r>
            <a:r>
              <a:rPr lang="en-US" sz="2000" dirty="0">
                <a:solidFill>
                  <a:srgbClr val="0562C1"/>
                </a:solidFill>
                <a:ea typeface="+mn-lt"/>
                <a:cs typeface="+mn-lt"/>
                <a:hlinkClick r:id="rId19"/>
              </a:rPr>
              <a:t>www.mississippiaccesstocare.org</a:t>
            </a:r>
            <a:r>
              <a:rPr lang="en-US" sz="2000" dirty="0">
                <a:solidFill>
                  <a:srgbClr val="0562C1"/>
                </a:solidFill>
                <a:ea typeface="+mn-lt"/>
                <a:cs typeface="+mn-lt"/>
              </a:rPr>
              <a:t> </a:t>
            </a:r>
            <a:r>
              <a:rPr lang="en-US" sz="2000" dirty="0">
                <a:ea typeface="+mn-lt"/>
                <a:cs typeface="+mn-lt"/>
              </a:rPr>
              <a:t>| 844-822-4MAC(4622)</a:t>
            </a:r>
            <a:endParaRPr lang="en-US" sz="2000" dirty="0">
              <a:ea typeface="Calibri"/>
              <a:cs typeface="Calibri"/>
            </a:endParaRPr>
          </a:p>
          <a:p>
            <a:r>
              <a:rPr lang="en-US" sz="2000" dirty="0">
                <a:ea typeface="+mn-lt"/>
                <a:cs typeface="+mn-lt"/>
              </a:rPr>
              <a:t>•Mississippi State Department of Health: </a:t>
            </a:r>
            <a:r>
              <a:rPr lang="en-US" sz="2000" dirty="0">
                <a:solidFill>
                  <a:srgbClr val="0562C1"/>
                </a:solidFill>
                <a:ea typeface="+mn-lt"/>
                <a:cs typeface="+mn-lt"/>
                <a:hlinkClick r:id="rId20"/>
              </a:rPr>
              <a:t>https://msdh.ms.gov/page/43,0,430,1053.html</a:t>
            </a:r>
            <a:endParaRPr lang="en-US" sz="2000" dirty="0">
              <a:ea typeface="Calibri"/>
              <a:cs typeface="Calibri"/>
            </a:endParaRPr>
          </a:p>
          <a:p>
            <a:r>
              <a:rPr lang="en-US" sz="2000" dirty="0">
                <a:ea typeface="+mn-lt"/>
                <a:cs typeface="+mn-lt"/>
              </a:rPr>
              <a:t>•Mississippi Aging and Adult Services: 800-948-3090</a:t>
            </a:r>
            <a:endParaRPr lang="en-US" sz="2000" dirty="0">
              <a:ea typeface="Calibri"/>
              <a:cs typeface="Calibri"/>
            </a:endParaRPr>
          </a:p>
          <a:p>
            <a:r>
              <a:rPr lang="en-US" sz="2000" dirty="0">
                <a:ea typeface="+mn-lt"/>
                <a:cs typeface="+mn-lt"/>
              </a:rPr>
              <a:t>•Mississippi Area Agencies on Aging </a:t>
            </a:r>
            <a:r>
              <a:rPr lang="en-US" sz="2000" dirty="0">
                <a:solidFill>
                  <a:srgbClr val="0562C1"/>
                </a:solidFill>
                <a:ea typeface="+mn-lt"/>
                <a:cs typeface="+mn-lt"/>
                <a:hlinkClick r:id="rId21"/>
              </a:rPr>
              <a:t>https://www.mdhs.ms.gov/adults-seniors/area-agencies-on-aging/</a:t>
            </a:r>
            <a:endParaRPr lang="en-US" sz="2000" dirty="0">
              <a:ea typeface="Calibri"/>
              <a:cs typeface="Calibri"/>
            </a:endParaRPr>
          </a:p>
          <a:p>
            <a:r>
              <a:rPr lang="en-US" sz="2000" dirty="0">
                <a:ea typeface="+mn-lt"/>
                <a:cs typeface="+mn-lt"/>
              </a:rPr>
              <a:t>•Mississippi State Agency Services for Older Adults Reference: https</a:t>
            </a:r>
            <a:r>
              <a:rPr lang="en-US" sz="2000" dirty="0">
                <a:solidFill>
                  <a:srgbClr val="0562C1"/>
                </a:solidFill>
                <a:ea typeface="+mn-lt"/>
                <a:cs typeface="+mn-lt"/>
              </a:rPr>
              <a:t>://www.umc.edu/mindcenter/files/MS-State-Agency-Services-for-Older-Adults.pdf</a:t>
            </a:r>
            <a:endParaRPr lang="en-US" sz="2000" dirty="0">
              <a:ea typeface="Calibri"/>
              <a:cs typeface="Calibri"/>
            </a:endParaRPr>
          </a:p>
          <a:p>
            <a:endParaRPr lang="en-US" sz="2000" dirty="0">
              <a:ea typeface="Calibri"/>
              <a:cs typeface="Calibri"/>
            </a:endParaRPr>
          </a:p>
          <a:p>
            <a:r>
              <a:rPr lang="en-US" sz="2000" b="1" dirty="0">
                <a:ea typeface="+mn-lt"/>
                <a:cs typeface="+mn-lt"/>
              </a:rPr>
              <a:t>Find Local Support Groups </a:t>
            </a:r>
            <a:endParaRPr lang="en-US" sz="2000" dirty="0">
              <a:ea typeface="Calibri"/>
              <a:cs typeface="Calibri"/>
            </a:endParaRPr>
          </a:p>
          <a:p>
            <a:r>
              <a:rPr lang="en-US" sz="2000" dirty="0">
                <a:ea typeface="+mn-lt"/>
                <a:cs typeface="+mn-lt"/>
              </a:rPr>
              <a:t>•Alzheimer’s Association: </a:t>
            </a:r>
            <a:r>
              <a:rPr lang="en-US" sz="2000" dirty="0">
                <a:solidFill>
                  <a:srgbClr val="0562C1"/>
                </a:solidFill>
                <a:ea typeface="+mn-lt"/>
                <a:cs typeface="+mn-lt"/>
                <a:hlinkClick r:id="rId22"/>
              </a:rPr>
              <a:t>https://www.alz.org/ms/helping_you</a:t>
            </a:r>
            <a:endParaRPr lang="en-US" sz="2000" dirty="0">
              <a:ea typeface="Calibri"/>
              <a:cs typeface="Calibri"/>
            </a:endParaRPr>
          </a:p>
          <a:p>
            <a:r>
              <a:rPr lang="en-US" sz="2000" dirty="0">
                <a:ea typeface="+mn-lt"/>
                <a:cs typeface="+mn-lt"/>
              </a:rPr>
              <a:t>•The MIND Center: </a:t>
            </a:r>
            <a:r>
              <a:rPr lang="en-US" sz="2000" dirty="0">
                <a:solidFill>
                  <a:srgbClr val="0562C1"/>
                </a:solidFill>
                <a:ea typeface="+mn-lt"/>
                <a:cs typeface="+mn-lt"/>
                <a:hlinkClick r:id="rId17"/>
              </a:rPr>
              <a:t>www.umc.edu/mindcenter</a:t>
            </a:r>
            <a:r>
              <a:rPr lang="en-US" sz="2000" dirty="0">
                <a:solidFill>
                  <a:srgbClr val="0562C1"/>
                </a:solidFill>
                <a:ea typeface="+mn-lt"/>
                <a:cs typeface="+mn-lt"/>
              </a:rPr>
              <a:t> </a:t>
            </a:r>
            <a:endParaRPr lang="en-US" sz="2000" dirty="0">
              <a:ea typeface="Calibri"/>
              <a:cs typeface="Calibri"/>
            </a:endParaRPr>
          </a:p>
          <a:p>
            <a:pPr algn="l"/>
            <a:endParaRPr lang="en-US" dirty="0">
              <a:ea typeface="Calibri"/>
              <a:cs typeface="Calibri"/>
            </a:endParaRPr>
          </a:p>
        </p:txBody>
      </p:sp>
      <p:pic>
        <p:nvPicPr>
          <p:cNvPr id="6" name="Picture 5">
            <a:extLst>
              <a:ext uri="{FF2B5EF4-FFF2-40B4-BE49-F238E27FC236}">
                <a16:creationId xmlns:a16="http://schemas.microsoft.com/office/drawing/2014/main" id="{E26CECCC-1FAD-63FB-C139-D69F261C2AA8}"/>
              </a:ext>
            </a:extLst>
          </p:cNvPr>
          <p:cNvPicPr>
            <a:picLocks noChangeAspect="1"/>
          </p:cNvPicPr>
          <p:nvPr/>
        </p:nvPicPr>
        <p:blipFill>
          <a:blip r:embed="rId23"/>
          <a:stretch>
            <a:fillRect/>
          </a:stretch>
        </p:blipFill>
        <p:spPr>
          <a:xfrm>
            <a:off x="16001802" y="8790100"/>
            <a:ext cx="2286198" cy="1390008"/>
          </a:xfrm>
          <a:prstGeom prst="rect">
            <a:avLst/>
          </a:prstGeom>
        </p:spPr>
      </p:pic>
    </p:spTree>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dirty="0"/>
          </a:p>
        </p:txBody>
      </p:sp>
      <p:sp>
        <p:nvSpPr>
          <p:cNvPr id="3" name="AutoShape 3"/>
          <p:cNvSpPr/>
          <p:nvPr/>
        </p:nvSpPr>
        <p:spPr>
          <a:xfrm>
            <a:off x="4266731" y="1930400"/>
            <a:ext cx="14557400" cy="8356600"/>
          </a:xfrm>
          <a:prstGeom prst="rect">
            <a:avLst/>
          </a:prstGeom>
          <a:solidFill>
            <a:srgbClr val="DED7D0"/>
          </a:solidFill>
        </p:spPr>
        <p:txBody>
          <a:bodyPr/>
          <a:lstStyle/>
          <a:p>
            <a:endParaRPr lang="en-US" dirty="0"/>
          </a:p>
        </p:txBody>
      </p:sp>
      <p:sp>
        <p:nvSpPr>
          <p:cNvPr id="4" name="AutoShape 4"/>
          <p:cNvSpPr/>
          <p:nvPr/>
        </p:nvSpPr>
        <p:spPr>
          <a:xfrm>
            <a:off x="5260983" y="6114330"/>
            <a:ext cx="611640" cy="0"/>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p:cNvSpPr txBox="1"/>
          <p:nvPr/>
        </p:nvSpPr>
        <p:spPr>
          <a:xfrm>
            <a:off x="5260983" y="8239382"/>
            <a:ext cx="6985224" cy="599561"/>
          </a:xfrm>
          <a:prstGeom prst="rect">
            <a:avLst/>
          </a:prstGeom>
        </p:spPr>
        <p:txBody>
          <a:bodyPr lIns="0" tIns="0" rIns="0" bIns="0" rtlCol="0" anchor="t">
            <a:spAutoFit/>
          </a:bodyPr>
          <a:lstStyle/>
          <a:p>
            <a:pPr algn="l">
              <a:lnSpc>
                <a:spcPts val="4982"/>
              </a:lnSpc>
              <a:spcBef>
                <a:spcPct val="0"/>
              </a:spcBef>
            </a:pPr>
            <a:r>
              <a:rPr lang="en-US" sz="3559" dirty="0">
                <a:solidFill>
                  <a:srgbClr val="000000"/>
                </a:solidFill>
                <a:latin typeface="Now"/>
                <a:ea typeface="Now"/>
                <a:cs typeface="Now"/>
                <a:sym typeface="Now"/>
              </a:rPr>
              <a:t>ccrittle@cmpdd.org</a:t>
            </a:r>
          </a:p>
        </p:txBody>
      </p:sp>
      <p:sp>
        <p:nvSpPr>
          <p:cNvPr id="6" name="AutoShape 6"/>
          <p:cNvSpPr/>
          <p:nvPr/>
        </p:nvSpPr>
        <p:spPr>
          <a:xfrm rot="-5400000">
            <a:off x="13093277" y="7483113"/>
            <a:ext cx="8929141" cy="0"/>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7" name="Freeform 7"/>
          <p:cNvSpPr/>
          <p:nvPr/>
        </p:nvSpPr>
        <p:spPr>
          <a:xfrm rot="-320503">
            <a:off x="7194955" y="8522955"/>
            <a:ext cx="10068610" cy="6280295"/>
          </a:xfrm>
          <a:custGeom>
            <a:avLst/>
            <a:gdLst/>
            <a:ahLst/>
            <a:cxnLst/>
            <a:rect l="l" t="t" r="r" b="b"/>
            <a:pathLst>
              <a:path w="10068610" h="6280295">
                <a:moveTo>
                  <a:pt x="0" y="0"/>
                </a:moveTo>
                <a:lnTo>
                  <a:pt x="10068609" y="0"/>
                </a:lnTo>
                <a:lnTo>
                  <a:pt x="10068609" y="6280295"/>
                </a:lnTo>
                <a:lnTo>
                  <a:pt x="0" y="6280295"/>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8" name="Freeform 8"/>
          <p:cNvSpPr/>
          <p:nvPr/>
        </p:nvSpPr>
        <p:spPr>
          <a:xfrm rot="5400000" flipV="1">
            <a:off x="16020246" y="39302"/>
            <a:ext cx="1154142" cy="1968686"/>
          </a:xfrm>
          <a:custGeom>
            <a:avLst/>
            <a:gdLst/>
            <a:ahLst/>
            <a:cxnLst/>
            <a:rect l="l" t="t" r="r" b="b"/>
            <a:pathLst>
              <a:path w="1154142" h="1968686">
                <a:moveTo>
                  <a:pt x="0" y="1968686"/>
                </a:moveTo>
                <a:lnTo>
                  <a:pt x="1154142" y="1968686"/>
                </a:lnTo>
                <a:lnTo>
                  <a:pt x="1154142" y="0"/>
                </a:lnTo>
                <a:lnTo>
                  <a:pt x="0" y="0"/>
                </a:lnTo>
                <a:lnTo>
                  <a:pt x="0" y="196868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9" name="Freeform 9"/>
          <p:cNvSpPr/>
          <p:nvPr/>
        </p:nvSpPr>
        <p:spPr>
          <a:xfrm>
            <a:off x="-3941933" y="-2123872"/>
            <a:ext cx="5273937" cy="5724762"/>
          </a:xfrm>
          <a:custGeom>
            <a:avLst/>
            <a:gdLst/>
            <a:ahLst/>
            <a:cxnLst/>
            <a:rect l="l" t="t" r="r" b="b"/>
            <a:pathLst>
              <a:path w="5273937" h="5724762">
                <a:moveTo>
                  <a:pt x="0" y="0"/>
                </a:moveTo>
                <a:lnTo>
                  <a:pt x="5273937" y="0"/>
                </a:lnTo>
                <a:lnTo>
                  <a:pt x="5273937" y="5724763"/>
                </a:lnTo>
                <a:lnTo>
                  <a:pt x="0" y="57247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0" name="TextBox 10"/>
          <p:cNvSpPr txBox="1"/>
          <p:nvPr/>
        </p:nvSpPr>
        <p:spPr>
          <a:xfrm>
            <a:off x="5260983" y="2846812"/>
            <a:ext cx="11177357" cy="1851057"/>
          </a:xfrm>
          <a:prstGeom prst="rect">
            <a:avLst/>
          </a:prstGeom>
        </p:spPr>
        <p:txBody>
          <a:bodyPr lIns="0" tIns="0" rIns="0" bIns="0" rtlCol="0" anchor="t">
            <a:spAutoFit/>
          </a:bodyPr>
          <a:lstStyle/>
          <a:p>
            <a:pPr algn="l">
              <a:lnSpc>
                <a:spcPts val="13716"/>
              </a:lnSpc>
            </a:pPr>
            <a:r>
              <a:rPr lang="en-US" sz="14437" dirty="0">
                <a:solidFill>
                  <a:srgbClr val="000000"/>
                </a:solidFill>
                <a:latin typeface="Montserrat Classic"/>
                <a:ea typeface="Montserrat Classic"/>
                <a:cs typeface="Montserrat Classic"/>
                <a:sym typeface="Montserrat Classic"/>
              </a:rPr>
              <a:t>Thank You</a:t>
            </a:r>
          </a:p>
        </p:txBody>
      </p:sp>
      <p:sp>
        <p:nvSpPr>
          <p:cNvPr id="11" name="TextBox 11"/>
          <p:cNvSpPr txBox="1"/>
          <p:nvPr/>
        </p:nvSpPr>
        <p:spPr>
          <a:xfrm>
            <a:off x="5260983" y="4554994"/>
            <a:ext cx="8900843" cy="1292048"/>
          </a:xfrm>
          <a:prstGeom prst="rect">
            <a:avLst/>
          </a:prstGeom>
        </p:spPr>
        <p:txBody>
          <a:bodyPr lIns="0" tIns="0" rIns="0" bIns="0" rtlCol="0" anchor="t">
            <a:spAutoFit/>
          </a:bodyPr>
          <a:lstStyle/>
          <a:p>
            <a:pPr algn="l">
              <a:lnSpc>
                <a:spcPts val="10744"/>
              </a:lnSpc>
              <a:spcBef>
                <a:spcPct val="0"/>
              </a:spcBef>
            </a:pPr>
            <a:r>
              <a:rPr lang="en-US" sz="7674" dirty="0">
                <a:solidFill>
                  <a:srgbClr val="000000"/>
                </a:solidFill>
                <a:latin typeface="Now"/>
                <a:ea typeface="Now"/>
                <a:cs typeface="Now"/>
                <a:sym typeface="Now"/>
              </a:rPr>
              <a:t>Any questions?</a:t>
            </a:r>
          </a:p>
        </p:txBody>
      </p:sp>
      <p:sp>
        <p:nvSpPr>
          <p:cNvPr id="12" name="TextBox 12"/>
          <p:cNvSpPr txBox="1"/>
          <p:nvPr/>
        </p:nvSpPr>
        <p:spPr>
          <a:xfrm>
            <a:off x="5260983" y="7065348"/>
            <a:ext cx="5280017" cy="1222846"/>
          </a:xfrm>
          <a:prstGeom prst="rect">
            <a:avLst/>
          </a:prstGeom>
        </p:spPr>
        <p:txBody>
          <a:bodyPr lIns="0" tIns="0" rIns="0" bIns="0" rtlCol="0" anchor="t">
            <a:spAutoFit/>
          </a:bodyPr>
          <a:lstStyle/>
          <a:p>
            <a:pPr algn="l">
              <a:lnSpc>
                <a:spcPts val="4982"/>
              </a:lnSpc>
            </a:pPr>
            <a:r>
              <a:rPr lang="en-US" sz="3559" dirty="0">
                <a:solidFill>
                  <a:srgbClr val="000000"/>
                </a:solidFill>
                <a:latin typeface="Now"/>
                <a:ea typeface="Now"/>
                <a:cs typeface="Now"/>
                <a:sym typeface="Now"/>
              </a:rPr>
              <a:t>Chelsea B. Crittle, PhD</a:t>
            </a:r>
          </a:p>
          <a:p>
            <a:pPr algn="l">
              <a:lnSpc>
                <a:spcPts val="4982"/>
              </a:lnSpc>
              <a:spcBef>
                <a:spcPct val="0"/>
              </a:spcBef>
            </a:pPr>
            <a:r>
              <a:rPr lang="en-US" sz="3559" dirty="0">
                <a:solidFill>
                  <a:srgbClr val="000000"/>
                </a:solidFill>
                <a:latin typeface="Now"/>
                <a:ea typeface="Now"/>
                <a:cs typeface="Now"/>
                <a:sym typeface="Now"/>
              </a:rPr>
              <a:t>Aging Division Director</a:t>
            </a:r>
          </a:p>
        </p:txBody>
      </p:sp>
      <p:sp>
        <p:nvSpPr>
          <p:cNvPr id="13" name="TextBox 13"/>
          <p:cNvSpPr txBox="1"/>
          <p:nvPr/>
        </p:nvSpPr>
        <p:spPr>
          <a:xfrm>
            <a:off x="5260983" y="8772268"/>
            <a:ext cx="6985224" cy="599561"/>
          </a:xfrm>
          <a:prstGeom prst="rect">
            <a:avLst/>
          </a:prstGeom>
        </p:spPr>
        <p:txBody>
          <a:bodyPr lIns="0" tIns="0" rIns="0" bIns="0" rtlCol="0" anchor="t">
            <a:spAutoFit/>
          </a:bodyPr>
          <a:lstStyle/>
          <a:p>
            <a:pPr algn="l">
              <a:lnSpc>
                <a:spcPts val="4982"/>
              </a:lnSpc>
              <a:spcBef>
                <a:spcPct val="0"/>
              </a:spcBef>
            </a:pPr>
            <a:r>
              <a:rPr lang="en-US" sz="3559" dirty="0">
                <a:solidFill>
                  <a:srgbClr val="000000"/>
                </a:solidFill>
                <a:latin typeface="Now"/>
                <a:ea typeface="Now"/>
                <a:cs typeface="Now"/>
                <a:sym typeface="Now"/>
              </a:rPr>
              <a:t>www.cmpdd.org</a:t>
            </a:r>
          </a:p>
        </p:txBody>
      </p:sp>
      <p:sp>
        <p:nvSpPr>
          <p:cNvPr id="14" name="TextBox 14"/>
          <p:cNvSpPr txBox="1"/>
          <p:nvPr/>
        </p:nvSpPr>
        <p:spPr>
          <a:xfrm>
            <a:off x="5244036" y="9363075"/>
            <a:ext cx="6985224" cy="599561"/>
          </a:xfrm>
          <a:prstGeom prst="rect">
            <a:avLst/>
          </a:prstGeom>
        </p:spPr>
        <p:txBody>
          <a:bodyPr lIns="0" tIns="0" rIns="0" bIns="0" rtlCol="0" anchor="t">
            <a:spAutoFit/>
          </a:bodyPr>
          <a:lstStyle/>
          <a:p>
            <a:pPr algn="l">
              <a:lnSpc>
                <a:spcPts val="4982"/>
              </a:lnSpc>
              <a:spcBef>
                <a:spcPct val="0"/>
              </a:spcBef>
            </a:pPr>
            <a:r>
              <a:rPr lang="en-US" sz="3559" dirty="0">
                <a:solidFill>
                  <a:srgbClr val="000000"/>
                </a:solidFill>
                <a:latin typeface="Now"/>
                <a:ea typeface="Now"/>
                <a:cs typeface="Now"/>
                <a:sym typeface="Now"/>
              </a:rPr>
              <a:t>(601)-981-1516</a:t>
            </a:r>
          </a:p>
        </p:txBody>
      </p:sp>
      <p:pic>
        <p:nvPicPr>
          <p:cNvPr id="16" name="Picture 15">
            <a:extLst>
              <a:ext uri="{FF2B5EF4-FFF2-40B4-BE49-F238E27FC236}">
                <a16:creationId xmlns:a16="http://schemas.microsoft.com/office/drawing/2014/main" id="{D9A6820B-7F01-08CF-BC57-122C3BCFF489}"/>
              </a:ext>
            </a:extLst>
          </p:cNvPr>
          <p:cNvPicPr>
            <a:picLocks noChangeAspect="1"/>
          </p:cNvPicPr>
          <p:nvPr/>
        </p:nvPicPr>
        <p:blipFill>
          <a:blip r:embed="rId9"/>
          <a:stretch>
            <a:fillRect/>
          </a:stretch>
        </p:blipFill>
        <p:spPr>
          <a:xfrm>
            <a:off x="12760100" y="5231308"/>
            <a:ext cx="4595267" cy="27939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0EA"/>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6080125" y="4265936"/>
            <a:ext cx="11874500" cy="1217083"/>
            <a:chOff x="0" y="0"/>
            <a:chExt cx="15832667" cy="1622778"/>
          </a:xfrm>
        </p:grpSpPr>
        <p:pic>
          <p:nvPicPr>
            <p:cNvPr id="3" name="Picture 3"/>
            <p:cNvPicPr>
              <a:picLocks noChangeAspect="1"/>
            </p:cNvPicPr>
            <p:nvPr/>
          </p:nvPicPr>
          <p:blipFill>
            <a:blip r:embed="rId2"/>
            <a:srcRect t="42752" b="42752"/>
            <a:stretch>
              <a:fillRect/>
            </a:stretch>
          </p:blipFill>
          <p:spPr>
            <a:xfrm>
              <a:off x="0" y="0"/>
              <a:ext cx="15832667" cy="1622778"/>
            </a:xfrm>
            <a:prstGeom prst="rect">
              <a:avLst/>
            </a:prstGeom>
          </p:spPr>
        </p:pic>
      </p:grpSp>
      <p:grpSp>
        <p:nvGrpSpPr>
          <p:cNvPr id="4" name="Group 4"/>
          <p:cNvGrpSpPr/>
          <p:nvPr/>
        </p:nvGrpSpPr>
        <p:grpSpPr>
          <a:xfrm>
            <a:off x="1244600" y="1326956"/>
            <a:ext cx="5877113" cy="8420103"/>
            <a:chOff x="0" y="0"/>
            <a:chExt cx="7836151" cy="11226804"/>
          </a:xfrm>
        </p:grpSpPr>
        <p:pic>
          <p:nvPicPr>
            <p:cNvPr id="5" name="Picture 5"/>
            <p:cNvPicPr>
              <a:picLocks noChangeAspect="1"/>
            </p:cNvPicPr>
            <p:nvPr/>
          </p:nvPicPr>
          <p:blipFill>
            <a:blip r:embed="rId3"/>
            <a:srcRect l="33755" r="33755"/>
            <a:stretch>
              <a:fillRect/>
            </a:stretch>
          </p:blipFill>
          <p:spPr>
            <a:xfrm>
              <a:off x="0" y="0"/>
              <a:ext cx="7836151" cy="11226804"/>
            </a:xfrm>
            <a:prstGeom prst="rect">
              <a:avLst/>
            </a:prstGeom>
          </p:spPr>
        </p:pic>
      </p:grpSp>
      <p:sp>
        <p:nvSpPr>
          <p:cNvPr id="6" name="Freeform 6"/>
          <p:cNvSpPr/>
          <p:nvPr/>
        </p:nvSpPr>
        <p:spPr>
          <a:xfrm rot="1898423">
            <a:off x="10849057" y="-2795144"/>
            <a:ext cx="10338310" cy="6448521"/>
          </a:xfrm>
          <a:custGeom>
            <a:avLst/>
            <a:gdLst/>
            <a:ahLst/>
            <a:cxnLst/>
            <a:rect l="l" t="t" r="r" b="b"/>
            <a:pathLst>
              <a:path w="10338310" h="6448521">
                <a:moveTo>
                  <a:pt x="0" y="0"/>
                </a:moveTo>
                <a:lnTo>
                  <a:pt x="10338310" y="0"/>
                </a:lnTo>
                <a:lnTo>
                  <a:pt x="10338310" y="6448521"/>
                </a:lnTo>
                <a:lnTo>
                  <a:pt x="0" y="6448521"/>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7" name="Freeform 7"/>
          <p:cNvSpPr/>
          <p:nvPr/>
        </p:nvSpPr>
        <p:spPr>
          <a:xfrm>
            <a:off x="17734516" y="4068293"/>
            <a:ext cx="1584962" cy="2703559"/>
          </a:xfrm>
          <a:custGeom>
            <a:avLst/>
            <a:gdLst/>
            <a:ahLst/>
            <a:cxnLst/>
            <a:rect l="l" t="t" r="r" b="b"/>
            <a:pathLst>
              <a:path w="1584962" h="2703559">
                <a:moveTo>
                  <a:pt x="0" y="0"/>
                </a:moveTo>
                <a:lnTo>
                  <a:pt x="1584962" y="0"/>
                </a:lnTo>
                <a:lnTo>
                  <a:pt x="1584962" y="2703559"/>
                </a:lnTo>
                <a:lnTo>
                  <a:pt x="0" y="27035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9" name="Freeform 9"/>
          <p:cNvSpPr/>
          <p:nvPr/>
        </p:nvSpPr>
        <p:spPr>
          <a:xfrm>
            <a:off x="16199195" y="1028700"/>
            <a:ext cx="1060105" cy="1060105"/>
          </a:xfrm>
          <a:custGeom>
            <a:avLst/>
            <a:gdLst/>
            <a:ahLst/>
            <a:cxnLst/>
            <a:rect l="l" t="t" r="r" b="b"/>
            <a:pathLst>
              <a:path w="1060105" h="1060105">
                <a:moveTo>
                  <a:pt x="0" y="0"/>
                </a:moveTo>
                <a:lnTo>
                  <a:pt x="1060105" y="0"/>
                </a:lnTo>
                <a:lnTo>
                  <a:pt x="1060105" y="1060105"/>
                </a:lnTo>
                <a:lnTo>
                  <a:pt x="0" y="1060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0" name="Freeform 10"/>
          <p:cNvSpPr/>
          <p:nvPr/>
        </p:nvSpPr>
        <p:spPr>
          <a:xfrm>
            <a:off x="7467788" y="5441809"/>
            <a:ext cx="705714" cy="654550"/>
          </a:xfrm>
          <a:custGeom>
            <a:avLst/>
            <a:gdLst/>
            <a:ahLst/>
            <a:cxnLst/>
            <a:rect l="l" t="t" r="r" b="b"/>
            <a:pathLst>
              <a:path w="705714" h="654550">
                <a:moveTo>
                  <a:pt x="0" y="0"/>
                </a:moveTo>
                <a:lnTo>
                  <a:pt x="705714" y="0"/>
                </a:lnTo>
                <a:lnTo>
                  <a:pt x="705714" y="654550"/>
                </a:lnTo>
                <a:lnTo>
                  <a:pt x="0" y="6545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11" name="TextBox 11"/>
          <p:cNvSpPr txBox="1"/>
          <p:nvPr/>
        </p:nvSpPr>
        <p:spPr>
          <a:xfrm>
            <a:off x="8481856" y="5479858"/>
            <a:ext cx="7717339" cy="521302"/>
          </a:xfrm>
          <a:prstGeom prst="rect">
            <a:avLst/>
          </a:prstGeom>
        </p:spPr>
        <p:txBody>
          <a:bodyPr lIns="0" tIns="0" rIns="0" bIns="0" rtlCol="0" anchor="t">
            <a:spAutoFit/>
          </a:bodyPr>
          <a:lstStyle/>
          <a:p>
            <a:pPr algn="l">
              <a:lnSpc>
                <a:spcPts val="4340"/>
              </a:lnSpc>
            </a:pPr>
            <a:r>
              <a:rPr lang="en-US" sz="3100" dirty="0">
                <a:solidFill>
                  <a:srgbClr val="000000"/>
                </a:solidFill>
                <a:latin typeface="Now"/>
                <a:ea typeface="Now"/>
                <a:cs typeface="Now"/>
                <a:sym typeface="Now"/>
              </a:rPr>
              <a:t>Those who have been caregivers;</a:t>
            </a:r>
          </a:p>
        </p:txBody>
      </p:sp>
      <p:sp>
        <p:nvSpPr>
          <p:cNvPr id="12" name="TextBox 12"/>
          <p:cNvSpPr txBox="1"/>
          <p:nvPr/>
        </p:nvSpPr>
        <p:spPr>
          <a:xfrm>
            <a:off x="8481856" y="8682174"/>
            <a:ext cx="6578851" cy="521302"/>
          </a:xfrm>
          <a:prstGeom prst="rect">
            <a:avLst/>
          </a:prstGeom>
        </p:spPr>
        <p:txBody>
          <a:bodyPr lIns="0" tIns="0" rIns="0" bIns="0" rtlCol="0" anchor="t">
            <a:spAutoFit/>
          </a:bodyPr>
          <a:lstStyle/>
          <a:p>
            <a:pPr marL="0" lvl="0" indent="0" algn="l">
              <a:lnSpc>
                <a:spcPts val="4340"/>
              </a:lnSpc>
              <a:spcBef>
                <a:spcPct val="0"/>
              </a:spcBef>
            </a:pPr>
            <a:r>
              <a:rPr lang="en-US" sz="3100" dirty="0">
                <a:solidFill>
                  <a:srgbClr val="000000"/>
                </a:solidFill>
                <a:latin typeface="Now"/>
                <a:ea typeface="Now"/>
                <a:cs typeface="Now"/>
                <a:sym typeface="Now"/>
              </a:rPr>
              <a:t>Those who will need caregivers.</a:t>
            </a:r>
          </a:p>
        </p:txBody>
      </p:sp>
      <p:sp>
        <p:nvSpPr>
          <p:cNvPr id="13" name="TextBox 13"/>
          <p:cNvSpPr txBox="1"/>
          <p:nvPr/>
        </p:nvSpPr>
        <p:spPr>
          <a:xfrm>
            <a:off x="8481856" y="7646489"/>
            <a:ext cx="6578851" cy="521302"/>
          </a:xfrm>
          <a:prstGeom prst="rect">
            <a:avLst/>
          </a:prstGeom>
        </p:spPr>
        <p:txBody>
          <a:bodyPr lIns="0" tIns="0" rIns="0" bIns="0" rtlCol="0" anchor="t">
            <a:spAutoFit/>
          </a:bodyPr>
          <a:lstStyle/>
          <a:p>
            <a:pPr marL="0" lvl="0" indent="0" algn="l">
              <a:lnSpc>
                <a:spcPts val="4340"/>
              </a:lnSpc>
              <a:spcBef>
                <a:spcPct val="0"/>
              </a:spcBef>
            </a:pPr>
            <a:r>
              <a:rPr lang="en-US" sz="3100" dirty="0">
                <a:solidFill>
                  <a:srgbClr val="000000"/>
                </a:solidFill>
                <a:latin typeface="Now"/>
                <a:ea typeface="Now"/>
                <a:cs typeface="Now"/>
                <a:sym typeface="Now"/>
              </a:rPr>
              <a:t>Those who will be caregivers; and</a:t>
            </a:r>
          </a:p>
        </p:txBody>
      </p:sp>
      <p:sp>
        <p:nvSpPr>
          <p:cNvPr id="14" name="TextBox 14"/>
          <p:cNvSpPr txBox="1"/>
          <p:nvPr/>
        </p:nvSpPr>
        <p:spPr>
          <a:xfrm>
            <a:off x="8481856" y="6609591"/>
            <a:ext cx="7036352" cy="521302"/>
          </a:xfrm>
          <a:prstGeom prst="rect">
            <a:avLst/>
          </a:prstGeom>
        </p:spPr>
        <p:txBody>
          <a:bodyPr lIns="0" tIns="0" rIns="0" bIns="0" rtlCol="0" anchor="t">
            <a:spAutoFit/>
          </a:bodyPr>
          <a:lstStyle/>
          <a:p>
            <a:pPr algn="l">
              <a:lnSpc>
                <a:spcPts val="4340"/>
              </a:lnSpc>
            </a:pPr>
            <a:r>
              <a:rPr lang="en-US" sz="3100" dirty="0">
                <a:solidFill>
                  <a:srgbClr val="000000"/>
                </a:solidFill>
                <a:latin typeface="Now"/>
                <a:ea typeface="Now"/>
                <a:cs typeface="Now"/>
                <a:sym typeface="Now"/>
              </a:rPr>
              <a:t>Those who are currently caregivers;</a:t>
            </a:r>
          </a:p>
        </p:txBody>
      </p:sp>
      <p:sp>
        <p:nvSpPr>
          <p:cNvPr id="15" name="TextBox 15"/>
          <p:cNvSpPr txBox="1"/>
          <p:nvPr/>
        </p:nvSpPr>
        <p:spPr>
          <a:xfrm rot="-10800000" flipV="1">
            <a:off x="7900645" y="2901010"/>
            <a:ext cx="9541622" cy="1306961"/>
          </a:xfrm>
          <a:prstGeom prst="rect">
            <a:avLst/>
          </a:prstGeom>
        </p:spPr>
        <p:txBody>
          <a:bodyPr wrap="square" lIns="0" tIns="0" rIns="0" bIns="0" rtlCol="0" anchor="t">
            <a:spAutoFit/>
          </a:bodyPr>
          <a:lstStyle/>
          <a:p>
            <a:pPr algn="l">
              <a:lnSpc>
                <a:spcPts val="5179"/>
              </a:lnSpc>
            </a:pPr>
            <a:r>
              <a:rPr lang="en-US" sz="3699" dirty="0">
                <a:solidFill>
                  <a:srgbClr val="000000"/>
                </a:solidFill>
                <a:latin typeface="Now"/>
                <a:ea typeface="Now"/>
                <a:cs typeface="Now"/>
                <a:sym typeface="Now"/>
              </a:rPr>
              <a:t>There are only four kinds of people in this world:</a:t>
            </a:r>
          </a:p>
        </p:txBody>
      </p:sp>
      <p:sp>
        <p:nvSpPr>
          <p:cNvPr id="16" name="Freeform 16"/>
          <p:cNvSpPr/>
          <p:nvPr/>
        </p:nvSpPr>
        <p:spPr>
          <a:xfrm>
            <a:off x="7448927" y="6577961"/>
            <a:ext cx="705714" cy="654550"/>
          </a:xfrm>
          <a:custGeom>
            <a:avLst/>
            <a:gdLst/>
            <a:ahLst/>
            <a:cxnLst/>
            <a:rect l="l" t="t" r="r" b="b"/>
            <a:pathLst>
              <a:path w="705714" h="654550">
                <a:moveTo>
                  <a:pt x="0" y="0"/>
                </a:moveTo>
                <a:lnTo>
                  <a:pt x="705714" y="0"/>
                </a:lnTo>
                <a:lnTo>
                  <a:pt x="705714" y="654550"/>
                </a:lnTo>
                <a:lnTo>
                  <a:pt x="0" y="6545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17" name="Freeform 17"/>
          <p:cNvSpPr/>
          <p:nvPr/>
        </p:nvSpPr>
        <p:spPr>
          <a:xfrm>
            <a:off x="7448927" y="8682174"/>
            <a:ext cx="705714" cy="654550"/>
          </a:xfrm>
          <a:custGeom>
            <a:avLst/>
            <a:gdLst/>
            <a:ahLst/>
            <a:cxnLst/>
            <a:rect l="l" t="t" r="r" b="b"/>
            <a:pathLst>
              <a:path w="705714" h="654550">
                <a:moveTo>
                  <a:pt x="0" y="0"/>
                </a:moveTo>
                <a:lnTo>
                  <a:pt x="705714" y="0"/>
                </a:lnTo>
                <a:lnTo>
                  <a:pt x="705714" y="654550"/>
                </a:lnTo>
                <a:lnTo>
                  <a:pt x="0" y="6545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18" name="Freeform 18"/>
          <p:cNvSpPr/>
          <p:nvPr/>
        </p:nvSpPr>
        <p:spPr>
          <a:xfrm>
            <a:off x="7467788" y="7608440"/>
            <a:ext cx="705714" cy="654550"/>
          </a:xfrm>
          <a:custGeom>
            <a:avLst/>
            <a:gdLst/>
            <a:ahLst/>
            <a:cxnLst/>
            <a:rect l="l" t="t" r="r" b="b"/>
            <a:pathLst>
              <a:path w="705714" h="654550">
                <a:moveTo>
                  <a:pt x="0" y="0"/>
                </a:moveTo>
                <a:lnTo>
                  <a:pt x="705714" y="0"/>
                </a:lnTo>
                <a:lnTo>
                  <a:pt x="705714" y="654550"/>
                </a:lnTo>
                <a:lnTo>
                  <a:pt x="0" y="6545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pic>
        <p:nvPicPr>
          <p:cNvPr id="19" name="Picture 18">
            <a:extLst>
              <a:ext uri="{FF2B5EF4-FFF2-40B4-BE49-F238E27FC236}">
                <a16:creationId xmlns:a16="http://schemas.microsoft.com/office/drawing/2014/main" id="{2193F691-2BF9-D51A-6CD9-3A56DD4E6405}"/>
              </a:ext>
            </a:extLst>
          </p:cNvPr>
          <p:cNvPicPr>
            <a:picLocks noChangeAspect="1"/>
          </p:cNvPicPr>
          <p:nvPr/>
        </p:nvPicPr>
        <p:blipFill>
          <a:blip r:embed="rId12"/>
          <a:stretch>
            <a:fillRect/>
          </a:stretch>
        </p:blipFill>
        <p:spPr>
          <a:xfrm>
            <a:off x="15928164" y="8834980"/>
            <a:ext cx="2359836" cy="1434593"/>
          </a:xfrm>
          <a:prstGeom prst="rect">
            <a:avLst/>
          </a:prstGeom>
        </p:spPr>
      </p:pic>
      <p:sp>
        <p:nvSpPr>
          <p:cNvPr id="20" name="TextBox 19">
            <a:extLst>
              <a:ext uri="{FF2B5EF4-FFF2-40B4-BE49-F238E27FC236}">
                <a16:creationId xmlns:a16="http://schemas.microsoft.com/office/drawing/2014/main" id="{96AD7111-5F09-9453-2D3B-40158BF4A241}"/>
              </a:ext>
            </a:extLst>
          </p:cNvPr>
          <p:cNvSpPr txBox="1"/>
          <p:nvPr/>
        </p:nvSpPr>
        <p:spPr>
          <a:xfrm>
            <a:off x="6607629" y="499391"/>
            <a:ext cx="9794420" cy="1043812"/>
          </a:xfrm>
          <a:prstGeom prst="rect">
            <a:avLst/>
          </a:prstGeom>
          <a:noFill/>
        </p:spPr>
        <p:txBody>
          <a:bodyPr wrap="square">
            <a:spAutoFit/>
          </a:bodyPr>
          <a:lstStyle/>
          <a:p>
            <a:pPr marL="377825" lvl="1" algn="ctr">
              <a:lnSpc>
                <a:spcPts val="3706"/>
              </a:lnSpc>
            </a:pPr>
            <a:r>
              <a:rPr lang="en-US" sz="3200" dirty="0">
                <a:latin typeface="Now"/>
              </a:rPr>
              <a:t>Famous Quote by Mrs. Rosalynn Carter, former First Lady of the United States of America</a:t>
            </a: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0EA"/>
        </a:solidFill>
        <a:effectLst/>
      </p:bgPr>
    </p:bg>
    <p:spTree>
      <p:nvGrpSpPr>
        <p:cNvPr id="1" name=""/>
        <p:cNvGrpSpPr/>
        <p:nvPr/>
      </p:nvGrpSpPr>
      <p:grpSpPr>
        <a:xfrm>
          <a:off x="0" y="0"/>
          <a:ext cx="0" cy="0"/>
          <a:chOff x="0" y="0"/>
          <a:chExt cx="0" cy="0"/>
        </a:xfrm>
      </p:grpSpPr>
      <p:grpSp>
        <p:nvGrpSpPr>
          <p:cNvPr id="2" name="Group 2"/>
          <p:cNvGrpSpPr/>
          <p:nvPr/>
        </p:nvGrpSpPr>
        <p:grpSpPr>
          <a:xfrm>
            <a:off x="0" y="2007635"/>
            <a:ext cx="18288000" cy="7075325"/>
            <a:chOff x="0" y="0"/>
            <a:chExt cx="24575701" cy="8093674"/>
          </a:xfrm>
        </p:grpSpPr>
        <p:sp>
          <p:nvSpPr>
            <p:cNvPr id="3" name="AutoShape 3"/>
            <p:cNvSpPr/>
            <p:nvPr/>
          </p:nvSpPr>
          <p:spPr>
            <a:xfrm>
              <a:off x="0" y="0"/>
              <a:ext cx="24575701" cy="8093674"/>
            </a:xfrm>
            <a:prstGeom prst="rect">
              <a:avLst/>
            </a:prstGeom>
            <a:solidFill>
              <a:srgbClr val="ECDCCB"/>
            </a:solidFill>
          </p:spPr>
          <p:txBody>
            <a:bodyPr/>
            <a:lstStyle/>
            <a:p>
              <a:endParaRPr lang="en-US" dirty="0"/>
            </a:p>
          </p:txBody>
        </p:sp>
      </p:grpSp>
      <p:sp>
        <p:nvSpPr>
          <p:cNvPr id="4" name="TextBox 4"/>
          <p:cNvSpPr txBox="1"/>
          <p:nvPr/>
        </p:nvSpPr>
        <p:spPr>
          <a:xfrm>
            <a:off x="1443144" y="423483"/>
            <a:ext cx="14702786" cy="2499530"/>
          </a:xfrm>
          <a:prstGeom prst="rect">
            <a:avLst/>
          </a:prstGeom>
        </p:spPr>
        <p:txBody>
          <a:bodyPr wrap="square" lIns="0" tIns="0" rIns="0" bIns="0" rtlCol="0" anchor="t">
            <a:spAutoFit/>
          </a:bodyPr>
          <a:lstStyle/>
          <a:p>
            <a:pPr algn="ctr"/>
            <a:r>
              <a:rPr lang="en-US" sz="3200" dirty="0">
                <a:solidFill>
                  <a:srgbClr val="3D3931"/>
                </a:solidFill>
                <a:latin typeface="Montserrat Classic"/>
                <a:sym typeface="Montserrat Classic"/>
              </a:rPr>
              <a:t>The Department of Health and Human Services – Administration for Community Living – Federal Register Vol. 89, No.31</a:t>
            </a:r>
            <a:endParaRPr lang="en-US" sz="3200" dirty="0">
              <a:sym typeface="Montserrat Classic"/>
            </a:endParaRPr>
          </a:p>
          <a:p>
            <a:pPr algn="ctr"/>
            <a:r>
              <a:rPr lang="en-US" sz="3200" dirty="0">
                <a:solidFill>
                  <a:srgbClr val="3D3931"/>
                </a:solidFill>
                <a:latin typeface="Montserrat Classic"/>
                <a:sym typeface="Montserrat Classic"/>
              </a:rPr>
              <a:t>Final Rule/ February 14, 2024</a:t>
            </a:r>
            <a:endParaRPr lang="en-US" sz="3200" dirty="0">
              <a:sym typeface="Montserrat Classic"/>
            </a:endParaRPr>
          </a:p>
          <a:p>
            <a:pPr algn="ctr">
              <a:lnSpc>
                <a:spcPts val="9763"/>
              </a:lnSpc>
            </a:pPr>
            <a:endParaRPr lang="en-US" sz="3200" dirty="0">
              <a:solidFill>
                <a:srgbClr val="3D3931"/>
              </a:solidFill>
              <a:latin typeface="Montserrat Classic"/>
              <a:ea typeface="Montserrat Classic"/>
              <a:cs typeface="Montserrat Classic"/>
            </a:endParaRPr>
          </a:p>
        </p:txBody>
      </p:sp>
      <p:sp>
        <p:nvSpPr>
          <p:cNvPr id="5" name="TextBox 5"/>
          <p:cNvSpPr txBox="1"/>
          <p:nvPr/>
        </p:nvSpPr>
        <p:spPr>
          <a:xfrm>
            <a:off x="1195971" y="2378837"/>
            <a:ext cx="16253651" cy="7158113"/>
          </a:xfrm>
          <a:prstGeom prst="rect">
            <a:avLst/>
          </a:prstGeom>
        </p:spPr>
        <p:txBody>
          <a:bodyPr wrap="square" lIns="0" tIns="0" rIns="0" bIns="0" rtlCol="0" anchor="t">
            <a:spAutoFit/>
          </a:bodyPr>
          <a:lstStyle/>
          <a:p>
            <a:pPr algn="ctr"/>
            <a:r>
              <a:rPr lang="en-US" sz="2800" dirty="0">
                <a:solidFill>
                  <a:srgbClr val="000000"/>
                </a:solidFill>
                <a:latin typeface="Now"/>
                <a:ea typeface="Now"/>
                <a:cs typeface="Now"/>
                <a:sym typeface="Now"/>
              </a:rPr>
              <a:t>Definition of ‘‘family caregiver’’ and "older relative caregiver"</a:t>
            </a:r>
            <a:endParaRPr lang="en-US" sz="2800" dirty="0">
              <a:solidFill>
                <a:srgbClr val="000000"/>
              </a:solidFill>
              <a:latin typeface="Calibri"/>
              <a:ea typeface="Calibri"/>
              <a:cs typeface="Calibri"/>
            </a:endParaRPr>
          </a:p>
          <a:p>
            <a:endParaRPr lang="en-US" sz="2800" dirty="0">
              <a:solidFill>
                <a:srgbClr val="000000"/>
              </a:solidFill>
              <a:latin typeface="Now"/>
              <a:ea typeface="Now"/>
              <a:cs typeface="Now"/>
            </a:endParaRPr>
          </a:p>
          <a:p>
            <a:r>
              <a:rPr lang="en-US" sz="2800" dirty="0">
                <a:solidFill>
                  <a:srgbClr val="000000"/>
                </a:solidFill>
                <a:latin typeface="Now"/>
                <a:ea typeface="Now"/>
                <a:cs typeface="Now"/>
                <a:sym typeface="Now"/>
              </a:rPr>
              <a:t>To include the following subsets: adult family members or other individuals who are caring for an older individual, adult family members or other individuals who are caring for an individual of any age with Alzheimer’s disease or a related disorder with neurological and organic brain dysfunction, and ‘‘older relative caregivers."</a:t>
            </a:r>
            <a:endParaRPr lang="en-US" sz="2800" dirty="0">
              <a:solidFill>
                <a:srgbClr val="000000"/>
              </a:solidFill>
              <a:latin typeface="Calibri"/>
              <a:ea typeface="Calibri"/>
              <a:cs typeface="Calibri"/>
            </a:endParaRPr>
          </a:p>
          <a:p>
            <a:endParaRPr lang="en-US" sz="2800" dirty="0">
              <a:solidFill>
                <a:srgbClr val="000000"/>
              </a:solidFill>
              <a:latin typeface="Now"/>
              <a:ea typeface="Now"/>
              <a:cs typeface="Now"/>
              <a:sym typeface="Now"/>
            </a:endParaRPr>
          </a:p>
          <a:p>
            <a:r>
              <a:rPr lang="en-US" sz="2800" dirty="0">
                <a:solidFill>
                  <a:srgbClr val="000000"/>
                </a:solidFill>
                <a:latin typeface="Now"/>
                <a:ea typeface="Now"/>
                <a:cs typeface="Now"/>
                <a:sym typeface="Now"/>
              </a:rPr>
              <a:t>With this inclusive approach to defining ‘‘</a:t>
            </a:r>
            <a:r>
              <a:rPr lang="en-US" sz="2800" b="1" i="1" u="sng" dirty="0">
                <a:solidFill>
                  <a:srgbClr val="000000"/>
                </a:solidFill>
                <a:latin typeface="Now"/>
                <a:ea typeface="Now"/>
                <a:cs typeface="Now"/>
                <a:sym typeface="Now"/>
              </a:rPr>
              <a:t>family caregiver</a:t>
            </a:r>
            <a:r>
              <a:rPr lang="en-US" sz="2800" dirty="0">
                <a:solidFill>
                  <a:srgbClr val="000000"/>
                </a:solidFill>
                <a:latin typeface="Now"/>
                <a:ea typeface="Now"/>
                <a:cs typeface="Now"/>
                <a:sym typeface="Now"/>
              </a:rPr>
              <a:t>,’’ Administration on Community Living (ACL) included those populations specified in the National Family Caregiver Support Program, as set forth in Title III, part E of the Act. For example, this includes unmarried partners, friends, or neighbors caring for an older adult.</a:t>
            </a:r>
            <a:endParaRPr lang="en-US" sz="2800" dirty="0">
              <a:ea typeface="Calibri"/>
              <a:cs typeface="Calibri"/>
            </a:endParaRPr>
          </a:p>
          <a:p>
            <a:endParaRPr lang="en-US" sz="2800" dirty="0">
              <a:latin typeface="Now"/>
            </a:endParaRPr>
          </a:p>
          <a:p>
            <a:r>
              <a:rPr lang="en-US" sz="2800" dirty="0">
                <a:latin typeface="Now"/>
              </a:rPr>
              <a:t>The term "</a:t>
            </a:r>
            <a:r>
              <a:rPr lang="en-US" sz="2800" b="1" i="1" u="sng" dirty="0">
                <a:latin typeface="Now"/>
              </a:rPr>
              <a:t>older relative caregiver</a:t>
            </a:r>
            <a:r>
              <a:rPr lang="en-US" sz="2800" dirty="0">
                <a:latin typeface="Now"/>
              </a:rPr>
              <a:t>” means a person who is at least 55 years old who lives with a child or person with a disability for whom they are the primary caregiver and to whom they provide informal care. </a:t>
            </a:r>
            <a:br>
              <a:rPr lang="en-US" dirty="0"/>
            </a:br>
            <a:endParaRPr lang="en-US" dirty="0">
              <a:ea typeface="Calibri"/>
              <a:cs typeface="Calibri"/>
            </a:endParaRPr>
          </a:p>
          <a:p>
            <a:pPr>
              <a:lnSpc>
                <a:spcPts val="3359"/>
              </a:lnSpc>
              <a:spcBef>
                <a:spcPct val="0"/>
              </a:spcBef>
            </a:pPr>
            <a:endParaRPr lang="en-US" sz="2400" dirty="0">
              <a:solidFill>
                <a:srgbClr val="000000"/>
              </a:solidFill>
              <a:latin typeface="Now"/>
            </a:endParaRPr>
          </a:p>
        </p:txBody>
      </p:sp>
      <p:sp>
        <p:nvSpPr>
          <p:cNvPr id="6" name="Freeform 6"/>
          <p:cNvSpPr/>
          <p:nvPr/>
        </p:nvSpPr>
        <p:spPr>
          <a:xfrm>
            <a:off x="16516897" y="1250389"/>
            <a:ext cx="742403" cy="742403"/>
          </a:xfrm>
          <a:custGeom>
            <a:avLst/>
            <a:gdLst/>
            <a:ahLst/>
            <a:cxnLst/>
            <a:rect l="l" t="t" r="r" b="b"/>
            <a:pathLst>
              <a:path w="742403" h="742403">
                <a:moveTo>
                  <a:pt x="0" y="0"/>
                </a:moveTo>
                <a:lnTo>
                  <a:pt x="742403" y="0"/>
                </a:lnTo>
                <a:lnTo>
                  <a:pt x="742403" y="742403"/>
                </a:lnTo>
                <a:lnTo>
                  <a:pt x="0" y="7424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7" name="AutoShape 7"/>
          <p:cNvSpPr/>
          <p:nvPr/>
        </p:nvSpPr>
        <p:spPr>
          <a:xfrm>
            <a:off x="-727329" y="9263164"/>
            <a:ext cx="12315400" cy="0"/>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8" name="Freeform 8"/>
          <p:cNvSpPr/>
          <p:nvPr/>
        </p:nvSpPr>
        <p:spPr>
          <a:xfrm rot="1354266">
            <a:off x="12718370" y="-3757702"/>
            <a:ext cx="8335857" cy="5199491"/>
          </a:xfrm>
          <a:custGeom>
            <a:avLst/>
            <a:gdLst/>
            <a:ahLst/>
            <a:cxnLst/>
            <a:rect l="l" t="t" r="r" b="b"/>
            <a:pathLst>
              <a:path w="8335857" h="5199491">
                <a:moveTo>
                  <a:pt x="0" y="0"/>
                </a:moveTo>
                <a:lnTo>
                  <a:pt x="8335857" y="0"/>
                </a:lnTo>
                <a:lnTo>
                  <a:pt x="8335857" y="5199491"/>
                </a:lnTo>
                <a:lnTo>
                  <a:pt x="0" y="5199491"/>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Freeform 9"/>
          <p:cNvSpPr/>
          <p:nvPr/>
        </p:nvSpPr>
        <p:spPr>
          <a:xfrm flipV="1">
            <a:off x="17107580" y="-933397"/>
            <a:ext cx="1836153" cy="3132030"/>
          </a:xfrm>
          <a:custGeom>
            <a:avLst/>
            <a:gdLst/>
            <a:ahLst/>
            <a:cxnLst/>
            <a:rect l="l" t="t" r="r" b="b"/>
            <a:pathLst>
              <a:path w="1836153" h="3132030">
                <a:moveTo>
                  <a:pt x="0" y="3132030"/>
                </a:moveTo>
                <a:lnTo>
                  <a:pt x="1836152" y="3132030"/>
                </a:lnTo>
                <a:lnTo>
                  <a:pt x="1836152" y="0"/>
                </a:lnTo>
                <a:lnTo>
                  <a:pt x="0" y="0"/>
                </a:lnTo>
                <a:lnTo>
                  <a:pt x="0" y="313203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0" name="Freeform 10"/>
          <p:cNvSpPr/>
          <p:nvPr/>
        </p:nvSpPr>
        <p:spPr>
          <a:xfrm>
            <a:off x="-1930939" y="-1961874"/>
            <a:ext cx="3301266" cy="3583464"/>
          </a:xfrm>
          <a:custGeom>
            <a:avLst/>
            <a:gdLst/>
            <a:ahLst/>
            <a:cxnLst/>
            <a:rect l="l" t="t" r="r" b="b"/>
            <a:pathLst>
              <a:path w="3301266" h="3583464">
                <a:moveTo>
                  <a:pt x="0" y="0"/>
                </a:moveTo>
                <a:lnTo>
                  <a:pt x="3301266" y="0"/>
                </a:lnTo>
                <a:lnTo>
                  <a:pt x="3301266" y="3583464"/>
                </a:lnTo>
                <a:lnTo>
                  <a:pt x="0" y="35834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1" name="Freeform 11"/>
          <p:cNvSpPr/>
          <p:nvPr/>
        </p:nvSpPr>
        <p:spPr>
          <a:xfrm>
            <a:off x="529021" y="3397041"/>
            <a:ext cx="649161" cy="671126"/>
          </a:xfrm>
          <a:custGeom>
            <a:avLst/>
            <a:gdLst/>
            <a:ahLst/>
            <a:cxnLst/>
            <a:rect l="l" t="t" r="r" b="b"/>
            <a:pathLst>
              <a:path w="649161" h="671126">
                <a:moveTo>
                  <a:pt x="0" y="0"/>
                </a:moveTo>
                <a:lnTo>
                  <a:pt x="649162" y="0"/>
                </a:lnTo>
                <a:lnTo>
                  <a:pt x="649162" y="671125"/>
                </a:lnTo>
                <a:lnTo>
                  <a:pt x="0" y="6711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pic>
        <p:nvPicPr>
          <p:cNvPr id="12" name="Picture 11">
            <a:extLst>
              <a:ext uri="{FF2B5EF4-FFF2-40B4-BE49-F238E27FC236}">
                <a16:creationId xmlns:a16="http://schemas.microsoft.com/office/drawing/2014/main" id="{D408B170-34AB-73B2-1572-CA7DAED9A3FB}"/>
              </a:ext>
            </a:extLst>
          </p:cNvPr>
          <p:cNvPicPr>
            <a:picLocks noChangeAspect="1"/>
          </p:cNvPicPr>
          <p:nvPr/>
        </p:nvPicPr>
        <p:blipFill>
          <a:blip r:embed="rId12"/>
          <a:stretch>
            <a:fillRect/>
          </a:stretch>
        </p:blipFill>
        <p:spPr>
          <a:xfrm>
            <a:off x="15964481" y="8838985"/>
            <a:ext cx="2286198" cy="1390008"/>
          </a:xfrm>
          <a:prstGeom prst="rect">
            <a:avLst/>
          </a:prstGeom>
        </p:spPr>
      </p:pic>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0EA"/>
        </a:solidFill>
        <a:effectLst/>
      </p:bgPr>
    </p:bg>
    <p:spTree>
      <p:nvGrpSpPr>
        <p:cNvPr id="1" name="">
          <a:extLst>
            <a:ext uri="{FF2B5EF4-FFF2-40B4-BE49-F238E27FC236}">
              <a16:creationId xmlns:a16="http://schemas.microsoft.com/office/drawing/2014/main" id="{E9032D93-9D79-4917-6EF9-0B115FD1C6F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3D1F349-66FC-5C06-3738-D49A5DD08DE4}"/>
              </a:ext>
            </a:extLst>
          </p:cNvPr>
          <p:cNvGrpSpPr/>
          <p:nvPr/>
        </p:nvGrpSpPr>
        <p:grpSpPr>
          <a:xfrm>
            <a:off x="4745" y="2467983"/>
            <a:ext cx="18288000" cy="6070255"/>
            <a:chOff x="6376" y="-39723"/>
            <a:chExt cx="24575701" cy="8093674"/>
          </a:xfrm>
        </p:grpSpPr>
        <p:sp>
          <p:nvSpPr>
            <p:cNvPr id="3" name="AutoShape 3">
              <a:extLst>
                <a:ext uri="{FF2B5EF4-FFF2-40B4-BE49-F238E27FC236}">
                  <a16:creationId xmlns:a16="http://schemas.microsoft.com/office/drawing/2014/main" id="{C571BBCC-F9C0-5CB1-A694-70ECF3F88EE3}"/>
                </a:ext>
              </a:extLst>
            </p:cNvPr>
            <p:cNvSpPr/>
            <p:nvPr/>
          </p:nvSpPr>
          <p:spPr>
            <a:xfrm>
              <a:off x="6376" y="-39723"/>
              <a:ext cx="24575701" cy="8093674"/>
            </a:xfrm>
            <a:prstGeom prst="rect">
              <a:avLst/>
            </a:prstGeom>
            <a:solidFill>
              <a:srgbClr val="ECDCCB"/>
            </a:solidFill>
          </p:spPr>
          <p:txBody>
            <a:bodyPr/>
            <a:lstStyle/>
            <a:p>
              <a:endParaRPr lang="en-US" dirty="0"/>
            </a:p>
          </p:txBody>
        </p:sp>
      </p:grpSp>
      <p:sp>
        <p:nvSpPr>
          <p:cNvPr id="4" name="TextBox 4">
            <a:extLst>
              <a:ext uri="{FF2B5EF4-FFF2-40B4-BE49-F238E27FC236}">
                <a16:creationId xmlns:a16="http://schemas.microsoft.com/office/drawing/2014/main" id="{E28BF53C-E8E0-6EB9-3299-FE77FE4CC3B9}"/>
              </a:ext>
            </a:extLst>
          </p:cNvPr>
          <p:cNvSpPr txBox="1"/>
          <p:nvPr/>
        </p:nvSpPr>
        <p:spPr>
          <a:xfrm>
            <a:off x="1028700" y="1193852"/>
            <a:ext cx="13334406" cy="1286133"/>
          </a:xfrm>
          <a:prstGeom prst="rect">
            <a:avLst/>
          </a:prstGeom>
        </p:spPr>
        <p:txBody>
          <a:bodyPr lIns="0" tIns="0" rIns="0" bIns="0" rtlCol="0" anchor="t">
            <a:spAutoFit/>
          </a:bodyPr>
          <a:lstStyle/>
          <a:p>
            <a:pPr algn="l">
              <a:lnSpc>
                <a:spcPts val="9763"/>
              </a:lnSpc>
            </a:pPr>
            <a:r>
              <a:rPr lang="en-US" sz="9350" dirty="0">
                <a:solidFill>
                  <a:srgbClr val="3D3931"/>
                </a:solidFill>
                <a:latin typeface="Montserrat Classic"/>
                <a:sym typeface="Montserrat Classic"/>
              </a:rPr>
              <a:t>Background</a:t>
            </a:r>
            <a:endParaRPr lang="en-US" dirty="0"/>
          </a:p>
        </p:txBody>
      </p:sp>
      <p:sp>
        <p:nvSpPr>
          <p:cNvPr id="5" name="TextBox 5">
            <a:extLst>
              <a:ext uri="{FF2B5EF4-FFF2-40B4-BE49-F238E27FC236}">
                <a16:creationId xmlns:a16="http://schemas.microsoft.com/office/drawing/2014/main" id="{64E5EB46-9083-CF46-2F5A-60E09D6267A3}"/>
              </a:ext>
            </a:extLst>
          </p:cNvPr>
          <p:cNvSpPr txBox="1"/>
          <p:nvPr/>
        </p:nvSpPr>
        <p:spPr>
          <a:xfrm>
            <a:off x="1370327" y="2843786"/>
            <a:ext cx="16378911" cy="1279581"/>
          </a:xfrm>
          <a:prstGeom prst="rect">
            <a:avLst/>
          </a:prstGeom>
        </p:spPr>
        <p:txBody>
          <a:bodyPr lIns="0" tIns="0" rIns="0" bIns="0" rtlCol="0" anchor="t">
            <a:spAutoFit/>
          </a:bodyPr>
          <a:lstStyle/>
          <a:p>
            <a:r>
              <a:rPr lang="en-US" sz="2000" dirty="0">
                <a:solidFill>
                  <a:srgbClr val="000000"/>
                </a:solidFill>
                <a:latin typeface="Now"/>
                <a:ea typeface="Now"/>
                <a:cs typeface="Now"/>
                <a:sym typeface="Now"/>
              </a:rPr>
              <a:t>Congress passed the </a:t>
            </a:r>
            <a:r>
              <a:rPr lang="en-US" sz="2000" b="1" i="1" dirty="0">
                <a:solidFill>
                  <a:srgbClr val="000000"/>
                </a:solidFill>
                <a:latin typeface="Now"/>
                <a:ea typeface="Now"/>
                <a:cs typeface="Now"/>
                <a:sym typeface="Now"/>
              </a:rPr>
              <a:t>Older American Act (OAA) in 1965 </a:t>
            </a:r>
            <a:r>
              <a:rPr lang="en-US" sz="2000" dirty="0">
                <a:solidFill>
                  <a:srgbClr val="000000"/>
                </a:solidFill>
                <a:latin typeface="Now"/>
                <a:ea typeface="Now"/>
                <a:cs typeface="Now"/>
                <a:sym typeface="Now"/>
              </a:rPr>
              <a:t>to expand and enhance community social services for older persons.</a:t>
            </a:r>
            <a:endParaRPr lang="en-US" sz="2000" dirty="0">
              <a:ea typeface="Calibri"/>
              <a:cs typeface="Calibri"/>
            </a:endParaRPr>
          </a:p>
          <a:p>
            <a:br>
              <a:rPr lang="en-US" dirty="0"/>
            </a:br>
            <a:endParaRPr lang="en-US" dirty="0">
              <a:sym typeface="Now"/>
            </a:endParaRPr>
          </a:p>
          <a:p>
            <a:pPr algn="l">
              <a:lnSpc>
                <a:spcPts val="3359"/>
              </a:lnSpc>
              <a:spcBef>
                <a:spcPct val="0"/>
              </a:spcBef>
            </a:pPr>
            <a:endParaRPr lang="en-US" sz="2400" dirty="0">
              <a:solidFill>
                <a:srgbClr val="000000"/>
              </a:solidFill>
              <a:latin typeface="Now"/>
              <a:ea typeface="Now"/>
              <a:cs typeface="Now"/>
            </a:endParaRPr>
          </a:p>
        </p:txBody>
      </p:sp>
      <p:sp>
        <p:nvSpPr>
          <p:cNvPr id="6" name="Freeform 6">
            <a:extLst>
              <a:ext uri="{FF2B5EF4-FFF2-40B4-BE49-F238E27FC236}">
                <a16:creationId xmlns:a16="http://schemas.microsoft.com/office/drawing/2014/main" id="{4ED4E8AD-7197-D52F-E5C4-4160AB627FF0}"/>
              </a:ext>
            </a:extLst>
          </p:cNvPr>
          <p:cNvSpPr/>
          <p:nvPr/>
        </p:nvSpPr>
        <p:spPr>
          <a:xfrm>
            <a:off x="16516897" y="1250389"/>
            <a:ext cx="742403" cy="742403"/>
          </a:xfrm>
          <a:custGeom>
            <a:avLst/>
            <a:gdLst/>
            <a:ahLst/>
            <a:cxnLst/>
            <a:rect l="l" t="t" r="r" b="b"/>
            <a:pathLst>
              <a:path w="742403" h="742403">
                <a:moveTo>
                  <a:pt x="0" y="0"/>
                </a:moveTo>
                <a:lnTo>
                  <a:pt x="742403" y="0"/>
                </a:lnTo>
                <a:lnTo>
                  <a:pt x="742403" y="742403"/>
                </a:lnTo>
                <a:lnTo>
                  <a:pt x="0" y="7424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7" name="AutoShape 7">
            <a:extLst>
              <a:ext uri="{FF2B5EF4-FFF2-40B4-BE49-F238E27FC236}">
                <a16:creationId xmlns:a16="http://schemas.microsoft.com/office/drawing/2014/main" id="{3E36EEF9-BC58-D928-D317-8BEDEB151B63}"/>
              </a:ext>
            </a:extLst>
          </p:cNvPr>
          <p:cNvSpPr/>
          <p:nvPr/>
        </p:nvSpPr>
        <p:spPr>
          <a:xfrm>
            <a:off x="-2892" y="9247065"/>
            <a:ext cx="12315400" cy="0"/>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8" name="Freeform 8">
            <a:extLst>
              <a:ext uri="{FF2B5EF4-FFF2-40B4-BE49-F238E27FC236}">
                <a16:creationId xmlns:a16="http://schemas.microsoft.com/office/drawing/2014/main" id="{7609C01F-7D0B-33B0-1E6D-436D9029B340}"/>
              </a:ext>
            </a:extLst>
          </p:cNvPr>
          <p:cNvSpPr/>
          <p:nvPr/>
        </p:nvSpPr>
        <p:spPr>
          <a:xfrm rot="1354266">
            <a:off x="7502427" y="-2904476"/>
            <a:ext cx="8335857" cy="5199491"/>
          </a:xfrm>
          <a:custGeom>
            <a:avLst/>
            <a:gdLst/>
            <a:ahLst/>
            <a:cxnLst/>
            <a:rect l="l" t="t" r="r" b="b"/>
            <a:pathLst>
              <a:path w="8335857" h="5199491">
                <a:moveTo>
                  <a:pt x="0" y="0"/>
                </a:moveTo>
                <a:lnTo>
                  <a:pt x="8335857" y="0"/>
                </a:lnTo>
                <a:lnTo>
                  <a:pt x="8335857" y="5199491"/>
                </a:lnTo>
                <a:lnTo>
                  <a:pt x="0" y="5199491"/>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Freeform 9">
            <a:extLst>
              <a:ext uri="{FF2B5EF4-FFF2-40B4-BE49-F238E27FC236}">
                <a16:creationId xmlns:a16="http://schemas.microsoft.com/office/drawing/2014/main" id="{4A4FB753-7C47-241F-E88D-73CB3FE9E395}"/>
              </a:ext>
            </a:extLst>
          </p:cNvPr>
          <p:cNvSpPr/>
          <p:nvPr/>
        </p:nvSpPr>
        <p:spPr>
          <a:xfrm flipV="1">
            <a:off x="17348932" y="-914114"/>
            <a:ext cx="1836153" cy="3132030"/>
          </a:xfrm>
          <a:custGeom>
            <a:avLst/>
            <a:gdLst/>
            <a:ahLst/>
            <a:cxnLst/>
            <a:rect l="l" t="t" r="r" b="b"/>
            <a:pathLst>
              <a:path w="1836153" h="3132030">
                <a:moveTo>
                  <a:pt x="0" y="3132030"/>
                </a:moveTo>
                <a:lnTo>
                  <a:pt x="1836152" y="3132030"/>
                </a:lnTo>
                <a:lnTo>
                  <a:pt x="1836152" y="0"/>
                </a:lnTo>
                <a:lnTo>
                  <a:pt x="0" y="0"/>
                </a:lnTo>
                <a:lnTo>
                  <a:pt x="0" y="313203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0" name="Freeform 10">
            <a:extLst>
              <a:ext uri="{FF2B5EF4-FFF2-40B4-BE49-F238E27FC236}">
                <a16:creationId xmlns:a16="http://schemas.microsoft.com/office/drawing/2014/main" id="{F60048CA-F59C-7536-2689-243BFF2A5832}"/>
              </a:ext>
            </a:extLst>
          </p:cNvPr>
          <p:cNvSpPr/>
          <p:nvPr/>
        </p:nvSpPr>
        <p:spPr>
          <a:xfrm>
            <a:off x="-1930939" y="-1961874"/>
            <a:ext cx="3301266" cy="3583464"/>
          </a:xfrm>
          <a:custGeom>
            <a:avLst/>
            <a:gdLst/>
            <a:ahLst/>
            <a:cxnLst/>
            <a:rect l="l" t="t" r="r" b="b"/>
            <a:pathLst>
              <a:path w="3301266" h="3583464">
                <a:moveTo>
                  <a:pt x="0" y="0"/>
                </a:moveTo>
                <a:lnTo>
                  <a:pt x="3301266" y="0"/>
                </a:lnTo>
                <a:lnTo>
                  <a:pt x="3301266" y="3583464"/>
                </a:lnTo>
                <a:lnTo>
                  <a:pt x="0" y="35834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1" name="Freeform 11">
            <a:extLst>
              <a:ext uri="{FF2B5EF4-FFF2-40B4-BE49-F238E27FC236}">
                <a16:creationId xmlns:a16="http://schemas.microsoft.com/office/drawing/2014/main" id="{0EF457D5-781B-2047-AA9D-0BC6AFF16914}"/>
              </a:ext>
            </a:extLst>
          </p:cNvPr>
          <p:cNvSpPr/>
          <p:nvPr/>
        </p:nvSpPr>
        <p:spPr>
          <a:xfrm>
            <a:off x="512922" y="2704801"/>
            <a:ext cx="649161" cy="671126"/>
          </a:xfrm>
          <a:custGeom>
            <a:avLst/>
            <a:gdLst/>
            <a:ahLst/>
            <a:cxnLst/>
            <a:rect l="l" t="t" r="r" b="b"/>
            <a:pathLst>
              <a:path w="649161" h="671126">
                <a:moveTo>
                  <a:pt x="0" y="0"/>
                </a:moveTo>
                <a:lnTo>
                  <a:pt x="649162" y="0"/>
                </a:lnTo>
                <a:lnTo>
                  <a:pt x="649162" y="671125"/>
                </a:lnTo>
                <a:lnTo>
                  <a:pt x="0" y="6711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12" name="TextBox 12">
            <a:extLst>
              <a:ext uri="{FF2B5EF4-FFF2-40B4-BE49-F238E27FC236}">
                <a16:creationId xmlns:a16="http://schemas.microsoft.com/office/drawing/2014/main" id="{911CDCE5-9867-AA71-9E57-5E17E9703736}"/>
              </a:ext>
            </a:extLst>
          </p:cNvPr>
          <p:cNvSpPr txBox="1"/>
          <p:nvPr/>
        </p:nvSpPr>
        <p:spPr>
          <a:xfrm>
            <a:off x="1370327" y="3555541"/>
            <a:ext cx="16378911" cy="2331151"/>
          </a:xfrm>
          <a:prstGeom prst="rect">
            <a:avLst/>
          </a:prstGeom>
        </p:spPr>
        <p:txBody>
          <a:bodyPr lIns="0" tIns="0" rIns="0" bIns="0" rtlCol="0" anchor="t">
            <a:spAutoFit/>
          </a:bodyPr>
          <a:lstStyle/>
          <a:p>
            <a:r>
              <a:rPr lang="en-US" sz="2000" dirty="0">
                <a:solidFill>
                  <a:srgbClr val="000000"/>
                </a:solidFill>
                <a:latin typeface="Now"/>
                <a:ea typeface="Now"/>
                <a:cs typeface="Now"/>
                <a:sym typeface="Now"/>
              </a:rPr>
              <a:t>The Act created the Administration on Aging (AoA) within the Department of Health and Human Services (HHS), to serve as the principal agency designated to carry out the provisions of the OAA and as the Federal focal point on matters concerning older persons.</a:t>
            </a:r>
            <a:endParaRPr lang="en-US" sz="2000" dirty="0">
              <a:ea typeface="Calibri"/>
              <a:cs typeface="Calibri"/>
            </a:endParaRPr>
          </a:p>
          <a:p>
            <a:br>
              <a:rPr lang="en-US" dirty="0">
                <a:sym typeface="Now"/>
              </a:rPr>
            </a:br>
            <a:endParaRPr lang="en-US" dirty="0">
              <a:sym typeface="Now"/>
            </a:endParaRPr>
          </a:p>
          <a:p>
            <a:pPr algn="l">
              <a:lnSpc>
                <a:spcPts val="3359"/>
              </a:lnSpc>
            </a:pPr>
            <a:endParaRPr lang="en-US" sz="2400" dirty="0">
              <a:solidFill>
                <a:srgbClr val="000000"/>
              </a:solidFill>
              <a:latin typeface="Now"/>
              <a:ea typeface="Now"/>
              <a:cs typeface="Now"/>
            </a:endParaRPr>
          </a:p>
          <a:p>
            <a:pPr algn="l">
              <a:lnSpc>
                <a:spcPts val="3359"/>
              </a:lnSpc>
              <a:spcBef>
                <a:spcPct val="0"/>
              </a:spcBef>
            </a:pPr>
            <a:endParaRPr lang="en-US" sz="2400" dirty="0">
              <a:solidFill>
                <a:srgbClr val="000000"/>
              </a:solidFill>
              <a:latin typeface="Now"/>
              <a:ea typeface="Now"/>
              <a:cs typeface="Now"/>
              <a:sym typeface="Now"/>
            </a:endParaRPr>
          </a:p>
        </p:txBody>
      </p:sp>
      <p:sp>
        <p:nvSpPr>
          <p:cNvPr id="13" name="TextBox 13">
            <a:extLst>
              <a:ext uri="{FF2B5EF4-FFF2-40B4-BE49-F238E27FC236}">
                <a16:creationId xmlns:a16="http://schemas.microsoft.com/office/drawing/2014/main" id="{6C991A2D-BDC6-1509-0DAC-5A5079C1E1F6}"/>
              </a:ext>
            </a:extLst>
          </p:cNvPr>
          <p:cNvSpPr txBox="1"/>
          <p:nvPr/>
        </p:nvSpPr>
        <p:spPr>
          <a:xfrm>
            <a:off x="1370327" y="6408011"/>
            <a:ext cx="16643996" cy="1777153"/>
          </a:xfrm>
          <a:prstGeom prst="rect">
            <a:avLst/>
          </a:prstGeom>
        </p:spPr>
        <p:txBody>
          <a:bodyPr wrap="square" lIns="0" tIns="0" rIns="0" bIns="0" rtlCol="0" anchor="t">
            <a:spAutoFit/>
          </a:bodyPr>
          <a:lstStyle/>
          <a:p>
            <a:endParaRPr lang="en-US" sz="2400" dirty="0">
              <a:latin typeface="Now"/>
            </a:endParaRPr>
          </a:p>
          <a:p>
            <a:br>
              <a:rPr lang="en-US" dirty="0">
                <a:sym typeface="Now"/>
              </a:rPr>
            </a:br>
            <a:endParaRPr lang="en-US" dirty="0">
              <a:sym typeface="Now"/>
            </a:endParaRPr>
          </a:p>
          <a:p>
            <a:pPr algn="l">
              <a:lnSpc>
                <a:spcPts val="3359"/>
              </a:lnSpc>
            </a:pPr>
            <a:endParaRPr lang="en-US" sz="2400" dirty="0">
              <a:solidFill>
                <a:srgbClr val="000000"/>
              </a:solidFill>
              <a:latin typeface="Now"/>
              <a:ea typeface="Now"/>
              <a:cs typeface="Now"/>
            </a:endParaRPr>
          </a:p>
          <a:p>
            <a:pPr algn="l">
              <a:lnSpc>
                <a:spcPts val="3359"/>
              </a:lnSpc>
              <a:spcBef>
                <a:spcPct val="0"/>
              </a:spcBef>
            </a:pPr>
            <a:endParaRPr lang="en-US" sz="2400" dirty="0">
              <a:solidFill>
                <a:srgbClr val="000000"/>
              </a:solidFill>
              <a:latin typeface="Now"/>
              <a:ea typeface="Now"/>
              <a:cs typeface="Now"/>
              <a:sym typeface="Now"/>
            </a:endParaRPr>
          </a:p>
        </p:txBody>
      </p:sp>
      <p:sp>
        <p:nvSpPr>
          <p:cNvPr id="14" name="TextBox 14">
            <a:extLst>
              <a:ext uri="{FF2B5EF4-FFF2-40B4-BE49-F238E27FC236}">
                <a16:creationId xmlns:a16="http://schemas.microsoft.com/office/drawing/2014/main" id="{B20DA27D-19AD-46E8-87FC-A4B25CFFB98A}"/>
              </a:ext>
            </a:extLst>
          </p:cNvPr>
          <p:cNvSpPr txBox="1"/>
          <p:nvPr/>
        </p:nvSpPr>
        <p:spPr>
          <a:xfrm>
            <a:off x="1370327" y="4963549"/>
            <a:ext cx="16110501" cy="2331151"/>
          </a:xfrm>
          <a:prstGeom prst="rect">
            <a:avLst/>
          </a:prstGeom>
        </p:spPr>
        <p:txBody>
          <a:bodyPr lIns="0" tIns="0" rIns="0" bIns="0" rtlCol="0" anchor="t">
            <a:spAutoFit/>
          </a:bodyPr>
          <a:lstStyle/>
          <a:p>
            <a:r>
              <a:rPr lang="en-US" sz="2000" dirty="0">
                <a:solidFill>
                  <a:srgbClr val="000000"/>
                </a:solidFill>
                <a:latin typeface="Now"/>
                <a:ea typeface="Now"/>
                <a:cs typeface="Now"/>
                <a:sym typeface="Now"/>
              </a:rPr>
              <a:t>Title III of the OAA authorizes grants to State Agencies on Aging (State agencies), who in turn provide funding to Area Agencies on Aging (AAAs or area agencies) to serve as advocates on behalf of older persons and create comprehensive and coordinated community-based continuums of services and supports.</a:t>
            </a:r>
            <a:endParaRPr lang="en-US" sz="2000" dirty="0">
              <a:ea typeface="Calibri"/>
              <a:cs typeface="Calibri"/>
            </a:endParaRPr>
          </a:p>
          <a:p>
            <a:br>
              <a:rPr lang="en-US" dirty="0"/>
            </a:br>
            <a:endParaRPr lang="en-US" dirty="0">
              <a:sym typeface="Now"/>
            </a:endParaRPr>
          </a:p>
          <a:p>
            <a:pPr algn="l">
              <a:lnSpc>
                <a:spcPts val="3359"/>
              </a:lnSpc>
            </a:pPr>
            <a:endParaRPr lang="en-US" sz="2400" dirty="0">
              <a:solidFill>
                <a:srgbClr val="000000"/>
              </a:solidFill>
              <a:latin typeface="Now"/>
              <a:ea typeface="Now"/>
              <a:cs typeface="Now"/>
            </a:endParaRPr>
          </a:p>
          <a:p>
            <a:pPr algn="l">
              <a:lnSpc>
                <a:spcPts val="3359"/>
              </a:lnSpc>
              <a:spcBef>
                <a:spcPct val="0"/>
              </a:spcBef>
            </a:pPr>
            <a:endParaRPr lang="en-US" sz="2400" dirty="0">
              <a:solidFill>
                <a:srgbClr val="000000"/>
              </a:solidFill>
              <a:latin typeface="Now"/>
              <a:ea typeface="Now"/>
              <a:cs typeface="Now"/>
              <a:sym typeface="Now"/>
            </a:endParaRPr>
          </a:p>
        </p:txBody>
      </p:sp>
      <p:sp>
        <p:nvSpPr>
          <p:cNvPr id="15" name="Freeform 15">
            <a:extLst>
              <a:ext uri="{FF2B5EF4-FFF2-40B4-BE49-F238E27FC236}">
                <a16:creationId xmlns:a16="http://schemas.microsoft.com/office/drawing/2014/main" id="{7B8D4B94-00B5-D8F2-A225-CC963702EE9C}"/>
              </a:ext>
            </a:extLst>
          </p:cNvPr>
          <p:cNvSpPr/>
          <p:nvPr/>
        </p:nvSpPr>
        <p:spPr>
          <a:xfrm>
            <a:off x="512922" y="3692239"/>
            <a:ext cx="649161" cy="671126"/>
          </a:xfrm>
          <a:custGeom>
            <a:avLst/>
            <a:gdLst/>
            <a:ahLst/>
            <a:cxnLst/>
            <a:rect l="l" t="t" r="r" b="b"/>
            <a:pathLst>
              <a:path w="649161" h="671126">
                <a:moveTo>
                  <a:pt x="0" y="0"/>
                </a:moveTo>
                <a:lnTo>
                  <a:pt x="649162" y="0"/>
                </a:lnTo>
                <a:lnTo>
                  <a:pt x="649162" y="671126"/>
                </a:lnTo>
                <a:lnTo>
                  <a:pt x="0" y="6711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16" name="Freeform 16">
            <a:extLst>
              <a:ext uri="{FF2B5EF4-FFF2-40B4-BE49-F238E27FC236}">
                <a16:creationId xmlns:a16="http://schemas.microsoft.com/office/drawing/2014/main" id="{CDC079B9-3CF2-2C77-3909-E2891F207205}"/>
              </a:ext>
            </a:extLst>
          </p:cNvPr>
          <p:cNvSpPr/>
          <p:nvPr/>
        </p:nvSpPr>
        <p:spPr>
          <a:xfrm>
            <a:off x="512922" y="5001649"/>
            <a:ext cx="649161" cy="671126"/>
          </a:xfrm>
          <a:custGeom>
            <a:avLst/>
            <a:gdLst/>
            <a:ahLst/>
            <a:cxnLst/>
            <a:rect l="l" t="t" r="r" b="b"/>
            <a:pathLst>
              <a:path w="649161" h="671126">
                <a:moveTo>
                  <a:pt x="0" y="0"/>
                </a:moveTo>
                <a:lnTo>
                  <a:pt x="649162" y="0"/>
                </a:lnTo>
                <a:lnTo>
                  <a:pt x="649162" y="671126"/>
                </a:lnTo>
                <a:lnTo>
                  <a:pt x="0" y="6711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17" name="Freeform 17">
            <a:extLst>
              <a:ext uri="{FF2B5EF4-FFF2-40B4-BE49-F238E27FC236}">
                <a16:creationId xmlns:a16="http://schemas.microsoft.com/office/drawing/2014/main" id="{813B06A6-7F08-1BCF-F345-280690FB7ED4}"/>
              </a:ext>
            </a:extLst>
          </p:cNvPr>
          <p:cNvSpPr/>
          <p:nvPr/>
        </p:nvSpPr>
        <p:spPr>
          <a:xfrm>
            <a:off x="512922" y="6415286"/>
            <a:ext cx="649161" cy="671126"/>
          </a:xfrm>
          <a:custGeom>
            <a:avLst/>
            <a:gdLst/>
            <a:ahLst/>
            <a:cxnLst/>
            <a:rect l="l" t="t" r="r" b="b"/>
            <a:pathLst>
              <a:path w="649161" h="671126">
                <a:moveTo>
                  <a:pt x="0" y="0"/>
                </a:moveTo>
                <a:lnTo>
                  <a:pt x="649162" y="0"/>
                </a:lnTo>
                <a:lnTo>
                  <a:pt x="649162" y="671125"/>
                </a:lnTo>
                <a:lnTo>
                  <a:pt x="0" y="6711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18" name="TextBox 17">
            <a:extLst>
              <a:ext uri="{FF2B5EF4-FFF2-40B4-BE49-F238E27FC236}">
                <a16:creationId xmlns:a16="http://schemas.microsoft.com/office/drawing/2014/main" id="{DCB1CD29-C5C5-F931-2ABD-42DC94BD9627}"/>
              </a:ext>
            </a:extLst>
          </p:cNvPr>
          <p:cNvSpPr txBox="1"/>
          <p:nvPr/>
        </p:nvSpPr>
        <p:spPr>
          <a:xfrm>
            <a:off x="1228174" y="6210751"/>
            <a:ext cx="1639480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Now"/>
                <a:ea typeface="Calibri"/>
                <a:cs typeface="Calibri"/>
              </a:rPr>
              <a:t>The OAA was passed in 1965 as a vested authority for carrying out the purposes of the Act, including through the issuance of regulations, and the Assistant Secretary for Aging (then the Commissioner for Aging). Since its initial passage, the OAA has been amended a total of eighteen times.</a:t>
            </a:r>
            <a:endParaRPr lang="en-US" sz="2000" dirty="0">
              <a:latin typeface="Now"/>
            </a:endParaRPr>
          </a:p>
          <a:p>
            <a:br>
              <a:rPr lang="en-US" dirty="0"/>
            </a:br>
            <a:endParaRPr lang="en-US" dirty="0"/>
          </a:p>
        </p:txBody>
      </p:sp>
      <p:sp>
        <p:nvSpPr>
          <p:cNvPr id="19" name="TextBox 18">
            <a:extLst>
              <a:ext uri="{FF2B5EF4-FFF2-40B4-BE49-F238E27FC236}">
                <a16:creationId xmlns:a16="http://schemas.microsoft.com/office/drawing/2014/main" id="{082E6B7F-8FFD-7079-9745-F1F562B08385}"/>
              </a:ext>
            </a:extLst>
          </p:cNvPr>
          <p:cNvSpPr txBox="1"/>
          <p:nvPr/>
        </p:nvSpPr>
        <p:spPr>
          <a:xfrm>
            <a:off x="1304236" y="7614886"/>
            <a:ext cx="15944045"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242424"/>
                </a:solidFill>
                <a:latin typeface="Now"/>
              </a:rPr>
              <a:t>The National Family Caregiver Support Program under Title III and Native American Caregiver Support Program under Title VI were authorized by the 2000 amendments (Pub. L. 106– 501)</a:t>
            </a:r>
            <a:endParaRPr lang="en-US" sz="2000" dirty="0">
              <a:latin typeface="Now"/>
            </a:endParaRPr>
          </a:p>
          <a:p>
            <a:br>
              <a:rPr lang="en-US" dirty="0"/>
            </a:br>
            <a:endParaRPr lang="en-US" sz="2000" dirty="0">
              <a:latin typeface="Now"/>
              <a:ea typeface="+mn-lt"/>
              <a:cs typeface="+mn-lt"/>
            </a:endParaRPr>
          </a:p>
        </p:txBody>
      </p:sp>
      <p:sp>
        <p:nvSpPr>
          <p:cNvPr id="20" name="Freeform 17">
            <a:extLst>
              <a:ext uri="{FF2B5EF4-FFF2-40B4-BE49-F238E27FC236}">
                <a16:creationId xmlns:a16="http://schemas.microsoft.com/office/drawing/2014/main" id="{D3B3D699-57AC-47F6-66A8-4A8B499E9A67}"/>
              </a:ext>
            </a:extLst>
          </p:cNvPr>
          <p:cNvSpPr/>
          <p:nvPr/>
        </p:nvSpPr>
        <p:spPr>
          <a:xfrm>
            <a:off x="512922" y="7622680"/>
            <a:ext cx="649161" cy="671126"/>
          </a:xfrm>
          <a:custGeom>
            <a:avLst/>
            <a:gdLst/>
            <a:ahLst/>
            <a:cxnLst/>
            <a:rect l="l" t="t" r="r" b="b"/>
            <a:pathLst>
              <a:path w="649161" h="671126">
                <a:moveTo>
                  <a:pt x="0" y="0"/>
                </a:moveTo>
                <a:lnTo>
                  <a:pt x="649162" y="0"/>
                </a:lnTo>
                <a:lnTo>
                  <a:pt x="649162" y="671125"/>
                </a:lnTo>
                <a:lnTo>
                  <a:pt x="0" y="6711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pic>
        <p:nvPicPr>
          <p:cNvPr id="21" name="Picture 20">
            <a:extLst>
              <a:ext uri="{FF2B5EF4-FFF2-40B4-BE49-F238E27FC236}">
                <a16:creationId xmlns:a16="http://schemas.microsoft.com/office/drawing/2014/main" id="{49F88CEF-9A6C-4E3E-BEEF-F00AC8964A0C}"/>
              </a:ext>
            </a:extLst>
          </p:cNvPr>
          <p:cNvPicPr>
            <a:picLocks noChangeAspect="1"/>
          </p:cNvPicPr>
          <p:nvPr/>
        </p:nvPicPr>
        <p:blipFill>
          <a:blip r:embed="rId12"/>
          <a:stretch>
            <a:fillRect/>
          </a:stretch>
        </p:blipFill>
        <p:spPr>
          <a:xfrm>
            <a:off x="15980810" y="8788305"/>
            <a:ext cx="2286198" cy="1390008"/>
          </a:xfrm>
          <a:prstGeom prst="rect">
            <a:avLst/>
          </a:prstGeom>
        </p:spPr>
      </p:pic>
    </p:spTree>
    <p:extLst>
      <p:ext uri="{BB962C8B-B14F-4D97-AF65-F5344CB8AC3E}">
        <p14:creationId xmlns:p14="http://schemas.microsoft.com/office/powerpoint/2010/main" val="3056885458"/>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0EA"/>
        </a:solidFill>
        <a:effectLst/>
      </p:bgPr>
    </p:bg>
    <p:spTree>
      <p:nvGrpSpPr>
        <p:cNvPr id="1" name="">
          <a:extLst>
            <a:ext uri="{FF2B5EF4-FFF2-40B4-BE49-F238E27FC236}">
              <a16:creationId xmlns:a16="http://schemas.microsoft.com/office/drawing/2014/main" id="{C6BDBCCA-ADCA-C8A5-F22C-3E7C12910FD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22F4C45-2186-517C-193F-B2BB1591FAFE}"/>
              </a:ext>
            </a:extLst>
          </p:cNvPr>
          <p:cNvGrpSpPr/>
          <p:nvPr/>
        </p:nvGrpSpPr>
        <p:grpSpPr>
          <a:xfrm>
            <a:off x="0" y="2497775"/>
            <a:ext cx="18288000" cy="6070255"/>
            <a:chOff x="0" y="0"/>
            <a:chExt cx="24575701" cy="8093674"/>
          </a:xfrm>
        </p:grpSpPr>
        <p:sp>
          <p:nvSpPr>
            <p:cNvPr id="3" name="AutoShape 3">
              <a:extLst>
                <a:ext uri="{FF2B5EF4-FFF2-40B4-BE49-F238E27FC236}">
                  <a16:creationId xmlns:a16="http://schemas.microsoft.com/office/drawing/2014/main" id="{1D9EC79C-4D89-1D6B-CC81-0A0754977F0F}"/>
                </a:ext>
              </a:extLst>
            </p:cNvPr>
            <p:cNvSpPr/>
            <p:nvPr/>
          </p:nvSpPr>
          <p:spPr>
            <a:xfrm>
              <a:off x="0" y="0"/>
              <a:ext cx="24575701" cy="8093674"/>
            </a:xfrm>
            <a:prstGeom prst="rect">
              <a:avLst/>
            </a:prstGeom>
            <a:solidFill>
              <a:srgbClr val="ECDCCB"/>
            </a:solidFill>
          </p:spPr>
          <p:txBody>
            <a:bodyPr/>
            <a:lstStyle/>
            <a:p>
              <a:endParaRPr lang="en-US" dirty="0"/>
            </a:p>
          </p:txBody>
        </p:sp>
      </p:grpSp>
      <p:sp>
        <p:nvSpPr>
          <p:cNvPr id="4" name="TextBox 4">
            <a:extLst>
              <a:ext uri="{FF2B5EF4-FFF2-40B4-BE49-F238E27FC236}">
                <a16:creationId xmlns:a16="http://schemas.microsoft.com/office/drawing/2014/main" id="{811C330C-13DD-9833-EE18-9549E1028E54}"/>
              </a:ext>
            </a:extLst>
          </p:cNvPr>
          <p:cNvSpPr txBox="1"/>
          <p:nvPr/>
        </p:nvSpPr>
        <p:spPr>
          <a:xfrm>
            <a:off x="1028700" y="1171575"/>
            <a:ext cx="13334406" cy="1286133"/>
          </a:xfrm>
          <a:prstGeom prst="rect">
            <a:avLst/>
          </a:prstGeom>
        </p:spPr>
        <p:txBody>
          <a:bodyPr lIns="0" tIns="0" rIns="0" bIns="0" rtlCol="0" anchor="t">
            <a:spAutoFit/>
          </a:bodyPr>
          <a:lstStyle/>
          <a:p>
            <a:pPr algn="l">
              <a:lnSpc>
                <a:spcPts val="9763"/>
              </a:lnSpc>
            </a:pPr>
            <a:r>
              <a:rPr lang="en-US" sz="9387" dirty="0">
                <a:solidFill>
                  <a:srgbClr val="3D3931"/>
                </a:solidFill>
                <a:latin typeface="Montserrat Classic"/>
                <a:ea typeface="Montserrat Classic"/>
                <a:cs typeface="Montserrat Classic"/>
                <a:sym typeface="Montserrat Classic"/>
              </a:rPr>
              <a:t>Area Agency on Aging </a:t>
            </a:r>
          </a:p>
        </p:txBody>
      </p:sp>
      <p:sp>
        <p:nvSpPr>
          <p:cNvPr id="5" name="TextBox 5">
            <a:extLst>
              <a:ext uri="{FF2B5EF4-FFF2-40B4-BE49-F238E27FC236}">
                <a16:creationId xmlns:a16="http://schemas.microsoft.com/office/drawing/2014/main" id="{B53E5FA7-F3C5-CB09-2F6A-34BD8FFDAF34}"/>
              </a:ext>
            </a:extLst>
          </p:cNvPr>
          <p:cNvSpPr txBox="1"/>
          <p:nvPr/>
        </p:nvSpPr>
        <p:spPr>
          <a:xfrm>
            <a:off x="1370327" y="2843786"/>
            <a:ext cx="16378911" cy="815208"/>
          </a:xfrm>
          <a:prstGeom prst="rect">
            <a:avLst/>
          </a:prstGeom>
        </p:spPr>
        <p:txBody>
          <a:bodyPr lIns="0" tIns="0" rIns="0" bIns="0" rtlCol="0" anchor="t">
            <a:spAutoFit/>
          </a:bodyPr>
          <a:lstStyle/>
          <a:p>
            <a:pPr algn="l">
              <a:lnSpc>
                <a:spcPts val="3359"/>
              </a:lnSpc>
              <a:spcBef>
                <a:spcPct val="0"/>
              </a:spcBef>
            </a:pPr>
            <a:r>
              <a:rPr lang="en-US" sz="2400" dirty="0">
                <a:solidFill>
                  <a:srgbClr val="000000"/>
                </a:solidFill>
                <a:latin typeface="Now"/>
                <a:ea typeface="Now"/>
                <a:cs typeface="Now"/>
                <a:sym typeface="Now"/>
              </a:rPr>
              <a:t>AAAs are a nationwide network of public or private nonprofit agencies designated by a state to address the needs and concerns of all older person at the regional and local levels. </a:t>
            </a:r>
          </a:p>
        </p:txBody>
      </p:sp>
      <p:sp>
        <p:nvSpPr>
          <p:cNvPr id="6" name="Freeform 6">
            <a:extLst>
              <a:ext uri="{FF2B5EF4-FFF2-40B4-BE49-F238E27FC236}">
                <a16:creationId xmlns:a16="http://schemas.microsoft.com/office/drawing/2014/main" id="{7881DA5B-3972-5315-8784-F339B960380C}"/>
              </a:ext>
            </a:extLst>
          </p:cNvPr>
          <p:cNvSpPr/>
          <p:nvPr/>
        </p:nvSpPr>
        <p:spPr>
          <a:xfrm>
            <a:off x="16516897" y="1250389"/>
            <a:ext cx="742403" cy="742403"/>
          </a:xfrm>
          <a:custGeom>
            <a:avLst/>
            <a:gdLst/>
            <a:ahLst/>
            <a:cxnLst/>
            <a:rect l="l" t="t" r="r" b="b"/>
            <a:pathLst>
              <a:path w="742403" h="742403">
                <a:moveTo>
                  <a:pt x="0" y="0"/>
                </a:moveTo>
                <a:lnTo>
                  <a:pt x="742403" y="0"/>
                </a:lnTo>
                <a:lnTo>
                  <a:pt x="742403" y="742403"/>
                </a:lnTo>
                <a:lnTo>
                  <a:pt x="0" y="7424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7" name="AutoShape 7">
            <a:extLst>
              <a:ext uri="{FF2B5EF4-FFF2-40B4-BE49-F238E27FC236}">
                <a16:creationId xmlns:a16="http://schemas.microsoft.com/office/drawing/2014/main" id="{48CA35F7-63F0-5D54-F9F0-9769D8556AC9}"/>
              </a:ext>
            </a:extLst>
          </p:cNvPr>
          <p:cNvSpPr/>
          <p:nvPr/>
        </p:nvSpPr>
        <p:spPr>
          <a:xfrm>
            <a:off x="-727329" y="9263164"/>
            <a:ext cx="12315400" cy="0"/>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8" name="Freeform 8">
            <a:extLst>
              <a:ext uri="{FF2B5EF4-FFF2-40B4-BE49-F238E27FC236}">
                <a16:creationId xmlns:a16="http://schemas.microsoft.com/office/drawing/2014/main" id="{3B9132C9-98BD-FC75-F914-13B2999A1606}"/>
              </a:ext>
            </a:extLst>
          </p:cNvPr>
          <p:cNvSpPr/>
          <p:nvPr/>
        </p:nvSpPr>
        <p:spPr>
          <a:xfrm rot="1354266">
            <a:off x="7502429" y="-3382687"/>
            <a:ext cx="8335857" cy="5199491"/>
          </a:xfrm>
          <a:custGeom>
            <a:avLst/>
            <a:gdLst/>
            <a:ahLst/>
            <a:cxnLst/>
            <a:rect l="l" t="t" r="r" b="b"/>
            <a:pathLst>
              <a:path w="8335857" h="5199491">
                <a:moveTo>
                  <a:pt x="0" y="0"/>
                </a:moveTo>
                <a:lnTo>
                  <a:pt x="8335857" y="0"/>
                </a:lnTo>
                <a:lnTo>
                  <a:pt x="8335857" y="5199491"/>
                </a:lnTo>
                <a:lnTo>
                  <a:pt x="0" y="5199491"/>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Freeform 9">
            <a:extLst>
              <a:ext uri="{FF2B5EF4-FFF2-40B4-BE49-F238E27FC236}">
                <a16:creationId xmlns:a16="http://schemas.microsoft.com/office/drawing/2014/main" id="{009A1230-6C5C-7641-5EDF-CF7F9EA0E661}"/>
              </a:ext>
            </a:extLst>
          </p:cNvPr>
          <p:cNvSpPr/>
          <p:nvPr/>
        </p:nvSpPr>
        <p:spPr>
          <a:xfrm flipV="1">
            <a:off x="17348932" y="-914114"/>
            <a:ext cx="1836153" cy="3132030"/>
          </a:xfrm>
          <a:custGeom>
            <a:avLst/>
            <a:gdLst/>
            <a:ahLst/>
            <a:cxnLst/>
            <a:rect l="l" t="t" r="r" b="b"/>
            <a:pathLst>
              <a:path w="1836153" h="3132030">
                <a:moveTo>
                  <a:pt x="0" y="3132030"/>
                </a:moveTo>
                <a:lnTo>
                  <a:pt x="1836152" y="3132030"/>
                </a:lnTo>
                <a:lnTo>
                  <a:pt x="1836152" y="0"/>
                </a:lnTo>
                <a:lnTo>
                  <a:pt x="0" y="0"/>
                </a:lnTo>
                <a:lnTo>
                  <a:pt x="0" y="313203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0" name="Freeform 10">
            <a:extLst>
              <a:ext uri="{FF2B5EF4-FFF2-40B4-BE49-F238E27FC236}">
                <a16:creationId xmlns:a16="http://schemas.microsoft.com/office/drawing/2014/main" id="{804C3853-45F7-6805-B264-6DE96B142604}"/>
              </a:ext>
            </a:extLst>
          </p:cNvPr>
          <p:cNvSpPr/>
          <p:nvPr/>
        </p:nvSpPr>
        <p:spPr>
          <a:xfrm>
            <a:off x="-1930939" y="-1961874"/>
            <a:ext cx="3301266" cy="3583464"/>
          </a:xfrm>
          <a:custGeom>
            <a:avLst/>
            <a:gdLst/>
            <a:ahLst/>
            <a:cxnLst/>
            <a:rect l="l" t="t" r="r" b="b"/>
            <a:pathLst>
              <a:path w="3301266" h="3583464">
                <a:moveTo>
                  <a:pt x="0" y="0"/>
                </a:moveTo>
                <a:lnTo>
                  <a:pt x="3301266" y="0"/>
                </a:lnTo>
                <a:lnTo>
                  <a:pt x="3301266" y="3583464"/>
                </a:lnTo>
                <a:lnTo>
                  <a:pt x="0" y="35834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1" name="Freeform 11">
            <a:extLst>
              <a:ext uri="{FF2B5EF4-FFF2-40B4-BE49-F238E27FC236}">
                <a16:creationId xmlns:a16="http://schemas.microsoft.com/office/drawing/2014/main" id="{46C8CBAD-496E-DAA4-E791-1C430915E0A7}"/>
              </a:ext>
            </a:extLst>
          </p:cNvPr>
          <p:cNvSpPr/>
          <p:nvPr/>
        </p:nvSpPr>
        <p:spPr>
          <a:xfrm>
            <a:off x="512922" y="2881886"/>
            <a:ext cx="649161" cy="671126"/>
          </a:xfrm>
          <a:custGeom>
            <a:avLst/>
            <a:gdLst/>
            <a:ahLst/>
            <a:cxnLst/>
            <a:rect l="l" t="t" r="r" b="b"/>
            <a:pathLst>
              <a:path w="649161" h="671126">
                <a:moveTo>
                  <a:pt x="0" y="0"/>
                </a:moveTo>
                <a:lnTo>
                  <a:pt x="649162" y="0"/>
                </a:lnTo>
                <a:lnTo>
                  <a:pt x="649162" y="671125"/>
                </a:lnTo>
                <a:lnTo>
                  <a:pt x="0" y="6711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12" name="TextBox 12">
            <a:extLst>
              <a:ext uri="{FF2B5EF4-FFF2-40B4-BE49-F238E27FC236}">
                <a16:creationId xmlns:a16="http://schemas.microsoft.com/office/drawing/2014/main" id="{3E1ECE5A-5B5A-C79B-E42F-15C8F06B8DF5}"/>
              </a:ext>
            </a:extLst>
          </p:cNvPr>
          <p:cNvSpPr txBox="1"/>
          <p:nvPr/>
        </p:nvSpPr>
        <p:spPr>
          <a:xfrm>
            <a:off x="1370327" y="4102893"/>
            <a:ext cx="16378911" cy="1234242"/>
          </a:xfrm>
          <a:prstGeom prst="rect">
            <a:avLst/>
          </a:prstGeom>
        </p:spPr>
        <p:txBody>
          <a:bodyPr lIns="0" tIns="0" rIns="0" bIns="0" rtlCol="0" anchor="t">
            <a:spAutoFit/>
          </a:bodyPr>
          <a:lstStyle/>
          <a:p>
            <a:pPr algn="l">
              <a:lnSpc>
                <a:spcPts val="3359"/>
              </a:lnSpc>
            </a:pPr>
            <a:r>
              <a:rPr lang="en-US" sz="2400" dirty="0">
                <a:solidFill>
                  <a:srgbClr val="000000"/>
                </a:solidFill>
                <a:latin typeface="Now"/>
                <a:ea typeface="Now"/>
                <a:cs typeface="Now"/>
                <a:sym typeface="Now"/>
              </a:rPr>
              <a:t>AAA’s coordinate and offer services that help older adults remain in their homes, aided by home and community -based services. </a:t>
            </a:r>
          </a:p>
          <a:p>
            <a:pPr algn="l">
              <a:lnSpc>
                <a:spcPts val="3359"/>
              </a:lnSpc>
              <a:spcBef>
                <a:spcPct val="0"/>
              </a:spcBef>
            </a:pPr>
            <a:endParaRPr lang="en-US" sz="2400" dirty="0">
              <a:solidFill>
                <a:srgbClr val="000000"/>
              </a:solidFill>
              <a:latin typeface="Now"/>
              <a:ea typeface="Now"/>
              <a:cs typeface="Now"/>
              <a:sym typeface="Now"/>
            </a:endParaRPr>
          </a:p>
        </p:txBody>
      </p:sp>
      <p:sp>
        <p:nvSpPr>
          <p:cNvPr id="13" name="TextBox 13">
            <a:extLst>
              <a:ext uri="{FF2B5EF4-FFF2-40B4-BE49-F238E27FC236}">
                <a16:creationId xmlns:a16="http://schemas.microsoft.com/office/drawing/2014/main" id="{87431935-EB39-EB1C-BE71-7720BF54DC3B}"/>
              </a:ext>
            </a:extLst>
          </p:cNvPr>
          <p:cNvSpPr txBox="1"/>
          <p:nvPr/>
        </p:nvSpPr>
        <p:spPr>
          <a:xfrm>
            <a:off x="1370327" y="6890969"/>
            <a:ext cx="7773673" cy="815208"/>
          </a:xfrm>
          <a:prstGeom prst="rect">
            <a:avLst/>
          </a:prstGeom>
        </p:spPr>
        <p:txBody>
          <a:bodyPr lIns="0" tIns="0" rIns="0" bIns="0" rtlCol="0" anchor="t">
            <a:spAutoFit/>
          </a:bodyPr>
          <a:lstStyle/>
          <a:p>
            <a:pPr algn="l">
              <a:lnSpc>
                <a:spcPts val="3359"/>
              </a:lnSpc>
            </a:pPr>
            <a:r>
              <a:rPr lang="en-US" sz="2400" dirty="0">
                <a:solidFill>
                  <a:srgbClr val="000000"/>
                </a:solidFill>
                <a:latin typeface="Now"/>
                <a:ea typeface="Now"/>
                <a:cs typeface="Now"/>
                <a:sym typeface="Now"/>
              </a:rPr>
              <a:t>Approximately 622 AAAs in the United States. </a:t>
            </a:r>
          </a:p>
          <a:p>
            <a:pPr algn="l">
              <a:lnSpc>
                <a:spcPts val="3359"/>
              </a:lnSpc>
              <a:spcBef>
                <a:spcPct val="0"/>
              </a:spcBef>
            </a:pPr>
            <a:endParaRPr lang="en-US" sz="2400" dirty="0">
              <a:solidFill>
                <a:srgbClr val="000000"/>
              </a:solidFill>
              <a:latin typeface="Now"/>
              <a:ea typeface="Now"/>
              <a:cs typeface="Now"/>
              <a:sym typeface="Now"/>
            </a:endParaRPr>
          </a:p>
        </p:txBody>
      </p:sp>
      <p:sp>
        <p:nvSpPr>
          <p:cNvPr id="14" name="TextBox 14">
            <a:extLst>
              <a:ext uri="{FF2B5EF4-FFF2-40B4-BE49-F238E27FC236}">
                <a16:creationId xmlns:a16="http://schemas.microsoft.com/office/drawing/2014/main" id="{84DC5D43-92DF-6707-5C60-66E987E1E1BF}"/>
              </a:ext>
            </a:extLst>
          </p:cNvPr>
          <p:cNvSpPr txBox="1"/>
          <p:nvPr/>
        </p:nvSpPr>
        <p:spPr>
          <a:xfrm>
            <a:off x="1370327" y="5494802"/>
            <a:ext cx="16110501" cy="1289840"/>
          </a:xfrm>
          <a:prstGeom prst="rect">
            <a:avLst/>
          </a:prstGeom>
        </p:spPr>
        <p:txBody>
          <a:bodyPr lIns="0" tIns="0" rIns="0" bIns="0" rtlCol="0" anchor="t">
            <a:spAutoFit/>
          </a:bodyPr>
          <a:lstStyle/>
          <a:p>
            <a:pPr algn="l">
              <a:lnSpc>
                <a:spcPts val="3359"/>
              </a:lnSpc>
            </a:pPr>
            <a:r>
              <a:rPr lang="en-US" sz="2400" dirty="0">
                <a:solidFill>
                  <a:srgbClr val="000000"/>
                </a:solidFill>
                <a:latin typeface="Now"/>
                <a:ea typeface="Now"/>
                <a:cs typeface="Now"/>
                <a:sym typeface="Now"/>
              </a:rPr>
              <a:t>AAAs were formerly established in the </a:t>
            </a:r>
            <a:r>
              <a:rPr lang="en-US" sz="2400" b="1" i="1" u="sng" dirty="0">
                <a:solidFill>
                  <a:srgbClr val="000000"/>
                </a:solidFill>
                <a:latin typeface="Now"/>
                <a:ea typeface="Now"/>
                <a:cs typeface="Now"/>
                <a:sym typeface="Now"/>
              </a:rPr>
              <a:t>1973 Older Americans Act (OAA)</a:t>
            </a:r>
            <a:r>
              <a:rPr lang="en-US" sz="2400" i="1" dirty="0">
                <a:solidFill>
                  <a:srgbClr val="000000"/>
                </a:solidFill>
                <a:latin typeface="Now"/>
                <a:ea typeface="Now"/>
                <a:cs typeface="Now"/>
                <a:sym typeface="Now"/>
              </a:rPr>
              <a:t> </a:t>
            </a:r>
            <a:r>
              <a:rPr lang="en-US" sz="2400" dirty="0">
                <a:solidFill>
                  <a:srgbClr val="000000"/>
                </a:solidFill>
                <a:latin typeface="Now"/>
                <a:ea typeface="Now"/>
                <a:cs typeface="Now"/>
                <a:sym typeface="Now"/>
              </a:rPr>
              <a:t>as the “on the ground” organizations charged with helping vulnerable older adults live with independence and dignity. </a:t>
            </a:r>
          </a:p>
          <a:p>
            <a:pPr algn="l">
              <a:lnSpc>
                <a:spcPts val="3359"/>
              </a:lnSpc>
              <a:spcBef>
                <a:spcPct val="0"/>
              </a:spcBef>
            </a:pPr>
            <a:endParaRPr lang="en-US" sz="2400" dirty="0">
              <a:solidFill>
                <a:srgbClr val="000000"/>
              </a:solidFill>
              <a:latin typeface="Now"/>
              <a:ea typeface="Now"/>
              <a:cs typeface="Now"/>
              <a:sym typeface="Now"/>
            </a:endParaRPr>
          </a:p>
        </p:txBody>
      </p:sp>
      <p:sp>
        <p:nvSpPr>
          <p:cNvPr id="15" name="Freeform 15">
            <a:extLst>
              <a:ext uri="{FF2B5EF4-FFF2-40B4-BE49-F238E27FC236}">
                <a16:creationId xmlns:a16="http://schemas.microsoft.com/office/drawing/2014/main" id="{365C743D-B9D5-8139-CE82-599FF7F17521}"/>
              </a:ext>
            </a:extLst>
          </p:cNvPr>
          <p:cNvSpPr/>
          <p:nvPr/>
        </p:nvSpPr>
        <p:spPr>
          <a:xfrm>
            <a:off x="512922" y="4207394"/>
            <a:ext cx="649161" cy="671126"/>
          </a:xfrm>
          <a:custGeom>
            <a:avLst/>
            <a:gdLst/>
            <a:ahLst/>
            <a:cxnLst/>
            <a:rect l="l" t="t" r="r" b="b"/>
            <a:pathLst>
              <a:path w="649161" h="671126">
                <a:moveTo>
                  <a:pt x="0" y="0"/>
                </a:moveTo>
                <a:lnTo>
                  <a:pt x="649162" y="0"/>
                </a:lnTo>
                <a:lnTo>
                  <a:pt x="649162" y="671126"/>
                </a:lnTo>
                <a:lnTo>
                  <a:pt x="0" y="6711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16" name="Freeform 16">
            <a:extLst>
              <a:ext uri="{FF2B5EF4-FFF2-40B4-BE49-F238E27FC236}">
                <a16:creationId xmlns:a16="http://schemas.microsoft.com/office/drawing/2014/main" id="{8EB129AB-A001-4F87-7E13-21BF0347A2D8}"/>
              </a:ext>
            </a:extLst>
          </p:cNvPr>
          <p:cNvSpPr/>
          <p:nvPr/>
        </p:nvSpPr>
        <p:spPr>
          <a:xfrm>
            <a:off x="512922" y="5532902"/>
            <a:ext cx="649161" cy="671126"/>
          </a:xfrm>
          <a:custGeom>
            <a:avLst/>
            <a:gdLst/>
            <a:ahLst/>
            <a:cxnLst/>
            <a:rect l="l" t="t" r="r" b="b"/>
            <a:pathLst>
              <a:path w="649161" h="671126">
                <a:moveTo>
                  <a:pt x="0" y="0"/>
                </a:moveTo>
                <a:lnTo>
                  <a:pt x="649162" y="0"/>
                </a:lnTo>
                <a:lnTo>
                  <a:pt x="649162" y="671126"/>
                </a:lnTo>
                <a:lnTo>
                  <a:pt x="0" y="6711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17" name="Freeform 17">
            <a:extLst>
              <a:ext uri="{FF2B5EF4-FFF2-40B4-BE49-F238E27FC236}">
                <a16:creationId xmlns:a16="http://schemas.microsoft.com/office/drawing/2014/main" id="{A8F2003F-3F6A-58CD-06EB-A403BAE4207A}"/>
              </a:ext>
            </a:extLst>
          </p:cNvPr>
          <p:cNvSpPr/>
          <p:nvPr/>
        </p:nvSpPr>
        <p:spPr>
          <a:xfrm>
            <a:off x="512922" y="6785554"/>
            <a:ext cx="649161" cy="671126"/>
          </a:xfrm>
          <a:custGeom>
            <a:avLst/>
            <a:gdLst/>
            <a:ahLst/>
            <a:cxnLst/>
            <a:rect l="l" t="t" r="r" b="b"/>
            <a:pathLst>
              <a:path w="649161" h="671126">
                <a:moveTo>
                  <a:pt x="0" y="0"/>
                </a:moveTo>
                <a:lnTo>
                  <a:pt x="649162" y="0"/>
                </a:lnTo>
                <a:lnTo>
                  <a:pt x="649162" y="671125"/>
                </a:lnTo>
                <a:lnTo>
                  <a:pt x="0" y="6711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pic>
        <p:nvPicPr>
          <p:cNvPr id="18" name="Picture 17">
            <a:extLst>
              <a:ext uri="{FF2B5EF4-FFF2-40B4-BE49-F238E27FC236}">
                <a16:creationId xmlns:a16="http://schemas.microsoft.com/office/drawing/2014/main" id="{9F72E307-26FF-CC18-CC7E-2B97EF2F97AA}"/>
              </a:ext>
            </a:extLst>
          </p:cNvPr>
          <p:cNvPicPr>
            <a:picLocks noChangeAspect="1"/>
          </p:cNvPicPr>
          <p:nvPr/>
        </p:nvPicPr>
        <p:blipFill>
          <a:blip r:embed="rId12"/>
          <a:stretch>
            <a:fillRect/>
          </a:stretch>
        </p:blipFill>
        <p:spPr>
          <a:xfrm>
            <a:off x="15980810" y="8805125"/>
            <a:ext cx="2286198" cy="1390008"/>
          </a:xfrm>
          <a:prstGeom prst="rect">
            <a:avLst/>
          </a:prstGeom>
        </p:spPr>
      </p:pic>
    </p:spTree>
    <p:extLst>
      <p:ext uri="{BB962C8B-B14F-4D97-AF65-F5344CB8AC3E}">
        <p14:creationId xmlns:p14="http://schemas.microsoft.com/office/powerpoint/2010/main" val="208938079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0EA"/>
        </a:solidFill>
        <a:effectLst/>
      </p:bgPr>
    </p:bg>
    <p:spTree>
      <p:nvGrpSpPr>
        <p:cNvPr id="1" name=""/>
        <p:cNvGrpSpPr/>
        <p:nvPr/>
      </p:nvGrpSpPr>
      <p:grpSpPr>
        <a:xfrm>
          <a:off x="0" y="0"/>
          <a:ext cx="0" cy="0"/>
          <a:chOff x="0" y="0"/>
          <a:chExt cx="0" cy="0"/>
        </a:xfrm>
      </p:grpSpPr>
      <p:grpSp>
        <p:nvGrpSpPr>
          <p:cNvPr id="2" name="Group 2"/>
          <p:cNvGrpSpPr/>
          <p:nvPr/>
        </p:nvGrpSpPr>
        <p:grpSpPr>
          <a:xfrm>
            <a:off x="0" y="2497775"/>
            <a:ext cx="18288000" cy="6070255"/>
            <a:chOff x="0" y="0"/>
            <a:chExt cx="24575701" cy="8093674"/>
          </a:xfrm>
        </p:grpSpPr>
        <p:sp>
          <p:nvSpPr>
            <p:cNvPr id="3" name="AutoShape 3"/>
            <p:cNvSpPr/>
            <p:nvPr/>
          </p:nvSpPr>
          <p:spPr>
            <a:xfrm>
              <a:off x="0" y="0"/>
              <a:ext cx="24575701" cy="8093674"/>
            </a:xfrm>
            <a:prstGeom prst="rect">
              <a:avLst/>
            </a:prstGeom>
            <a:solidFill>
              <a:srgbClr val="ECDCCB"/>
            </a:solidFill>
          </p:spPr>
          <p:txBody>
            <a:bodyPr/>
            <a:lstStyle/>
            <a:p>
              <a:endParaRPr lang="en-US" dirty="0"/>
            </a:p>
          </p:txBody>
        </p:sp>
      </p:grpSp>
      <p:sp>
        <p:nvSpPr>
          <p:cNvPr id="4" name="TextBox 4"/>
          <p:cNvSpPr txBox="1"/>
          <p:nvPr/>
        </p:nvSpPr>
        <p:spPr>
          <a:xfrm>
            <a:off x="1028700" y="1171575"/>
            <a:ext cx="13334406" cy="1286133"/>
          </a:xfrm>
          <a:prstGeom prst="rect">
            <a:avLst/>
          </a:prstGeom>
        </p:spPr>
        <p:txBody>
          <a:bodyPr lIns="0" tIns="0" rIns="0" bIns="0" rtlCol="0" anchor="t">
            <a:spAutoFit/>
          </a:bodyPr>
          <a:lstStyle/>
          <a:p>
            <a:pPr algn="l">
              <a:lnSpc>
                <a:spcPts val="9763"/>
              </a:lnSpc>
            </a:pPr>
            <a:r>
              <a:rPr lang="en-US" sz="9387" dirty="0">
                <a:solidFill>
                  <a:srgbClr val="3D3931"/>
                </a:solidFill>
                <a:latin typeface="Montserrat Classic"/>
                <a:ea typeface="Montserrat Classic"/>
                <a:cs typeface="Montserrat Classic"/>
                <a:sym typeface="Montserrat Classic"/>
              </a:rPr>
              <a:t>Area Agency on Aging </a:t>
            </a:r>
          </a:p>
        </p:txBody>
      </p:sp>
      <p:sp>
        <p:nvSpPr>
          <p:cNvPr id="5" name="TextBox 5"/>
          <p:cNvSpPr txBox="1"/>
          <p:nvPr/>
        </p:nvSpPr>
        <p:spPr>
          <a:xfrm>
            <a:off x="1370327" y="2880452"/>
            <a:ext cx="16378911" cy="815208"/>
          </a:xfrm>
          <a:prstGeom prst="rect">
            <a:avLst/>
          </a:prstGeom>
        </p:spPr>
        <p:txBody>
          <a:bodyPr lIns="0" tIns="0" rIns="0" bIns="0" rtlCol="0" anchor="t">
            <a:spAutoFit/>
          </a:bodyPr>
          <a:lstStyle/>
          <a:p>
            <a:pPr algn="l">
              <a:lnSpc>
                <a:spcPts val="3359"/>
              </a:lnSpc>
            </a:pPr>
            <a:r>
              <a:rPr lang="en-US" sz="2400" dirty="0">
                <a:solidFill>
                  <a:srgbClr val="000000"/>
                </a:solidFill>
                <a:latin typeface="Now"/>
                <a:ea typeface="Now"/>
                <a:cs typeface="Now"/>
                <a:sym typeface="Now"/>
              </a:rPr>
              <a:t>Mississippi has a total of 10 AAA’s. </a:t>
            </a:r>
          </a:p>
          <a:p>
            <a:pPr algn="l">
              <a:lnSpc>
                <a:spcPts val="3359"/>
              </a:lnSpc>
              <a:spcBef>
                <a:spcPct val="0"/>
              </a:spcBef>
            </a:pPr>
            <a:endParaRPr lang="en-US" sz="2400" dirty="0">
              <a:solidFill>
                <a:srgbClr val="000000"/>
              </a:solidFill>
              <a:latin typeface="Now"/>
              <a:ea typeface="Now"/>
              <a:cs typeface="Now"/>
              <a:sym typeface="Now"/>
            </a:endParaRPr>
          </a:p>
        </p:txBody>
      </p:sp>
      <p:sp>
        <p:nvSpPr>
          <p:cNvPr id="6" name="Freeform 6"/>
          <p:cNvSpPr/>
          <p:nvPr/>
        </p:nvSpPr>
        <p:spPr>
          <a:xfrm>
            <a:off x="16516897" y="1250389"/>
            <a:ext cx="742403" cy="742403"/>
          </a:xfrm>
          <a:custGeom>
            <a:avLst/>
            <a:gdLst/>
            <a:ahLst/>
            <a:cxnLst/>
            <a:rect l="l" t="t" r="r" b="b"/>
            <a:pathLst>
              <a:path w="742403" h="742403">
                <a:moveTo>
                  <a:pt x="0" y="0"/>
                </a:moveTo>
                <a:lnTo>
                  <a:pt x="742403" y="0"/>
                </a:lnTo>
                <a:lnTo>
                  <a:pt x="742403" y="742403"/>
                </a:lnTo>
                <a:lnTo>
                  <a:pt x="0" y="7424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7" name="AutoShape 7"/>
          <p:cNvSpPr/>
          <p:nvPr/>
        </p:nvSpPr>
        <p:spPr>
          <a:xfrm>
            <a:off x="-727329" y="9263164"/>
            <a:ext cx="12315400" cy="0"/>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8" name="Freeform 8"/>
          <p:cNvSpPr/>
          <p:nvPr/>
        </p:nvSpPr>
        <p:spPr>
          <a:xfrm rot="1354266">
            <a:off x="7502427" y="-2904476"/>
            <a:ext cx="8335857" cy="5199491"/>
          </a:xfrm>
          <a:custGeom>
            <a:avLst/>
            <a:gdLst/>
            <a:ahLst/>
            <a:cxnLst/>
            <a:rect l="l" t="t" r="r" b="b"/>
            <a:pathLst>
              <a:path w="8335857" h="5199491">
                <a:moveTo>
                  <a:pt x="0" y="0"/>
                </a:moveTo>
                <a:lnTo>
                  <a:pt x="8335857" y="0"/>
                </a:lnTo>
                <a:lnTo>
                  <a:pt x="8335857" y="5199491"/>
                </a:lnTo>
                <a:lnTo>
                  <a:pt x="0" y="5199491"/>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Freeform 9"/>
          <p:cNvSpPr/>
          <p:nvPr/>
        </p:nvSpPr>
        <p:spPr>
          <a:xfrm flipV="1">
            <a:off x="17348932" y="-914114"/>
            <a:ext cx="1836153" cy="3132030"/>
          </a:xfrm>
          <a:custGeom>
            <a:avLst/>
            <a:gdLst/>
            <a:ahLst/>
            <a:cxnLst/>
            <a:rect l="l" t="t" r="r" b="b"/>
            <a:pathLst>
              <a:path w="1836153" h="3132030">
                <a:moveTo>
                  <a:pt x="0" y="3132030"/>
                </a:moveTo>
                <a:lnTo>
                  <a:pt x="1836152" y="3132030"/>
                </a:lnTo>
                <a:lnTo>
                  <a:pt x="1836152" y="0"/>
                </a:lnTo>
                <a:lnTo>
                  <a:pt x="0" y="0"/>
                </a:lnTo>
                <a:lnTo>
                  <a:pt x="0" y="313203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0" name="Freeform 10"/>
          <p:cNvSpPr/>
          <p:nvPr/>
        </p:nvSpPr>
        <p:spPr>
          <a:xfrm>
            <a:off x="-1930939" y="-1961874"/>
            <a:ext cx="3301266" cy="3583464"/>
          </a:xfrm>
          <a:custGeom>
            <a:avLst/>
            <a:gdLst/>
            <a:ahLst/>
            <a:cxnLst/>
            <a:rect l="l" t="t" r="r" b="b"/>
            <a:pathLst>
              <a:path w="3301266" h="3583464">
                <a:moveTo>
                  <a:pt x="0" y="0"/>
                </a:moveTo>
                <a:lnTo>
                  <a:pt x="3301266" y="0"/>
                </a:lnTo>
                <a:lnTo>
                  <a:pt x="3301266" y="3583464"/>
                </a:lnTo>
                <a:lnTo>
                  <a:pt x="0" y="35834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1" name="Freeform 11"/>
          <p:cNvSpPr/>
          <p:nvPr/>
        </p:nvSpPr>
        <p:spPr>
          <a:xfrm>
            <a:off x="512922" y="2795075"/>
            <a:ext cx="649161" cy="671126"/>
          </a:xfrm>
          <a:custGeom>
            <a:avLst/>
            <a:gdLst/>
            <a:ahLst/>
            <a:cxnLst/>
            <a:rect l="l" t="t" r="r" b="b"/>
            <a:pathLst>
              <a:path w="649161" h="671126">
                <a:moveTo>
                  <a:pt x="0" y="0"/>
                </a:moveTo>
                <a:lnTo>
                  <a:pt x="649162" y="0"/>
                </a:lnTo>
                <a:lnTo>
                  <a:pt x="649162" y="671126"/>
                </a:lnTo>
                <a:lnTo>
                  <a:pt x="0" y="6711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12" name="TextBox 12"/>
          <p:cNvSpPr txBox="1"/>
          <p:nvPr/>
        </p:nvSpPr>
        <p:spPr>
          <a:xfrm>
            <a:off x="1370327" y="4058515"/>
            <a:ext cx="16378911" cy="815208"/>
          </a:xfrm>
          <a:prstGeom prst="rect">
            <a:avLst/>
          </a:prstGeom>
        </p:spPr>
        <p:txBody>
          <a:bodyPr lIns="0" tIns="0" rIns="0" bIns="0" rtlCol="0" anchor="t">
            <a:spAutoFit/>
          </a:bodyPr>
          <a:lstStyle/>
          <a:p>
            <a:pPr algn="l">
              <a:lnSpc>
                <a:spcPts val="3359"/>
              </a:lnSpc>
            </a:pPr>
            <a:r>
              <a:rPr lang="en-US" sz="2400" dirty="0">
                <a:solidFill>
                  <a:srgbClr val="000000"/>
                </a:solidFill>
                <a:latin typeface="Now"/>
                <a:ea typeface="Now"/>
                <a:cs typeface="Now"/>
                <a:sym typeface="Now"/>
              </a:rPr>
              <a:t>Experts in all aspects of aging. </a:t>
            </a:r>
          </a:p>
          <a:p>
            <a:pPr algn="l">
              <a:lnSpc>
                <a:spcPts val="3359"/>
              </a:lnSpc>
              <a:spcBef>
                <a:spcPct val="0"/>
              </a:spcBef>
            </a:pPr>
            <a:endParaRPr lang="en-US" sz="2400" dirty="0">
              <a:solidFill>
                <a:srgbClr val="000000"/>
              </a:solidFill>
              <a:latin typeface="Now"/>
              <a:ea typeface="Now"/>
              <a:cs typeface="Now"/>
              <a:sym typeface="Now"/>
            </a:endParaRPr>
          </a:p>
        </p:txBody>
      </p:sp>
      <p:sp>
        <p:nvSpPr>
          <p:cNvPr id="13" name="TextBox 13"/>
          <p:cNvSpPr txBox="1"/>
          <p:nvPr/>
        </p:nvSpPr>
        <p:spPr>
          <a:xfrm>
            <a:off x="1370327" y="6033633"/>
            <a:ext cx="16237706" cy="1725857"/>
          </a:xfrm>
          <a:prstGeom prst="rect">
            <a:avLst/>
          </a:prstGeom>
        </p:spPr>
        <p:txBody>
          <a:bodyPr lIns="0" tIns="0" rIns="0" bIns="0" rtlCol="0" anchor="t">
            <a:spAutoFit/>
          </a:bodyPr>
          <a:lstStyle/>
          <a:p>
            <a:pPr>
              <a:lnSpc>
                <a:spcPts val="3359"/>
              </a:lnSpc>
            </a:pPr>
            <a:r>
              <a:rPr lang="en-US" sz="2400" dirty="0">
                <a:solidFill>
                  <a:srgbClr val="000000"/>
                </a:solidFill>
                <a:latin typeface="Now"/>
                <a:ea typeface="Now"/>
                <a:cs typeface="Now"/>
                <a:sym typeface="Now"/>
              </a:rPr>
              <a:t>Mississippi AAA’s partners and receives funding from the Mississippi Department of Human Services/Division of Aging and Adult Services, Mississippi State Department of Health, Mississippi Department of Mental Health,  Division of Medicaid, Mississippi Department of Employment Security, etc. </a:t>
            </a:r>
          </a:p>
          <a:p>
            <a:pPr algn="l">
              <a:lnSpc>
                <a:spcPts val="3359"/>
              </a:lnSpc>
              <a:spcBef>
                <a:spcPct val="0"/>
              </a:spcBef>
            </a:pPr>
            <a:endParaRPr lang="en-US" sz="2400" dirty="0">
              <a:solidFill>
                <a:srgbClr val="000000"/>
              </a:solidFill>
              <a:latin typeface="Now"/>
              <a:ea typeface="Now"/>
              <a:cs typeface="Now"/>
              <a:sym typeface="Now"/>
            </a:endParaRPr>
          </a:p>
        </p:txBody>
      </p:sp>
      <p:sp>
        <p:nvSpPr>
          <p:cNvPr id="14" name="TextBox 14"/>
          <p:cNvSpPr txBox="1"/>
          <p:nvPr/>
        </p:nvSpPr>
        <p:spPr>
          <a:xfrm>
            <a:off x="1370327" y="5105400"/>
            <a:ext cx="16110501" cy="815208"/>
          </a:xfrm>
          <a:prstGeom prst="rect">
            <a:avLst/>
          </a:prstGeom>
        </p:spPr>
        <p:txBody>
          <a:bodyPr lIns="0" tIns="0" rIns="0" bIns="0" rtlCol="0" anchor="t">
            <a:spAutoFit/>
          </a:bodyPr>
          <a:lstStyle/>
          <a:p>
            <a:pPr algn="l">
              <a:lnSpc>
                <a:spcPts val="3359"/>
              </a:lnSpc>
            </a:pPr>
            <a:r>
              <a:rPr lang="en-US" sz="2400" dirty="0">
                <a:solidFill>
                  <a:srgbClr val="000000"/>
                </a:solidFill>
                <a:latin typeface="Now"/>
                <a:ea typeface="Now"/>
                <a:cs typeface="Now"/>
                <a:sym typeface="Now"/>
              </a:rPr>
              <a:t>Assists older adults and caregivers looking for information and resources. </a:t>
            </a:r>
          </a:p>
          <a:p>
            <a:pPr algn="l">
              <a:lnSpc>
                <a:spcPts val="3359"/>
              </a:lnSpc>
              <a:spcBef>
                <a:spcPct val="0"/>
              </a:spcBef>
            </a:pPr>
            <a:endParaRPr lang="en-US" sz="2400" dirty="0">
              <a:solidFill>
                <a:srgbClr val="000000"/>
              </a:solidFill>
              <a:latin typeface="Now"/>
              <a:ea typeface="Now"/>
              <a:cs typeface="Now"/>
              <a:sym typeface="Now"/>
            </a:endParaRPr>
          </a:p>
        </p:txBody>
      </p:sp>
      <p:sp>
        <p:nvSpPr>
          <p:cNvPr id="15" name="Freeform 15"/>
          <p:cNvSpPr/>
          <p:nvPr/>
        </p:nvSpPr>
        <p:spPr>
          <a:xfrm>
            <a:off x="512922" y="3932494"/>
            <a:ext cx="649161" cy="671126"/>
          </a:xfrm>
          <a:custGeom>
            <a:avLst/>
            <a:gdLst/>
            <a:ahLst/>
            <a:cxnLst/>
            <a:rect l="l" t="t" r="r" b="b"/>
            <a:pathLst>
              <a:path w="649161" h="671126">
                <a:moveTo>
                  <a:pt x="0" y="0"/>
                </a:moveTo>
                <a:lnTo>
                  <a:pt x="649162" y="0"/>
                </a:lnTo>
                <a:lnTo>
                  <a:pt x="649162" y="671125"/>
                </a:lnTo>
                <a:lnTo>
                  <a:pt x="0" y="6711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16" name="Freeform 16"/>
          <p:cNvSpPr/>
          <p:nvPr/>
        </p:nvSpPr>
        <p:spPr>
          <a:xfrm>
            <a:off x="512922" y="5070344"/>
            <a:ext cx="649161" cy="671126"/>
          </a:xfrm>
          <a:custGeom>
            <a:avLst/>
            <a:gdLst/>
            <a:ahLst/>
            <a:cxnLst/>
            <a:rect l="l" t="t" r="r" b="b"/>
            <a:pathLst>
              <a:path w="649161" h="671126">
                <a:moveTo>
                  <a:pt x="0" y="0"/>
                </a:moveTo>
                <a:lnTo>
                  <a:pt x="649162" y="0"/>
                </a:lnTo>
                <a:lnTo>
                  <a:pt x="649162" y="671126"/>
                </a:lnTo>
                <a:lnTo>
                  <a:pt x="0" y="6711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17" name="Freeform 17"/>
          <p:cNvSpPr/>
          <p:nvPr/>
        </p:nvSpPr>
        <p:spPr>
          <a:xfrm>
            <a:off x="512922" y="6208195"/>
            <a:ext cx="649161" cy="671126"/>
          </a:xfrm>
          <a:custGeom>
            <a:avLst/>
            <a:gdLst/>
            <a:ahLst/>
            <a:cxnLst/>
            <a:rect l="l" t="t" r="r" b="b"/>
            <a:pathLst>
              <a:path w="649161" h="671126">
                <a:moveTo>
                  <a:pt x="0" y="0"/>
                </a:moveTo>
                <a:lnTo>
                  <a:pt x="649162" y="0"/>
                </a:lnTo>
                <a:lnTo>
                  <a:pt x="649162" y="671125"/>
                </a:lnTo>
                <a:lnTo>
                  <a:pt x="0" y="6711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pic>
        <p:nvPicPr>
          <p:cNvPr id="18" name="Picture 17">
            <a:extLst>
              <a:ext uri="{FF2B5EF4-FFF2-40B4-BE49-F238E27FC236}">
                <a16:creationId xmlns:a16="http://schemas.microsoft.com/office/drawing/2014/main" id="{7AFDAD04-5E01-C20F-33B2-300FBA0A1EE8}"/>
              </a:ext>
            </a:extLst>
          </p:cNvPr>
          <p:cNvPicPr>
            <a:picLocks noChangeAspect="1"/>
          </p:cNvPicPr>
          <p:nvPr/>
        </p:nvPicPr>
        <p:blipFill>
          <a:blip r:embed="rId12"/>
          <a:stretch>
            <a:fillRect/>
          </a:stretch>
        </p:blipFill>
        <p:spPr>
          <a:xfrm>
            <a:off x="15980810" y="8896992"/>
            <a:ext cx="2286198" cy="1390008"/>
          </a:xfrm>
          <a:prstGeom prst="rect">
            <a:avLst/>
          </a:prstGeom>
        </p:spPr>
      </p:pic>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0EA"/>
        </a:solidFill>
        <a:effectLst/>
      </p:bgPr>
    </p:bg>
    <p:spTree>
      <p:nvGrpSpPr>
        <p:cNvPr id="1" name=""/>
        <p:cNvGrpSpPr/>
        <p:nvPr/>
      </p:nvGrpSpPr>
      <p:grpSpPr>
        <a:xfrm>
          <a:off x="0" y="0"/>
          <a:ext cx="0" cy="0"/>
          <a:chOff x="0" y="0"/>
          <a:chExt cx="0" cy="0"/>
        </a:xfrm>
      </p:grpSpPr>
      <p:grpSp>
        <p:nvGrpSpPr>
          <p:cNvPr id="2" name="Group 2"/>
          <p:cNvGrpSpPr/>
          <p:nvPr/>
        </p:nvGrpSpPr>
        <p:grpSpPr>
          <a:xfrm>
            <a:off x="0" y="2497775"/>
            <a:ext cx="18288000" cy="6070255"/>
            <a:chOff x="0" y="0"/>
            <a:chExt cx="24575701" cy="8093674"/>
          </a:xfrm>
        </p:grpSpPr>
        <p:sp>
          <p:nvSpPr>
            <p:cNvPr id="3" name="AutoShape 3"/>
            <p:cNvSpPr/>
            <p:nvPr/>
          </p:nvSpPr>
          <p:spPr>
            <a:xfrm>
              <a:off x="0" y="0"/>
              <a:ext cx="24575701" cy="8093674"/>
            </a:xfrm>
            <a:prstGeom prst="rect">
              <a:avLst/>
            </a:prstGeom>
            <a:solidFill>
              <a:srgbClr val="ECDCCB"/>
            </a:solidFill>
          </p:spPr>
          <p:txBody>
            <a:bodyPr/>
            <a:lstStyle/>
            <a:p>
              <a:endParaRPr lang="en-US" dirty="0"/>
            </a:p>
          </p:txBody>
        </p:sp>
      </p:grpSp>
      <p:sp>
        <p:nvSpPr>
          <p:cNvPr id="4" name="TextBox 4"/>
          <p:cNvSpPr txBox="1"/>
          <p:nvPr/>
        </p:nvSpPr>
        <p:spPr>
          <a:xfrm>
            <a:off x="1028700" y="1171575"/>
            <a:ext cx="13334406" cy="1286133"/>
          </a:xfrm>
          <a:prstGeom prst="rect">
            <a:avLst/>
          </a:prstGeom>
        </p:spPr>
        <p:txBody>
          <a:bodyPr lIns="0" tIns="0" rIns="0" bIns="0" rtlCol="0" anchor="t">
            <a:spAutoFit/>
          </a:bodyPr>
          <a:lstStyle/>
          <a:p>
            <a:pPr algn="l">
              <a:lnSpc>
                <a:spcPts val="9763"/>
              </a:lnSpc>
            </a:pPr>
            <a:r>
              <a:rPr lang="en-US" sz="9387" dirty="0">
                <a:solidFill>
                  <a:srgbClr val="000000"/>
                </a:solidFill>
                <a:latin typeface="Montserrat Classic"/>
                <a:ea typeface="Montserrat Classic"/>
                <a:cs typeface="Montserrat Classic"/>
                <a:sym typeface="Montserrat Classic"/>
              </a:rPr>
              <a:t>Area Agency on Aging </a:t>
            </a:r>
          </a:p>
        </p:txBody>
      </p:sp>
      <p:sp>
        <p:nvSpPr>
          <p:cNvPr id="5" name="TextBox 5"/>
          <p:cNvSpPr txBox="1"/>
          <p:nvPr/>
        </p:nvSpPr>
        <p:spPr>
          <a:xfrm>
            <a:off x="1370327" y="2880452"/>
            <a:ext cx="16378911" cy="815208"/>
          </a:xfrm>
          <a:prstGeom prst="rect">
            <a:avLst/>
          </a:prstGeom>
        </p:spPr>
        <p:txBody>
          <a:bodyPr lIns="0" tIns="0" rIns="0" bIns="0" rtlCol="0" anchor="t">
            <a:spAutoFit/>
          </a:bodyPr>
          <a:lstStyle/>
          <a:p>
            <a:pPr algn="l">
              <a:lnSpc>
                <a:spcPts val="3359"/>
              </a:lnSpc>
            </a:pPr>
            <a:r>
              <a:rPr lang="en-US" sz="2400" dirty="0">
                <a:solidFill>
                  <a:srgbClr val="000000"/>
                </a:solidFill>
                <a:latin typeface="Now"/>
                <a:ea typeface="Now"/>
                <a:cs typeface="Now"/>
                <a:sym typeface="Now"/>
              </a:rPr>
              <a:t>AAAs create new services to fill gaps;</a:t>
            </a:r>
          </a:p>
          <a:p>
            <a:pPr algn="l">
              <a:lnSpc>
                <a:spcPts val="3359"/>
              </a:lnSpc>
              <a:spcBef>
                <a:spcPct val="0"/>
              </a:spcBef>
            </a:pPr>
            <a:endParaRPr lang="en-US" sz="2400" dirty="0">
              <a:solidFill>
                <a:srgbClr val="000000"/>
              </a:solidFill>
              <a:latin typeface="Now"/>
              <a:ea typeface="Now"/>
              <a:cs typeface="Now"/>
              <a:sym typeface="Now"/>
            </a:endParaRPr>
          </a:p>
        </p:txBody>
      </p:sp>
      <p:sp>
        <p:nvSpPr>
          <p:cNvPr id="6" name="Freeform 6"/>
          <p:cNvSpPr/>
          <p:nvPr/>
        </p:nvSpPr>
        <p:spPr>
          <a:xfrm>
            <a:off x="16516897" y="1250389"/>
            <a:ext cx="742403" cy="742403"/>
          </a:xfrm>
          <a:custGeom>
            <a:avLst/>
            <a:gdLst/>
            <a:ahLst/>
            <a:cxnLst/>
            <a:rect l="l" t="t" r="r" b="b"/>
            <a:pathLst>
              <a:path w="742403" h="742403">
                <a:moveTo>
                  <a:pt x="0" y="0"/>
                </a:moveTo>
                <a:lnTo>
                  <a:pt x="742403" y="0"/>
                </a:lnTo>
                <a:lnTo>
                  <a:pt x="742403" y="742403"/>
                </a:lnTo>
                <a:lnTo>
                  <a:pt x="0" y="7424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7" name="AutoShape 7"/>
          <p:cNvSpPr/>
          <p:nvPr/>
        </p:nvSpPr>
        <p:spPr>
          <a:xfrm>
            <a:off x="-2892" y="9263164"/>
            <a:ext cx="12315400" cy="0"/>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8" name="Freeform 8"/>
          <p:cNvSpPr/>
          <p:nvPr/>
        </p:nvSpPr>
        <p:spPr>
          <a:xfrm rot="1354266">
            <a:off x="7502427" y="-2904476"/>
            <a:ext cx="8335857" cy="5199491"/>
          </a:xfrm>
          <a:custGeom>
            <a:avLst/>
            <a:gdLst/>
            <a:ahLst/>
            <a:cxnLst/>
            <a:rect l="l" t="t" r="r" b="b"/>
            <a:pathLst>
              <a:path w="8335857" h="5199491">
                <a:moveTo>
                  <a:pt x="0" y="0"/>
                </a:moveTo>
                <a:lnTo>
                  <a:pt x="8335857" y="0"/>
                </a:lnTo>
                <a:lnTo>
                  <a:pt x="8335857" y="5199491"/>
                </a:lnTo>
                <a:lnTo>
                  <a:pt x="0" y="5199491"/>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Freeform 9"/>
          <p:cNvSpPr/>
          <p:nvPr/>
        </p:nvSpPr>
        <p:spPr>
          <a:xfrm flipV="1">
            <a:off x="17348932" y="-914114"/>
            <a:ext cx="1836153" cy="3132030"/>
          </a:xfrm>
          <a:custGeom>
            <a:avLst/>
            <a:gdLst/>
            <a:ahLst/>
            <a:cxnLst/>
            <a:rect l="l" t="t" r="r" b="b"/>
            <a:pathLst>
              <a:path w="1836153" h="3132030">
                <a:moveTo>
                  <a:pt x="0" y="3132030"/>
                </a:moveTo>
                <a:lnTo>
                  <a:pt x="1836152" y="3132030"/>
                </a:lnTo>
                <a:lnTo>
                  <a:pt x="1836152" y="0"/>
                </a:lnTo>
                <a:lnTo>
                  <a:pt x="0" y="0"/>
                </a:lnTo>
                <a:lnTo>
                  <a:pt x="0" y="313203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0" name="Freeform 10"/>
          <p:cNvSpPr/>
          <p:nvPr/>
        </p:nvSpPr>
        <p:spPr>
          <a:xfrm>
            <a:off x="-1930939" y="-1961874"/>
            <a:ext cx="3301266" cy="3583464"/>
          </a:xfrm>
          <a:custGeom>
            <a:avLst/>
            <a:gdLst/>
            <a:ahLst/>
            <a:cxnLst/>
            <a:rect l="l" t="t" r="r" b="b"/>
            <a:pathLst>
              <a:path w="3301266" h="3583464">
                <a:moveTo>
                  <a:pt x="0" y="0"/>
                </a:moveTo>
                <a:lnTo>
                  <a:pt x="3301266" y="0"/>
                </a:lnTo>
                <a:lnTo>
                  <a:pt x="3301266" y="3583464"/>
                </a:lnTo>
                <a:lnTo>
                  <a:pt x="0" y="35834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1" name="Freeform 11"/>
          <p:cNvSpPr/>
          <p:nvPr/>
        </p:nvSpPr>
        <p:spPr>
          <a:xfrm>
            <a:off x="866410" y="2918552"/>
            <a:ext cx="324581" cy="335563"/>
          </a:xfrm>
          <a:custGeom>
            <a:avLst/>
            <a:gdLst/>
            <a:ahLst/>
            <a:cxnLst/>
            <a:rect l="l" t="t" r="r" b="b"/>
            <a:pathLst>
              <a:path w="324581" h="335563">
                <a:moveTo>
                  <a:pt x="0" y="0"/>
                </a:moveTo>
                <a:lnTo>
                  <a:pt x="324580" y="0"/>
                </a:lnTo>
                <a:lnTo>
                  <a:pt x="324580" y="335563"/>
                </a:lnTo>
                <a:lnTo>
                  <a:pt x="0" y="3355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12" name="TextBox 12"/>
          <p:cNvSpPr txBox="1"/>
          <p:nvPr/>
        </p:nvSpPr>
        <p:spPr>
          <a:xfrm>
            <a:off x="1299725" y="3604392"/>
            <a:ext cx="16378911" cy="815208"/>
          </a:xfrm>
          <a:prstGeom prst="rect">
            <a:avLst/>
          </a:prstGeom>
        </p:spPr>
        <p:txBody>
          <a:bodyPr lIns="0" tIns="0" rIns="0" bIns="0" rtlCol="0" anchor="t">
            <a:spAutoFit/>
          </a:bodyPr>
          <a:lstStyle/>
          <a:p>
            <a:pPr algn="l">
              <a:lnSpc>
                <a:spcPts val="3359"/>
              </a:lnSpc>
            </a:pPr>
            <a:r>
              <a:rPr lang="en-US" sz="2400" dirty="0">
                <a:solidFill>
                  <a:srgbClr val="000000"/>
                </a:solidFill>
                <a:latin typeface="Now"/>
                <a:ea typeface="Now"/>
                <a:cs typeface="Now"/>
                <a:sym typeface="Now"/>
              </a:rPr>
              <a:t>Creating a service means writing grants or seeking resources;</a:t>
            </a:r>
          </a:p>
          <a:p>
            <a:pPr algn="l">
              <a:lnSpc>
                <a:spcPts val="3359"/>
              </a:lnSpc>
              <a:spcBef>
                <a:spcPct val="0"/>
              </a:spcBef>
            </a:pPr>
            <a:endParaRPr lang="en-US" sz="2400" dirty="0">
              <a:solidFill>
                <a:srgbClr val="000000"/>
              </a:solidFill>
              <a:latin typeface="Now"/>
              <a:ea typeface="Now"/>
              <a:cs typeface="Now"/>
              <a:sym typeface="Now"/>
            </a:endParaRPr>
          </a:p>
        </p:txBody>
      </p:sp>
      <p:sp>
        <p:nvSpPr>
          <p:cNvPr id="13" name="TextBox 13"/>
          <p:cNvSpPr txBox="1"/>
          <p:nvPr/>
        </p:nvSpPr>
        <p:spPr>
          <a:xfrm>
            <a:off x="1318195" y="5213985"/>
            <a:ext cx="16237706" cy="396174"/>
          </a:xfrm>
          <a:prstGeom prst="rect">
            <a:avLst/>
          </a:prstGeom>
        </p:spPr>
        <p:txBody>
          <a:bodyPr lIns="0" tIns="0" rIns="0" bIns="0" rtlCol="0" anchor="t">
            <a:spAutoFit/>
          </a:bodyPr>
          <a:lstStyle/>
          <a:p>
            <a:pPr algn="l">
              <a:lnSpc>
                <a:spcPts val="3359"/>
              </a:lnSpc>
              <a:spcBef>
                <a:spcPct val="0"/>
              </a:spcBef>
            </a:pPr>
            <a:r>
              <a:rPr lang="en-US" sz="2400" dirty="0">
                <a:solidFill>
                  <a:srgbClr val="000000"/>
                </a:solidFill>
                <a:latin typeface="Now"/>
                <a:ea typeface="Now"/>
                <a:cs typeface="Now"/>
                <a:sym typeface="Now"/>
              </a:rPr>
              <a:t>Collaborating with other agencies to provide the service; </a:t>
            </a:r>
          </a:p>
        </p:txBody>
      </p:sp>
      <p:sp>
        <p:nvSpPr>
          <p:cNvPr id="14" name="TextBox 14"/>
          <p:cNvSpPr txBox="1"/>
          <p:nvPr/>
        </p:nvSpPr>
        <p:spPr>
          <a:xfrm>
            <a:off x="1318195" y="4436877"/>
            <a:ext cx="16110501" cy="853823"/>
          </a:xfrm>
          <a:prstGeom prst="rect">
            <a:avLst/>
          </a:prstGeom>
        </p:spPr>
        <p:txBody>
          <a:bodyPr lIns="0" tIns="0" rIns="0" bIns="0" rtlCol="0" anchor="t">
            <a:spAutoFit/>
          </a:bodyPr>
          <a:lstStyle/>
          <a:p>
            <a:pPr>
              <a:lnSpc>
                <a:spcPts val="3359"/>
              </a:lnSpc>
            </a:pPr>
            <a:r>
              <a:rPr lang="en-US" sz="2400" dirty="0">
                <a:solidFill>
                  <a:srgbClr val="000000"/>
                </a:solidFill>
                <a:latin typeface="Now"/>
                <a:ea typeface="Now"/>
                <a:cs typeface="Now"/>
                <a:sym typeface="Now"/>
              </a:rPr>
              <a:t>Fundraising;</a:t>
            </a:r>
          </a:p>
          <a:p>
            <a:pPr algn="l">
              <a:lnSpc>
                <a:spcPts val="3359"/>
              </a:lnSpc>
              <a:spcBef>
                <a:spcPct val="0"/>
              </a:spcBef>
            </a:pPr>
            <a:endParaRPr lang="en-US" sz="2400" dirty="0">
              <a:solidFill>
                <a:srgbClr val="000000"/>
              </a:solidFill>
              <a:latin typeface="Now"/>
              <a:ea typeface="Now"/>
              <a:cs typeface="Now"/>
              <a:sym typeface="Now"/>
            </a:endParaRPr>
          </a:p>
        </p:txBody>
      </p:sp>
      <p:sp>
        <p:nvSpPr>
          <p:cNvPr id="15" name="TextBox 15"/>
          <p:cNvSpPr txBox="1"/>
          <p:nvPr/>
        </p:nvSpPr>
        <p:spPr>
          <a:xfrm>
            <a:off x="1299725" y="6995362"/>
            <a:ext cx="16237706" cy="815208"/>
          </a:xfrm>
          <a:prstGeom prst="rect">
            <a:avLst/>
          </a:prstGeom>
        </p:spPr>
        <p:txBody>
          <a:bodyPr lIns="0" tIns="0" rIns="0" bIns="0" rtlCol="0" anchor="t">
            <a:spAutoFit/>
          </a:bodyPr>
          <a:lstStyle/>
          <a:p>
            <a:pPr algn="l">
              <a:lnSpc>
                <a:spcPts val="3359"/>
              </a:lnSpc>
            </a:pPr>
            <a:r>
              <a:rPr lang="en-US" sz="2400" dirty="0">
                <a:solidFill>
                  <a:srgbClr val="000000"/>
                </a:solidFill>
                <a:latin typeface="Now"/>
                <a:ea typeface="Now"/>
                <a:cs typeface="Now"/>
                <a:sym typeface="Now"/>
              </a:rPr>
              <a:t>Inform seniors and the community about the availability of the new services. </a:t>
            </a:r>
          </a:p>
          <a:p>
            <a:pPr algn="l">
              <a:lnSpc>
                <a:spcPts val="3359"/>
              </a:lnSpc>
              <a:spcBef>
                <a:spcPct val="0"/>
              </a:spcBef>
            </a:pPr>
            <a:endParaRPr lang="en-US" sz="2400" dirty="0">
              <a:solidFill>
                <a:srgbClr val="000000"/>
              </a:solidFill>
              <a:latin typeface="Now"/>
              <a:ea typeface="Now"/>
              <a:cs typeface="Now"/>
              <a:sym typeface="Now"/>
            </a:endParaRPr>
          </a:p>
        </p:txBody>
      </p:sp>
      <p:sp>
        <p:nvSpPr>
          <p:cNvPr id="16" name="TextBox 16"/>
          <p:cNvSpPr txBox="1"/>
          <p:nvPr/>
        </p:nvSpPr>
        <p:spPr>
          <a:xfrm>
            <a:off x="1299725" y="6052758"/>
            <a:ext cx="16237706" cy="815208"/>
          </a:xfrm>
          <a:prstGeom prst="rect">
            <a:avLst/>
          </a:prstGeom>
        </p:spPr>
        <p:txBody>
          <a:bodyPr lIns="0" tIns="0" rIns="0" bIns="0" rtlCol="0" anchor="t">
            <a:spAutoFit/>
          </a:bodyPr>
          <a:lstStyle/>
          <a:p>
            <a:pPr algn="l">
              <a:lnSpc>
                <a:spcPts val="3359"/>
              </a:lnSpc>
            </a:pPr>
            <a:r>
              <a:rPr lang="en-US" sz="2400" dirty="0">
                <a:solidFill>
                  <a:srgbClr val="000000"/>
                </a:solidFill>
                <a:latin typeface="Now"/>
                <a:ea typeface="Now"/>
                <a:cs typeface="Now"/>
                <a:sym typeface="Now"/>
              </a:rPr>
              <a:t>Coordinating the new service with existing programs;</a:t>
            </a:r>
          </a:p>
          <a:p>
            <a:pPr algn="l">
              <a:lnSpc>
                <a:spcPts val="3359"/>
              </a:lnSpc>
              <a:spcBef>
                <a:spcPct val="0"/>
              </a:spcBef>
            </a:pPr>
            <a:endParaRPr lang="en-US" sz="2400" dirty="0">
              <a:solidFill>
                <a:srgbClr val="000000"/>
              </a:solidFill>
              <a:latin typeface="Now"/>
              <a:ea typeface="Now"/>
              <a:cs typeface="Now"/>
              <a:sym typeface="Now"/>
            </a:endParaRPr>
          </a:p>
        </p:txBody>
      </p:sp>
      <p:sp>
        <p:nvSpPr>
          <p:cNvPr id="17" name="TextBox 17"/>
          <p:cNvSpPr txBox="1"/>
          <p:nvPr/>
        </p:nvSpPr>
        <p:spPr>
          <a:xfrm>
            <a:off x="1299725" y="7884974"/>
            <a:ext cx="16237706" cy="815208"/>
          </a:xfrm>
          <a:prstGeom prst="rect">
            <a:avLst/>
          </a:prstGeom>
        </p:spPr>
        <p:txBody>
          <a:bodyPr lIns="0" tIns="0" rIns="0" bIns="0" rtlCol="0" anchor="t">
            <a:spAutoFit/>
          </a:bodyPr>
          <a:lstStyle/>
          <a:p>
            <a:pPr algn="l">
              <a:lnSpc>
                <a:spcPts val="3359"/>
              </a:lnSpc>
            </a:pPr>
            <a:r>
              <a:rPr lang="en-US" sz="2400" dirty="0">
                <a:solidFill>
                  <a:srgbClr val="000000"/>
                </a:solidFill>
                <a:latin typeface="Now"/>
                <a:ea typeface="Now"/>
                <a:cs typeface="Now"/>
                <a:sym typeface="Now"/>
              </a:rPr>
              <a:t>Advocates on behalf of older adults and caregivers. </a:t>
            </a:r>
          </a:p>
          <a:p>
            <a:pPr algn="l">
              <a:lnSpc>
                <a:spcPts val="3359"/>
              </a:lnSpc>
              <a:spcBef>
                <a:spcPct val="0"/>
              </a:spcBef>
            </a:pPr>
            <a:endParaRPr lang="en-US" sz="2400" dirty="0">
              <a:solidFill>
                <a:srgbClr val="000000"/>
              </a:solidFill>
              <a:latin typeface="Now"/>
              <a:ea typeface="Now"/>
              <a:cs typeface="Now"/>
              <a:sym typeface="Now"/>
            </a:endParaRPr>
          </a:p>
        </p:txBody>
      </p:sp>
      <p:sp>
        <p:nvSpPr>
          <p:cNvPr id="18" name="Freeform 18"/>
          <p:cNvSpPr/>
          <p:nvPr/>
        </p:nvSpPr>
        <p:spPr>
          <a:xfrm>
            <a:off x="856519" y="3658249"/>
            <a:ext cx="324581" cy="335563"/>
          </a:xfrm>
          <a:custGeom>
            <a:avLst/>
            <a:gdLst/>
            <a:ahLst/>
            <a:cxnLst/>
            <a:rect l="l" t="t" r="r" b="b"/>
            <a:pathLst>
              <a:path w="324581" h="335563">
                <a:moveTo>
                  <a:pt x="0" y="0"/>
                </a:moveTo>
                <a:lnTo>
                  <a:pt x="324581" y="0"/>
                </a:lnTo>
                <a:lnTo>
                  <a:pt x="324581" y="335563"/>
                </a:lnTo>
                <a:lnTo>
                  <a:pt x="0" y="3355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19" name="Freeform 19"/>
          <p:cNvSpPr/>
          <p:nvPr/>
        </p:nvSpPr>
        <p:spPr>
          <a:xfrm>
            <a:off x="856519" y="7033462"/>
            <a:ext cx="324581" cy="335563"/>
          </a:xfrm>
          <a:custGeom>
            <a:avLst/>
            <a:gdLst/>
            <a:ahLst/>
            <a:cxnLst/>
            <a:rect l="l" t="t" r="r" b="b"/>
            <a:pathLst>
              <a:path w="324581" h="335563">
                <a:moveTo>
                  <a:pt x="0" y="0"/>
                </a:moveTo>
                <a:lnTo>
                  <a:pt x="324581" y="0"/>
                </a:lnTo>
                <a:lnTo>
                  <a:pt x="324581" y="335562"/>
                </a:lnTo>
                <a:lnTo>
                  <a:pt x="0" y="3355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0" name="Freeform 20"/>
          <p:cNvSpPr/>
          <p:nvPr/>
        </p:nvSpPr>
        <p:spPr>
          <a:xfrm>
            <a:off x="866410" y="7923074"/>
            <a:ext cx="324581" cy="335563"/>
          </a:xfrm>
          <a:custGeom>
            <a:avLst/>
            <a:gdLst/>
            <a:ahLst/>
            <a:cxnLst/>
            <a:rect l="l" t="t" r="r" b="b"/>
            <a:pathLst>
              <a:path w="324581" h="335563">
                <a:moveTo>
                  <a:pt x="0" y="0"/>
                </a:moveTo>
                <a:lnTo>
                  <a:pt x="324580" y="0"/>
                </a:lnTo>
                <a:lnTo>
                  <a:pt x="324580" y="335563"/>
                </a:lnTo>
                <a:lnTo>
                  <a:pt x="0" y="3355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1" name="Freeform 21"/>
          <p:cNvSpPr/>
          <p:nvPr/>
        </p:nvSpPr>
        <p:spPr>
          <a:xfrm>
            <a:off x="866410" y="6090858"/>
            <a:ext cx="324581" cy="335563"/>
          </a:xfrm>
          <a:custGeom>
            <a:avLst/>
            <a:gdLst/>
            <a:ahLst/>
            <a:cxnLst/>
            <a:rect l="l" t="t" r="r" b="b"/>
            <a:pathLst>
              <a:path w="324581" h="335563">
                <a:moveTo>
                  <a:pt x="0" y="0"/>
                </a:moveTo>
                <a:lnTo>
                  <a:pt x="324580" y="0"/>
                </a:lnTo>
                <a:lnTo>
                  <a:pt x="324580" y="335563"/>
                </a:lnTo>
                <a:lnTo>
                  <a:pt x="0" y="3355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2" name="Freeform 22"/>
          <p:cNvSpPr/>
          <p:nvPr/>
        </p:nvSpPr>
        <p:spPr>
          <a:xfrm>
            <a:off x="856519" y="4462783"/>
            <a:ext cx="324581" cy="335563"/>
          </a:xfrm>
          <a:custGeom>
            <a:avLst/>
            <a:gdLst/>
            <a:ahLst/>
            <a:cxnLst/>
            <a:rect l="l" t="t" r="r" b="b"/>
            <a:pathLst>
              <a:path w="324581" h="335563">
                <a:moveTo>
                  <a:pt x="0" y="0"/>
                </a:moveTo>
                <a:lnTo>
                  <a:pt x="324581" y="0"/>
                </a:lnTo>
                <a:lnTo>
                  <a:pt x="324581" y="335563"/>
                </a:lnTo>
                <a:lnTo>
                  <a:pt x="0" y="3355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3" name="Freeform 23"/>
          <p:cNvSpPr/>
          <p:nvPr/>
        </p:nvSpPr>
        <p:spPr>
          <a:xfrm>
            <a:off x="856519" y="5274596"/>
            <a:ext cx="324581" cy="335563"/>
          </a:xfrm>
          <a:custGeom>
            <a:avLst/>
            <a:gdLst/>
            <a:ahLst/>
            <a:cxnLst/>
            <a:rect l="l" t="t" r="r" b="b"/>
            <a:pathLst>
              <a:path w="324581" h="335563">
                <a:moveTo>
                  <a:pt x="0" y="0"/>
                </a:moveTo>
                <a:lnTo>
                  <a:pt x="324581" y="0"/>
                </a:lnTo>
                <a:lnTo>
                  <a:pt x="324581" y="335563"/>
                </a:lnTo>
                <a:lnTo>
                  <a:pt x="0" y="3355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pic>
        <p:nvPicPr>
          <p:cNvPr id="24" name="Picture 23">
            <a:extLst>
              <a:ext uri="{FF2B5EF4-FFF2-40B4-BE49-F238E27FC236}">
                <a16:creationId xmlns:a16="http://schemas.microsoft.com/office/drawing/2014/main" id="{7F67EDE1-03C7-419A-2DFD-435E5DBD3216}"/>
              </a:ext>
            </a:extLst>
          </p:cNvPr>
          <p:cNvPicPr>
            <a:picLocks noChangeAspect="1"/>
          </p:cNvPicPr>
          <p:nvPr/>
        </p:nvPicPr>
        <p:blipFill>
          <a:blip r:embed="rId12"/>
          <a:stretch>
            <a:fillRect/>
          </a:stretch>
        </p:blipFill>
        <p:spPr>
          <a:xfrm>
            <a:off x="15980810" y="8811180"/>
            <a:ext cx="2286198" cy="1390008"/>
          </a:xfrm>
          <a:prstGeom prst="rect">
            <a:avLst/>
          </a:prstGeom>
        </p:spPr>
      </p:pic>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0EA"/>
        </a:solidFill>
        <a:effectLst/>
      </p:bgPr>
    </p:bg>
    <p:spTree>
      <p:nvGrpSpPr>
        <p:cNvPr id="1" name=""/>
        <p:cNvGrpSpPr/>
        <p:nvPr/>
      </p:nvGrpSpPr>
      <p:grpSpPr>
        <a:xfrm>
          <a:off x="0" y="0"/>
          <a:ext cx="0" cy="0"/>
          <a:chOff x="0" y="0"/>
          <a:chExt cx="0" cy="0"/>
        </a:xfrm>
      </p:grpSpPr>
      <p:sp>
        <p:nvSpPr>
          <p:cNvPr id="2" name="AutoShape 2"/>
          <p:cNvSpPr/>
          <p:nvPr/>
        </p:nvSpPr>
        <p:spPr>
          <a:xfrm>
            <a:off x="0" y="0"/>
            <a:ext cx="8087804" cy="10287000"/>
          </a:xfrm>
          <a:prstGeom prst="rect">
            <a:avLst/>
          </a:prstGeom>
          <a:solidFill>
            <a:srgbClr val="DED7D0"/>
          </a:solidFill>
        </p:spPr>
        <p:txBody>
          <a:bodyPr/>
          <a:lstStyle/>
          <a:p>
            <a:endParaRPr lang="en-US" dirty="0"/>
          </a:p>
        </p:txBody>
      </p:sp>
      <p:sp>
        <p:nvSpPr>
          <p:cNvPr id="3" name="TextBox 3"/>
          <p:cNvSpPr txBox="1"/>
          <p:nvPr/>
        </p:nvSpPr>
        <p:spPr>
          <a:xfrm>
            <a:off x="357530" y="742950"/>
            <a:ext cx="7544665" cy="1803698"/>
          </a:xfrm>
          <a:prstGeom prst="rect">
            <a:avLst/>
          </a:prstGeom>
        </p:spPr>
        <p:txBody>
          <a:bodyPr lIns="0" tIns="0" rIns="0" bIns="0" rtlCol="0" anchor="t">
            <a:spAutoFit/>
          </a:bodyPr>
          <a:lstStyle/>
          <a:p>
            <a:pPr algn="ctr">
              <a:lnSpc>
                <a:spcPts val="7214"/>
              </a:lnSpc>
            </a:pPr>
            <a:r>
              <a:rPr lang="en-US" sz="5152" dirty="0">
                <a:solidFill>
                  <a:srgbClr val="12619D"/>
                </a:solidFill>
                <a:latin typeface="Montserrat Classic"/>
                <a:ea typeface="Montserrat Classic"/>
                <a:cs typeface="Montserrat Classic"/>
                <a:sym typeface="Montserrat Classic"/>
              </a:rPr>
              <a:t>Area Agency on Aging</a:t>
            </a:r>
          </a:p>
          <a:p>
            <a:pPr algn="ctr">
              <a:lnSpc>
                <a:spcPts val="7214"/>
              </a:lnSpc>
            </a:pPr>
            <a:r>
              <a:rPr lang="en-US" sz="5152" dirty="0">
                <a:solidFill>
                  <a:srgbClr val="12619D"/>
                </a:solidFill>
                <a:latin typeface="Montserrat Classic"/>
                <a:ea typeface="Montserrat Classic"/>
                <a:cs typeface="Montserrat Classic"/>
                <a:sym typeface="Montserrat Classic"/>
              </a:rPr>
              <a:t>Services FY 2025</a:t>
            </a:r>
          </a:p>
        </p:txBody>
      </p:sp>
      <p:grpSp>
        <p:nvGrpSpPr>
          <p:cNvPr id="4" name="Group 4"/>
          <p:cNvGrpSpPr/>
          <p:nvPr/>
        </p:nvGrpSpPr>
        <p:grpSpPr>
          <a:xfrm>
            <a:off x="621504" y="2859902"/>
            <a:ext cx="7016716" cy="6398398"/>
            <a:chOff x="0" y="0"/>
            <a:chExt cx="9355621" cy="8531197"/>
          </a:xfrm>
        </p:grpSpPr>
        <p:pic>
          <p:nvPicPr>
            <p:cNvPr id="5" name="Picture 5"/>
            <p:cNvPicPr>
              <a:picLocks noChangeAspect="1"/>
            </p:cNvPicPr>
            <p:nvPr/>
          </p:nvPicPr>
          <p:blipFill>
            <a:blip r:embed="rId2"/>
            <a:srcRect l="8925" r="8925"/>
            <a:stretch>
              <a:fillRect/>
            </a:stretch>
          </p:blipFill>
          <p:spPr>
            <a:xfrm>
              <a:off x="0" y="0"/>
              <a:ext cx="9355621" cy="8531197"/>
            </a:xfrm>
            <a:prstGeom prst="rect">
              <a:avLst/>
            </a:prstGeom>
          </p:spPr>
        </p:pic>
      </p:grpSp>
      <p:sp>
        <p:nvSpPr>
          <p:cNvPr id="6" name="TextBox 6"/>
          <p:cNvSpPr txBox="1"/>
          <p:nvPr/>
        </p:nvSpPr>
        <p:spPr>
          <a:xfrm>
            <a:off x="8125904" y="685898"/>
            <a:ext cx="10542654" cy="7739070"/>
          </a:xfrm>
          <a:prstGeom prst="rect">
            <a:avLst/>
          </a:prstGeom>
        </p:spPr>
        <p:txBody>
          <a:bodyPr lIns="0" tIns="0" rIns="0" bIns="0" rtlCol="0" anchor="t">
            <a:spAutoFit/>
          </a:bodyPr>
          <a:lstStyle/>
          <a:p>
            <a:pPr marL="439050" lvl="1" indent="-219525" algn="l">
              <a:lnSpc>
                <a:spcPts val="2847"/>
              </a:lnSpc>
              <a:buFont typeface="Arial"/>
              <a:buChar char="•"/>
            </a:pPr>
            <a:r>
              <a:rPr lang="en-US" sz="2033" dirty="0">
                <a:solidFill>
                  <a:srgbClr val="000000"/>
                </a:solidFill>
                <a:latin typeface="Now"/>
                <a:ea typeface="Now"/>
                <a:cs typeface="Now"/>
                <a:sym typeface="Now"/>
              </a:rPr>
              <a:t>Adult Day Care</a:t>
            </a:r>
          </a:p>
          <a:p>
            <a:pPr marL="439050" lvl="1" indent="-219525" algn="l">
              <a:lnSpc>
                <a:spcPts val="2847"/>
              </a:lnSpc>
              <a:buFont typeface="Arial"/>
              <a:buChar char="•"/>
            </a:pPr>
            <a:r>
              <a:rPr lang="en-US" sz="2033" dirty="0">
                <a:solidFill>
                  <a:srgbClr val="000000"/>
                </a:solidFill>
                <a:latin typeface="Now"/>
                <a:ea typeface="Now"/>
                <a:cs typeface="Now"/>
                <a:sym typeface="Now"/>
              </a:rPr>
              <a:t>Case Management</a:t>
            </a:r>
          </a:p>
          <a:p>
            <a:pPr marL="439050" lvl="1" indent="-219525" algn="l">
              <a:lnSpc>
                <a:spcPts val="2847"/>
              </a:lnSpc>
              <a:buFont typeface="Arial"/>
              <a:buChar char="•"/>
            </a:pPr>
            <a:r>
              <a:rPr lang="en-US" sz="2033" dirty="0">
                <a:solidFill>
                  <a:srgbClr val="000000"/>
                </a:solidFill>
                <a:latin typeface="Now"/>
                <a:ea typeface="Now"/>
                <a:cs typeface="Now"/>
                <a:sym typeface="Now"/>
              </a:rPr>
              <a:t>Congregate Meals</a:t>
            </a:r>
          </a:p>
          <a:p>
            <a:pPr marL="439050" lvl="1" indent="-219525" algn="l">
              <a:lnSpc>
                <a:spcPts val="2847"/>
              </a:lnSpc>
              <a:buFont typeface="Arial"/>
              <a:buChar char="•"/>
            </a:pPr>
            <a:r>
              <a:rPr lang="en-US" sz="2033" dirty="0">
                <a:solidFill>
                  <a:srgbClr val="000000"/>
                </a:solidFill>
                <a:latin typeface="Now"/>
                <a:ea typeface="Now"/>
                <a:cs typeface="Now"/>
                <a:sym typeface="Now"/>
              </a:rPr>
              <a:t>Home-Delivered Meals</a:t>
            </a:r>
          </a:p>
          <a:p>
            <a:pPr marL="439050" lvl="1" indent="-219525" algn="l">
              <a:lnSpc>
                <a:spcPts val="2847"/>
              </a:lnSpc>
              <a:buFont typeface="Arial"/>
              <a:buChar char="•"/>
            </a:pPr>
            <a:r>
              <a:rPr lang="en-US" sz="2033" dirty="0">
                <a:solidFill>
                  <a:srgbClr val="000000"/>
                </a:solidFill>
                <a:latin typeface="Now"/>
                <a:ea typeface="Now"/>
                <a:cs typeface="Now"/>
                <a:sym typeface="Now"/>
              </a:rPr>
              <a:t>Home-Delivered Meals “Pay as you go Program”</a:t>
            </a:r>
          </a:p>
          <a:p>
            <a:pPr marL="439050" lvl="1" indent="-219525" algn="l">
              <a:lnSpc>
                <a:spcPts val="2847"/>
              </a:lnSpc>
              <a:buFont typeface="Arial"/>
              <a:buChar char="•"/>
            </a:pPr>
            <a:r>
              <a:rPr lang="en-US" sz="2033" dirty="0">
                <a:solidFill>
                  <a:srgbClr val="000000"/>
                </a:solidFill>
                <a:latin typeface="Now"/>
                <a:ea typeface="Now"/>
                <a:cs typeface="Now"/>
                <a:sym typeface="Now"/>
              </a:rPr>
              <a:t>Conduct Elderly Abuse Prevention Workshops</a:t>
            </a:r>
          </a:p>
          <a:p>
            <a:pPr marL="439050" lvl="1" indent="-219525" algn="l">
              <a:lnSpc>
                <a:spcPts val="2847"/>
              </a:lnSpc>
              <a:buFont typeface="Arial"/>
              <a:buChar char="•"/>
            </a:pPr>
            <a:r>
              <a:rPr lang="en-US" sz="2033" dirty="0">
                <a:solidFill>
                  <a:srgbClr val="000000"/>
                </a:solidFill>
                <a:latin typeface="Now"/>
                <a:ea typeface="Now"/>
                <a:cs typeface="Now"/>
                <a:sym typeface="Now"/>
              </a:rPr>
              <a:t>Lifeline Units</a:t>
            </a:r>
          </a:p>
          <a:p>
            <a:pPr marL="439050" lvl="1" indent="-219525" algn="l">
              <a:lnSpc>
                <a:spcPts val="2847"/>
              </a:lnSpc>
              <a:buFont typeface="Arial"/>
              <a:buChar char="•"/>
            </a:pPr>
            <a:r>
              <a:rPr lang="en-US" sz="2033" dirty="0">
                <a:solidFill>
                  <a:srgbClr val="000000"/>
                </a:solidFill>
                <a:latin typeface="Now"/>
                <a:ea typeface="Now"/>
                <a:cs typeface="Now"/>
                <a:sym typeface="Now"/>
              </a:rPr>
              <a:t>Disease Prevention and Health Promotion Programs </a:t>
            </a:r>
          </a:p>
          <a:p>
            <a:pPr marL="439050" lvl="1" indent="-219525" algn="l">
              <a:lnSpc>
                <a:spcPts val="2847"/>
              </a:lnSpc>
              <a:buFont typeface="Arial"/>
              <a:buChar char="•"/>
            </a:pPr>
            <a:r>
              <a:rPr lang="en-US" sz="2033" dirty="0">
                <a:solidFill>
                  <a:srgbClr val="000000"/>
                </a:solidFill>
                <a:latin typeface="Now"/>
                <a:ea typeface="Now"/>
                <a:cs typeface="Now"/>
                <a:sym typeface="Now"/>
              </a:rPr>
              <a:t>Information and Referral</a:t>
            </a:r>
          </a:p>
          <a:p>
            <a:pPr marL="439050" lvl="1" indent="-219525" algn="l">
              <a:lnSpc>
                <a:spcPts val="2847"/>
              </a:lnSpc>
              <a:buFont typeface="Arial"/>
              <a:buChar char="•"/>
            </a:pPr>
            <a:r>
              <a:rPr lang="en-US" sz="2033" dirty="0">
                <a:solidFill>
                  <a:srgbClr val="000000"/>
                </a:solidFill>
                <a:latin typeface="Now"/>
                <a:ea typeface="Now"/>
                <a:cs typeface="Now"/>
                <a:sym typeface="Now"/>
              </a:rPr>
              <a:t>Sponsor the “Santa for Seniors” Program</a:t>
            </a:r>
          </a:p>
          <a:p>
            <a:pPr marL="439050" lvl="1" indent="-219525" algn="l">
              <a:lnSpc>
                <a:spcPts val="2847"/>
              </a:lnSpc>
              <a:buFont typeface="Arial"/>
              <a:buChar char="•"/>
            </a:pPr>
            <a:r>
              <a:rPr lang="en-US" sz="2033" dirty="0">
                <a:solidFill>
                  <a:srgbClr val="000000"/>
                </a:solidFill>
                <a:latin typeface="Now"/>
                <a:ea typeface="Now"/>
                <a:cs typeface="Now"/>
                <a:sym typeface="Now"/>
              </a:rPr>
              <a:t>National Family Caregiver Support Program</a:t>
            </a:r>
          </a:p>
          <a:p>
            <a:pPr marL="439050" lvl="1" indent="-219525" algn="l">
              <a:lnSpc>
                <a:spcPts val="2847"/>
              </a:lnSpc>
              <a:buFont typeface="Arial"/>
              <a:buChar char="•"/>
            </a:pPr>
            <a:r>
              <a:rPr lang="en-US" sz="2033" dirty="0">
                <a:solidFill>
                  <a:srgbClr val="000000"/>
                </a:solidFill>
                <a:latin typeface="Now"/>
                <a:ea typeface="Now"/>
                <a:cs typeface="Now"/>
                <a:sym typeface="Now"/>
              </a:rPr>
              <a:t>Nursing Home Ombudsman Program</a:t>
            </a:r>
          </a:p>
          <a:p>
            <a:pPr marL="439050" lvl="1" indent="-219525" algn="l">
              <a:lnSpc>
                <a:spcPts val="2847"/>
              </a:lnSpc>
              <a:buFont typeface="Arial"/>
              <a:buChar char="•"/>
            </a:pPr>
            <a:r>
              <a:rPr lang="en-US" sz="2033" dirty="0">
                <a:solidFill>
                  <a:srgbClr val="000000"/>
                </a:solidFill>
                <a:latin typeface="Now"/>
                <a:ea typeface="Now"/>
                <a:cs typeface="Now"/>
                <a:sym typeface="Now"/>
              </a:rPr>
              <a:t>Information and Referral, Outreach Program</a:t>
            </a:r>
          </a:p>
          <a:p>
            <a:pPr marL="439050" lvl="1" indent="-219525" algn="l">
              <a:lnSpc>
                <a:spcPts val="2847"/>
              </a:lnSpc>
              <a:buFont typeface="Arial"/>
              <a:buChar char="•"/>
            </a:pPr>
            <a:r>
              <a:rPr lang="en-US" sz="2033" dirty="0">
                <a:solidFill>
                  <a:srgbClr val="000000"/>
                </a:solidFill>
                <a:latin typeface="Now"/>
                <a:ea typeface="Now"/>
                <a:cs typeface="Now"/>
                <a:sym typeface="Now"/>
              </a:rPr>
              <a:t>Purchase Grab bars, Mobility Aids, Smoke Detectors for Seniors</a:t>
            </a:r>
          </a:p>
          <a:p>
            <a:pPr marL="439050" lvl="1" indent="-219525" algn="l">
              <a:lnSpc>
                <a:spcPts val="2847"/>
              </a:lnSpc>
              <a:buFont typeface="Arial"/>
              <a:buChar char="•"/>
            </a:pPr>
            <a:r>
              <a:rPr lang="en-US" sz="2033" dirty="0">
                <a:solidFill>
                  <a:srgbClr val="000000"/>
                </a:solidFill>
                <a:latin typeface="Now"/>
                <a:ea typeface="Now"/>
                <a:cs typeface="Now"/>
                <a:sym typeface="Now"/>
              </a:rPr>
              <a:t>State Health Insurance Program (SHIP)</a:t>
            </a:r>
          </a:p>
          <a:p>
            <a:pPr marL="439050" lvl="1" indent="-219525" algn="l">
              <a:lnSpc>
                <a:spcPts val="2847"/>
              </a:lnSpc>
              <a:buFont typeface="Arial"/>
              <a:buChar char="•"/>
            </a:pPr>
            <a:r>
              <a:rPr lang="en-US" sz="2033" dirty="0">
                <a:solidFill>
                  <a:srgbClr val="000000"/>
                </a:solidFill>
                <a:latin typeface="Now"/>
                <a:ea typeface="Now"/>
                <a:cs typeface="Now"/>
                <a:sym typeface="Now"/>
              </a:rPr>
              <a:t>Transportation</a:t>
            </a:r>
          </a:p>
          <a:p>
            <a:pPr marL="439050" lvl="1" indent="-219525" algn="l">
              <a:lnSpc>
                <a:spcPts val="2847"/>
              </a:lnSpc>
              <a:buFont typeface="Arial"/>
              <a:buChar char="•"/>
            </a:pPr>
            <a:r>
              <a:rPr lang="en-US" sz="2033" dirty="0">
                <a:solidFill>
                  <a:srgbClr val="000000"/>
                </a:solidFill>
                <a:latin typeface="Now"/>
                <a:ea typeface="Now"/>
                <a:cs typeface="Now"/>
                <a:sym typeface="Now"/>
              </a:rPr>
              <a:t>Respite Services, In-Home and Adult Day Care Centers</a:t>
            </a:r>
          </a:p>
          <a:p>
            <a:pPr marL="439050" lvl="1" indent="-219525" algn="l">
              <a:lnSpc>
                <a:spcPts val="2847"/>
              </a:lnSpc>
              <a:buFont typeface="Arial"/>
              <a:buChar char="•"/>
            </a:pPr>
            <a:r>
              <a:rPr lang="en-US" sz="2033" dirty="0">
                <a:solidFill>
                  <a:srgbClr val="000000"/>
                </a:solidFill>
                <a:latin typeface="Now"/>
                <a:ea typeface="Now"/>
                <a:cs typeface="Now"/>
                <a:sym typeface="Now"/>
              </a:rPr>
              <a:t>Legal Assistance</a:t>
            </a:r>
          </a:p>
          <a:p>
            <a:pPr marL="439050" lvl="1" indent="-219525" algn="l">
              <a:lnSpc>
                <a:spcPts val="2847"/>
              </a:lnSpc>
              <a:buFont typeface="Arial"/>
              <a:buChar char="•"/>
            </a:pPr>
            <a:r>
              <a:rPr lang="en-US" sz="2033" dirty="0">
                <a:solidFill>
                  <a:srgbClr val="000000"/>
                </a:solidFill>
                <a:latin typeface="Now"/>
                <a:ea typeface="Now"/>
                <a:cs typeface="Now"/>
                <a:sym typeface="Now"/>
              </a:rPr>
              <a:t>Community Transition Services Program/Veteran’s Directed Care Program </a:t>
            </a:r>
          </a:p>
          <a:p>
            <a:pPr marL="439050" lvl="1" indent="-219525" algn="l">
              <a:lnSpc>
                <a:spcPts val="2847"/>
              </a:lnSpc>
              <a:buFont typeface="Arial"/>
              <a:buChar char="•"/>
            </a:pPr>
            <a:r>
              <a:rPr lang="en-US" sz="2033" dirty="0">
                <a:solidFill>
                  <a:srgbClr val="000000"/>
                </a:solidFill>
                <a:latin typeface="Now"/>
                <a:ea typeface="Now"/>
                <a:cs typeface="Now"/>
                <a:sym typeface="Now"/>
              </a:rPr>
              <a:t>Caregiver Connection Support Group</a:t>
            </a:r>
          </a:p>
          <a:p>
            <a:pPr marL="439050" lvl="1" indent="-219525" algn="l">
              <a:lnSpc>
                <a:spcPts val="2847"/>
              </a:lnSpc>
              <a:buFont typeface="Arial"/>
              <a:buChar char="•"/>
            </a:pPr>
            <a:r>
              <a:rPr lang="en-US" sz="2033" dirty="0">
                <a:solidFill>
                  <a:srgbClr val="000000"/>
                </a:solidFill>
                <a:latin typeface="Now"/>
                <a:ea typeface="Now"/>
                <a:cs typeface="Now"/>
                <a:sym typeface="Now"/>
              </a:rPr>
              <a:t>Mississippi Access to Care Centers (MAC Centers)/ Help Me Grow Program</a:t>
            </a:r>
          </a:p>
          <a:p>
            <a:pPr marL="439050" lvl="1" indent="-219525" algn="l">
              <a:lnSpc>
                <a:spcPts val="2847"/>
              </a:lnSpc>
              <a:buFont typeface="Arial"/>
              <a:buChar char="•"/>
            </a:pPr>
            <a:r>
              <a:rPr lang="en-US" sz="2033" dirty="0">
                <a:solidFill>
                  <a:srgbClr val="000000"/>
                </a:solidFill>
                <a:latin typeface="Now"/>
                <a:ea typeface="Now"/>
                <a:cs typeface="Now"/>
                <a:sym typeface="Now"/>
              </a:rPr>
              <a:t>Emergency Transitions Services Program</a:t>
            </a:r>
          </a:p>
        </p:txBody>
      </p:sp>
      <p:sp>
        <p:nvSpPr>
          <p:cNvPr id="7" name="AutoShape 7"/>
          <p:cNvSpPr/>
          <p:nvPr/>
        </p:nvSpPr>
        <p:spPr>
          <a:xfrm rot="-5400000">
            <a:off x="-6587362" y="5527399"/>
            <a:ext cx="13807379" cy="0"/>
          </a:xfrm>
          <a:prstGeom prst="line">
            <a:avLst/>
          </a:prstGeom>
          <a:ln w="9525" cap="rnd">
            <a:solidFill>
              <a:srgbClr val="000000"/>
            </a:solidFill>
            <a:prstDash val="solid"/>
            <a:headEnd type="none" w="sm" len="sm"/>
            <a:tailEnd type="none" w="sm" len="sm"/>
          </a:ln>
        </p:spPr>
        <p:txBody>
          <a:bodyPr/>
          <a:lstStyle/>
          <a:p>
            <a:endParaRPr lang="en-US" dirty="0"/>
          </a:p>
        </p:txBody>
      </p:sp>
      <p:sp>
        <p:nvSpPr>
          <p:cNvPr id="8" name="Freeform 8"/>
          <p:cNvSpPr/>
          <p:nvPr/>
        </p:nvSpPr>
        <p:spPr>
          <a:xfrm rot="154312">
            <a:off x="2829734" y="-2272736"/>
            <a:ext cx="5611816" cy="3500370"/>
          </a:xfrm>
          <a:custGeom>
            <a:avLst/>
            <a:gdLst/>
            <a:ahLst/>
            <a:cxnLst/>
            <a:rect l="l" t="t" r="r" b="b"/>
            <a:pathLst>
              <a:path w="5611816" h="3500370">
                <a:moveTo>
                  <a:pt x="0" y="0"/>
                </a:moveTo>
                <a:lnTo>
                  <a:pt x="5611816" y="0"/>
                </a:lnTo>
                <a:lnTo>
                  <a:pt x="5611816" y="3500370"/>
                </a:lnTo>
                <a:lnTo>
                  <a:pt x="0" y="3500370"/>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9" name="Freeform 9"/>
          <p:cNvSpPr/>
          <p:nvPr/>
        </p:nvSpPr>
        <p:spPr>
          <a:xfrm flipV="1">
            <a:off x="16917730" y="-156911"/>
            <a:ext cx="1584962" cy="2703559"/>
          </a:xfrm>
          <a:custGeom>
            <a:avLst/>
            <a:gdLst/>
            <a:ahLst/>
            <a:cxnLst/>
            <a:rect l="l" t="t" r="r" b="b"/>
            <a:pathLst>
              <a:path w="1584962" h="2703559">
                <a:moveTo>
                  <a:pt x="0" y="2703559"/>
                </a:moveTo>
                <a:lnTo>
                  <a:pt x="1584962" y="2703559"/>
                </a:lnTo>
                <a:lnTo>
                  <a:pt x="1584962" y="0"/>
                </a:lnTo>
                <a:lnTo>
                  <a:pt x="0" y="0"/>
                </a:lnTo>
                <a:lnTo>
                  <a:pt x="0" y="270355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pic>
        <p:nvPicPr>
          <p:cNvPr id="11" name="Picture 10">
            <a:extLst>
              <a:ext uri="{FF2B5EF4-FFF2-40B4-BE49-F238E27FC236}">
                <a16:creationId xmlns:a16="http://schemas.microsoft.com/office/drawing/2014/main" id="{20314BEF-E609-C558-157A-BA595E217FB0}"/>
              </a:ext>
            </a:extLst>
          </p:cNvPr>
          <p:cNvPicPr>
            <a:picLocks noChangeAspect="1"/>
          </p:cNvPicPr>
          <p:nvPr/>
        </p:nvPicPr>
        <p:blipFill>
          <a:blip r:embed="rId7"/>
          <a:stretch>
            <a:fillRect/>
          </a:stretch>
        </p:blipFill>
        <p:spPr>
          <a:xfrm>
            <a:off x="16001802" y="8211094"/>
            <a:ext cx="2286198" cy="1390008"/>
          </a:xfrm>
          <a:prstGeom prst="rect">
            <a:avLst/>
          </a:prstGeom>
        </p:spPr>
      </p:pic>
    </p:spTree>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4365</TotalTime>
  <Words>2297</Words>
  <Application>Microsoft Office PowerPoint</Application>
  <PresentationFormat>Custom</PresentationFormat>
  <Paragraphs>186</Paragraphs>
  <Slides>25</Slides>
  <Notes>0</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Montserrat Classic</vt:lpstr>
      <vt:lpstr>Now Bold</vt:lpstr>
      <vt:lpstr>Antique Olive</vt:lpstr>
      <vt:lpstr>Arial,Sans-Serif</vt:lpstr>
      <vt:lpstr>Arial</vt:lpstr>
      <vt:lpstr>Now</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for the Caregiver Dr. Crittle</dc:title>
  <dc:creator>Delicia Harrison</dc:creator>
  <cp:lastModifiedBy>Jessica Breazeale</cp:lastModifiedBy>
  <cp:revision>9</cp:revision>
  <dcterms:created xsi:type="dcterms:W3CDTF">2006-08-16T00:00:00Z</dcterms:created>
  <dcterms:modified xsi:type="dcterms:W3CDTF">2025-03-18T20:19:44Z</dcterms:modified>
  <dc:identifier>DAGeWTQAcCE</dc:identifier>
</cp:coreProperties>
</file>