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6.jpg" ContentType="image/jpeg"/>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2"/>
  </p:notesMasterIdLst>
  <p:handoutMasterIdLst>
    <p:handoutMasterId r:id="rId33"/>
  </p:handoutMasterIdLst>
  <p:sldIdLst>
    <p:sldId id="446" r:id="rId6"/>
    <p:sldId id="1064" r:id="rId7"/>
    <p:sldId id="1067" r:id="rId8"/>
    <p:sldId id="1143" r:id="rId9"/>
    <p:sldId id="625" r:id="rId10"/>
    <p:sldId id="1150" r:id="rId11"/>
    <p:sldId id="1197" r:id="rId12"/>
    <p:sldId id="1215" r:id="rId13"/>
    <p:sldId id="1223" r:id="rId14"/>
    <p:sldId id="1226" r:id="rId15"/>
    <p:sldId id="1230" r:id="rId16"/>
    <p:sldId id="1022" r:id="rId17"/>
    <p:sldId id="934" r:id="rId18"/>
    <p:sldId id="931" r:id="rId19"/>
    <p:sldId id="925" r:id="rId20"/>
    <p:sldId id="1120" r:id="rId21"/>
    <p:sldId id="906" r:id="rId22"/>
    <p:sldId id="1121" r:id="rId23"/>
    <p:sldId id="296" r:id="rId24"/>
    <p:sldId id="1232" r:id="rId25"/>
    <p:sldId id="944" r:id="rId26"/>
    <p:sldId id="1231" r:id="rId27"/>
    <p:sldId id="953" r:id="rId28"/>
    <p:sldId id="1220" r:id="rId29"/>
    <p:sldId id="1222" r:id="rId30"/>
    <p:sldId id="298" r:id="rId3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charset="0"/>
        <a:ea typeface="MS PGothic" pitchFamily="34" charset="-128"/>
        <a:cs typeface="+mn-cs"/>
      </a:defRPr>
    </a:lvl1pPr>
    <a:lvl2pPr marL="457200" algn="l" rtl="0" fontAlgn="base">
      <a:spcBef>
        <a:spcPct val="0"/>
      </a:spcBef>
      <a:spcAft>
        <a:spcPct val="0"/>
      </a:spcAft>
      <a:defRPr sz="2400" kern="1200">
        <a:solidFill>
          <a:schemeClr val="tx1"/>
        </a:solidFill>
        <a:latin typeface="Times" charset="0"/>
        <a:ea typeface="MS PGothic" pitchFamily="34" charset="-128"/>
        <a:cs typeface="+mn-cs"/>
      </a:defRPr>
    </a:lvl2pPr>
    <a:lvl3pPr marL="914400" algn="l" rtl="0" fontAlgn="base">
      <a:spcBef>
        <a:spcPct val="0"/>
      </a:spcBef>
      <a:spcAft>
        <a:spcPct val="0"/>
      </a:spcAft>
      <a:defRPr sz="2400" kern="1200">
        <a:solidFill>
          <a:schemeClr val="tx1"/>
        </a:solidFill>
        <a:latin typeface="Times"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040"/>
    <a:srgbClr val="000000"/>
    <a:srgbClr val="1D487C"/>
    <a:srgbClr val="F06176"/>
    <a:srgbClr val="3FFF4F"/>
    <a:srgbClr val="F08D6B"/>
    <a:srgbClr val="FFB0A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21" autoAdjust="0"/>
    <p:restoredTop sz="95268" autoAdjust="0"/>
  </p:normalViewPr>
  <p:slideViewPr>
    <p:cSldViewPr>
      <p:cViewPr varScale="1">
        <p:scale>
          <a:sx n="77" d="100"/>
          <a:sy n="77" d="100"/>
        </p:scale>
        <p:origin x="1142" y="62"/>
      </p:cViewPr>
      <p:guideLst>
        <p:guide orient="horz" pos="2160"/>
        <p:guide pos="2880"/>
      </p:guideLst>
    </p:cSldViewPr>
  </p:slideViewPr>
  <p:outlineViewPr>
    <p:cViewPr>
      <p:scale>
        <a:sx n="33" d="100"/>
        <a:sy n="33" d="100"/>
      </p:scale>
      <p:origin x="0" y="1328"/>
    </p:cViewPr>
  </p:outlineViewPr>
  <p:notesTextViewPr>
    <p:cViewPr>
      <p:scale>
        <a:sx n="100" d="100"/>
        <a:sy n="100" d="100"/>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Times" pitchFamily="18"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smtClean="0"/>
            </a:lvl1pPr>
          </a:lstStyle>
          <a:p>
            <a:pPr>
              <a:defRPr/>
            </a:pPr>
            <a:fld id="{1340B417-7661-4C16-A218-696D8F93C99D}" type="datetime1">
              <a:rPr lang="en-US" altLang="en-US"/>
              <a:pPr>
                <a:defRPr/>
              </a:pPr>
              <a:t>2/20/2025</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Times" pitchFamily="18"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smtClean="0"/>
            </a:lvl1pPr>
          </a:lstStyle>
          <a:p>
            <a:pPr>
              <a:defRPr/>
            </a:pPr>
            <a:fld id="{969FE45A-CC91-4672-9F8A-AB44A97EF0F0}" type="slidenum">
              <a:rPr lang="en-US" altLang="en-US"/>
              <a:pPr>
                <a:defRPr/>
              </a:pPr>
              <a:t>‹#›</a:t>
            </a:fld>
            <a:endParaRPr lang="en-US" altLang="en-US"/>
          </a:p>
        </p:txBody>
      </p:sp>
    </p:spTree>
    <p:extLst>
      <p:ext uri="{BB962C8B-B14F-4D97-AF65-F5344CB8AC3E}">
        <p14:creationId xmlns:p14="http://schemas.microsoft.com/office/powerpoint/2010/main" val="3240775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4DC0338-3AAC-45A4-BF29-3C67E1D3D696}" type="datetime1">
              <a:rPr lang="en-US" altLang="en-US"/>
              <a:pPr>
                <a:defRPr/>
              </a:pPr>
              <a:t>2/20/2025</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500254F1-8DD7-453D-B483-35E7D1081DBD}" type="slidenum">
              <a:rPr lang="en-US" altLang="en-US"/>
              <a:pPr>
                <a:defRPr/>
              </a:pPr>
              <a:t>‹#›</a:t>
            </a:fld>
            <a:endParaRPr lang="en-US" altLang="en-US"/>
          </a:p>
        </p:txBody>
      </p:sp>
    </p:spTree>
    <p:extLst>
      <p:ext uri="{BB962C8B-B14F-4D97-AF65-F5344CB8AC3E}">
        <p14:creationId xmlns:p14="http://schemas.microsoft.com/office/powerpoint/2010/main" val="163311181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254F1-8DD7-453D-B483-35E7D1081DBD}" type="slidenum">
              <a:rPr lang="en-US" altLang="en-US" smtClean="0"/>
              <a:pPr>
                <a:defRPr/>
              </a:pPr>
              <a:t>1</a:t>
            </a:fld>
            <a:endParaRPr lang="en-US" altLang="en-US"/>
          </a:p>
        </p:txBody>
      </p:sp>
    </p:spTree>
    <p:extLst>
      <p:ext uri="{BB962C8B-B14F-4D97-AF65-F5344CB8AC3E}">
        <p14:creationId xmlns:p14="http://schemas.microsoft.com/office/powerpoint/2010/main" val="247872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a:solidFill>
                  <a:schemeClr val="tx1"/>
                </a:solidFill>
                <a:latin typeface="Tahoma" panose="020B0604030504040204" pitchFamily="34" charset="0"/>
                <a:ea typeface="MS PGothic" panose="020B0600070205080204" pitchFamily="34" charset="-128"/>
              </a:defRPr>
            </a:lvl1pPr>
            <a:lvl2pPr marL="742950" indent="-285750" eaLnBrk="0" hangingPunct="0">
              <a:defRPr sz="3200">
                <a:solidFill>
                  <a:schemeClr val="tx1"/>
                </a:solidFill>
                <a:latin typeface="Tahoma" panose="020B0604030504040204" pitchFamily="34" charset="0"/>
                <a:ea typeface="MS PGothic" panose="020B0600070205080204" pitchFamily="34" charset="-128"/>
              </a:defRPr>
            </a:lvl2pPr>
            <a:lvl3pPr marL="1143000" indent="-228600" eaLnBrk="0" hangingPunct="0">
              <a:defRPr sz="3200">
                <a:solidFill>
                  <a:schemeClr val="tx1"/>
                </a:solidFill>
                <a:latin typeface="Tahoma" panose="020B0604030504040204" pitchFamily="34" charset="0"/>
                <a:ea typeface="MS PGothic" panose="020B0600070205080204" pitchFamily="34" charset="-128"/>
              </a:defRPr>
            </a:lvl3pPr>
            <a:lvl4pPr marL="1600200" indent="-228600" eaLnBrk="0" hangingPunct="0">
              <a:defRPr sz="3200">
                <a:solidFill>
                  <a:schemeClr val="tx1"/>
                </a:solidFill>
                <a:latin typeface="Tahoma" panose="020B0604030504040204" pitchFamily="34" charset="0"/>
                <a:ea typeface="MS PGothic" panose="020B0600070205080204" pitchFamily="34" charset="-128"/>
              </a:defRPr>
            </a:lvl4pPr>
            <a:lvl5pPr marL="2057400" indent="-228600" eaLnBrk="0" hangingPunct="0">
              <a:defRPr sz="3200">
                <a:solidFill>
                  <a:schemeClr val="tx1"/>
                </a:solidFill>
                <a:latin typeface="Tahoma" panose="020B0604030504040204" pitchFamily="34" charset="0"/>
                <a:ea typeface="MS PGothic" panose="020B0600070205080204" pitchFamily="34" charset="-128"/>
              </a:defRPr>
            </a:lvl5pPr>
            <a:lvl6pPr marL="2514600" indent="-228600" algn="ctr" rtl="1" eaLnBrk="0" fontAlgn="base" hangingPunct="0">
              <a:spcBef>
                <a:spcPct val="0"/>
              </a:spcBef>
              <a:spcAft>
                <a:spcPct val="0"/>
              </a:spcAft>
              <a:defRPr sz="3200">
                <a:solidFill>
                  <a:schemeClr val="tx1"/>
                </a:solidFill>
                <a:latin typeface="Tahoma" panose="020B0604030504040204" pitchFamily="34" charset="0"/>
                <a:ea typeface="MS PGothic" panose="020B0600070205080204" pitchFamily="34" charset="-128"/>
              </a:defRPr>
            </a:lvl6pPr>
            <a:lvl7pPr marL="2971800" indent="-228600" algn="ctr" rtl="1" eaLnBrk="0" fontAlgn="base" hangingPunct="0">
              <a:spcBef>
                <a:spcPct val="0"/>
              </a:spcBef>
              <a:spcAft>
                <a:spcPct val="0"/>
              </a:spcAft>
              <a:defRPr sz="3200">
                <a:solidFill>
                  <a:schemeClr val="tx1"/>
                </a:solidFill>
                <a:latin typeface="Tahoma" panose="020B0604030504040204" pitchFamily="34" charset="0"/>
                <a:ea typeface="MS PGothic" panose="020B0600070205080204" pitchFamily="34" charset="-128"/>
              </a:defRPr>
            </a:lvl7pPr>
            <a:lvl8pPr marL="3429000" indent="-228600" algn="ctr" rtl="1" eaLnBrk="0" fontAlgn="base" hangingPunct="0">
              <a:spcBef>
                <a:spcPct val="0"/>
              </a:spcBef>
              <a:spcAft>
                <a:spcPct val="0"/>
              </a:spcAft>
              <a:defRPr sz="3200">
                <a:solidFill>
                  <a:schemeClr val="tx1"/>
                </a:solidFill>
                <a:latin typeface="Tahoma" panose="020B0604030504040204" pitchFamily="34" charset="0"/>
                <a:ea typeface="MS PGothic" panose="020B0600070205080204" pitchFamily="34" charset="-128"/>
              </a:defRPr>
            </a:lvl8pPr>
            <a:lvl9pPr marL="3886200" indent="-228600" algn="ctr" rtl="1" eaLnBrk="0" fontAlgn="base" hangingPunct="0">
              <a:spcBef>
                <a:spcPct val="0"/>
              </a:spcBef>
              <a:spcAft>
                <a:spcPct val="0"/>
              </a:spcAft>
              <a:defRPr sz="3200">
                <a:solidFill>
                  <a:schemeClr val="tx1"/>
                </a:solidFill>
                <a:latin typeface="Tahoma" panose="020B0604030504040204" pitchFamily="34" charset="0"/>
                <a:ea typeface="MS PGothic" panose="020B0600070205080204" pitchFamily="34" charset="-128"/>
              </a:defRPr>
            </a:lvl9pPr>
          </a:lstStyle>
          <a:p>
            <a:pPr eaLnBrk="1" hangingPunct="1"/>
            <a:fld id="{8407DEAB-3513-4788-B693-DC5994391225}" type="slidenum">
              <a:rPr lang="ar-SA" altLang="en-US" sz="1200">
                <a:latin typeface="Arial" panose="020B0604020202020204" pitchFamily="34" charset="0"/>
              </a:rPr>
              <a:pPr eaLnBrk="1" hangingPunct="1"/>
              <a:t>3</a:t>
            </a:fld>
            <a:endParaRPr lang="ar-SA" altLang="en-US" sz="1200">
              <a:latin typeface="Arial" panose="020B0604020202020204" pitchFamily="34" charset="0"/>
            </a:endParaRPr>
          </a:p>
        </p:txBody>
      </p:sp>
      <p:sp>
        <p:nvSpPr>
          <p:cNvPr id="365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5571" name="Rectangle 3"/>
          <p:cNvSpPr>
            <a:spLocks noGrp="1" noChangeArrowheads="1"/>
          </p:cNvSpPr>
          <p:nvPr>
            <p:ph type="body" idx="1"/>
          </p:nvPr>
        </p:nvSpPr>
        <p:spPr/>
        <p:txBody>
          <a:bodyPr/>
          <a:lstStyle/>
          <a:p>
            <a:pPr algn="l" rtl="0" eaLnBrk="1" hangingPunct="1"/>
            <a:r>
              <a:rPr lang="en-US" altLang="en-US" b="1">
                <a:latin typeface="Arial" panose="020B0604020202020204" pitchFamily="34" charset="0"/>
              </a:rPr>
              <a:t>Diagnostic terminology:</a:t>
            </a:r>
            <a:r>
              <a:rPr lang="en-US" altLang="en-US" b="1" i="1">
                <a:latin typeface="Arial" panose="020B0604020202020204" pitchFamily="34" charset="0"/>
              </a:rPr>
              <a:t>	</a:t>
            </a:r>
          </a:p>
          <a:p>
            <a:pPr algn="l" rtl="0" eaLnBrk="1" hangingPunct="1"/>
            <a:r>
              <a:rPr lang="en-US" altLang="en-US" b="1" i="1">
                <a:latin typeface="Arial" panose="020B0604020202020204" pitchFamily="34" charset="0"/>
              </a:rPr>
              <a:t>	Dementia with Lewy Bodies </a:t>
            </a:r>
          </a:p>
          <a:p>
            <a:pPr algn="l" rtl="0" eaLnBrk="1" hangingPunct="1"/>
            <a:r>
              <a:rPr lang="en-US" altLang="en-US" b="1">
                <a:latin typeface="Arial" panose="020B0604020202020204" pitchFamily="34" charset="0"/>
              </a:rPr>
              <a:t>	Diffuse Lewy body disease</a:t>
            </a:r>
            <a:br>
              <a:rPr lang="en-US" altLang="en-US" b="1">
                <a:latin typeface="Arial" panose="020B0604020202020204" pitchFamily="34" charset="0"/>
              </a:rPr>
            </a:br>
            <a:r>
              <a:rPr lang="en-US" altLang="en-US" b="1">
                <a:latin typeface="Arial" panose="020B0604020202020204" pitchFamily="34" charset="0"/>
              </a:rPr>
              <a:t>	Lewy body variant of AD</a:t>
            </a:r>
            <a:br>
              <a:rPr lang="en-US" altLang="en-US" b="1">
                <a:latin typeface="Arial" panose="020B0604020202020204" pitchFamily="34" charset="0"/>
              </a:rPr>
            </a:br>
            <a:r>
              <a:rPr lang="en-US" altLang="en-US" b="1">
                <a:latin typeface="Arial" panose="020B0604020202020204" pitchFamily="34" charset="0"/>
              </a:rPr>
              <a:t>	Lewy body dementia</a:t>
            </a:r>
            <a:br>
              <a:rPr lang="en-US" altLang="en-US" b="1">
                <a:latin typeface="Arial" panose="020B0604020202020204" pitchFamily="34" charset="0"/>
              </a:rPr>
            </a:br>
            <a:r>
              <a:rPr lang="en-US" altLang="en-US" b="1">
                <a:latin typeface="Arial" panose="020B0604020202020204" pitchFamily="34" charset="0"/>
              </a:rPr>
              <a:t>	Senile dementia of Lewy body type</a:t>
            </a:r>
            <a:br>
              <a:rPr lang="en-US" altLang="en-US" b="1">
                <a:latin typeface="Arial" panose="020B0604020202020204" pitchFamily="34" charset="0"/>
              </a:rPr>
            </a:br>
            <a:r>
              <a:rPr lang="en-US" altLang="en-US" b="1">
                <a:latin typeface="Arial" panose="020B0604020202020204" pitchFamily="34" charset="0"/>
              </a:rPr>
              <a:t>	AD with incidental Lewy bodies</a:t>
            </a:r>
            <a:br>
              <a:rPr lang="en-US" altLang="en-US" b="1">
                <a:latin typeface="Arial" panose="020B0604020202020204" pitchFamily="34" charset="0"/>
              </a:rPr>
            </a:br>
            <a:r>
              <a:rPr lang="en-US" altLang="en-US" b="1">
                <a:latin typeface="Arial" panose="020B0604020202020204" pitchFamily="34" charset="0"/>
              </a:rPr>
              <a:t>	AD plus Parkinson’s disease</a:t>
            </a:r>
          </a:p>
          <a:p>
            <a:pPr algn="l" rtl="0" eaLnBrk="1" hangingPunct="1"/>
            <a:endParaRPr lang="en-US" altLang="en-US" b="1">
              <a:latin typeface="Arial" panose="020B0604020202020204" pitchFamily="34" charset="0"/>
            </a:endParaRPr>
          </a:p>
        </p:txBody>
      </p:sp>
    </p:spTree>
    <p:extLst>
      <p:ext uri="{BB962C8B-B14F-4D97-AF65-F5344CB8AC3E}">
        <p14:creationId xmlns:p14="http://schemas.microsoft.com/office/powerpoint/2010/main" val="260062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4011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0254F1-8DD7-453D-B483-35E7D1081DBD}" type="slidenum">
              <a:rPr lang="en-US" altLang="en-US" smtClean="0"/>
              <a:pPr>
                <a:defRPr/>
              </a:pPr>
              <a:t>13</a:t>
            </a:fld>
            <a:endParaRPr lang="en-US" altLang="en-US"/>
          </a:p>
        </p:txBody>
      </p:sp>
    </p:spTree>
    <p:extLst>
      <p:ext uri="{BB962C8B-B14F-4D97-AF65-F5344CB8AC3E}">
        <p14:creationId xmlns:p14="http://schemas.microsoft.com/office/powerpoint/2010/main" val="28177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6A9699-281C-4162-8CD8-546D8E0131A7}" type="slidenum">
              <a:rPr lang="en-US" smtClean="0"/>
              <a:t>15</a:t>
            </a:fld>
            <a:endParaRPr lang="en-US"/>
          </a:p>
        </p:txBody>
      </p:sp>
    </p:spTree>
    <p:extLst>
      <p:ext uri="{BB962C8B-B14F-4D97-AF65-F5344CB8AC3E}">
        <p14:creationId xmlns:p14="http://schemas.microsoft.com/office/powerpoint/2010/main" val="358526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6A9699-281C-4162-8CD8-546D8E0131A7}" type="slidenum">
              <a:rPr lang="en-US" smtClean="0"/>
              <a:t>19</a:t>
            </a:fld>
            <a:endParaRPr lang="en-US"/>
          </a:p>
        </p:txBody>
      </p:sp>
    </p:spTree>
    <p:extLst>
      <p:ext uri="{BB962C8B-B14F-4D97-AF65-F5344CB8AC3E}">
        <p14:creationId xmlns:p14="http://schemas.microsoft.com/office/powerpoint/2010/main" val="179364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6A9699-281C-4162-8CD8-546D8E0131A7}" type="slidenum">
              <a:rPr lang="en-US" smtClean="0"/>
              <a:t>26</a:t>
            </a:fld>
            <a:endParaRPr lang="en-US"/>
          </a:p>
        </p:txBody>
      </p:sp>
    </p:spTree>
    <p:extLst>
      <p:ext uri="{BB962C8B-B14F-4D97-AF65-F5344CB8AC3E}">
        <p14:creationId xmlns:p14="http://schemas.microsoft.com/office/powerpoint/2010/main" val="1679082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UMMC_title"/>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3075" name="Rectangle 3"/>
          <p:cNvSpPr>
            <a:spLocks noGrp="1" noChangeArrowheads="1"/>
          </p:cNvSpPr>
          <p:nvPr>
            <p:ph type="ctrTitle"/>
          </p:nvPr>
        </p:nvSpPr>
        <p:spPr>
          <a:xfrm>
            <a:off x="685800" y="1447800"/>
            <a:ext cx="7772400" cy="1143000"/>
          </a:xfrm>
        </p:spPr>
        <p:txBody>
          <a:bodyPr/>
          <a:lstStyle>
            <a:lvl1pPr algn="ctr">
              <a:defRPr>
                <a:solidFill>
                  <a:schemeClr val="bg1"/>
                </a:solidFill>
              </a:defRPr>
            </a:lvl1pPr>
          </a:lstStyle>
          <a:p>
            <a:r>
              <a:rPr lang="en-US"/>
              <a:t>Click to edit Master title style</a:t>
            </a:r>
          </a:p>
        </p:txBody>
      </p:sp>
      <p:sp>
        <p:nvSpPr>
          <p:cNvPr id="3076" name="Rectangle 4"/>
          <p:cNvSpPr>
            <a:spLocks noGrp="1" noChangeArrowheads="1"/>
          </p:cNvSpPr>
          <p:nvPr>
            <p:ph type="subTitle" idx="1"/>
          </p:nvPr>
        </p:nvSpPr>
        <p:spPr>
          <a:xfrm>
            <a:off x="1371600" y="2819400"/>
            <a:ext cx="64008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BB96824-482D-4513-B35C-148DF7B6DC55}" type="slidenum">
              <a:rPr lang="en-US" altLang="en-US"/>
              <a:pPr>
                <a:defRPr/>
              </a:pPr>
              <a:t>‹#›</a:t>
            </a:fld>
            <a:endParaRPr lang="en-US" altLang="en-US" sz="1400">
              <a:solidFill>
                <a:schemeClr val="tx1"/>
              </a:solidFill>
              <a:latin typeface="Times"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965E9CB-4350-46FE-A988-370E41691932}" type="slidenum">
              <a:rPr lang="en-US" altLang="en-US"/>
              <a:pPr>
                <a:defRPr/>
              </a:pPr>
              <a:t>‹#›</a:t>
            </a:fld>
            <a:endParaRPr lang="en-US" altLang="en-US" sz="1400">
              <a:solidFill>
                <a:schemeClr val="tx1"/>
              </a:solidFill>
              <a:latin typeface="Times"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2068"/>
            <a:ext cx="9144000" cy="6805928"/>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2865119" y="1464310"/>
            <a:ext cx="3068003" cy="3882390"/>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18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1966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96CF30C-7BAA-4438-A9A4-BC1566C53889}" type="slidenum">
              <a:rPr lang="en-US" altLang="en-US"/>
              <a:pPr>
                <a:defRPr/>
              </a:pPr>
              <a:t>‹#›</a:t>
            </a:fld>
            <a:endParaRPr lang="en-US" altLang="en-US" sz="1400">
              <a:solidFill>
                <a:schemeClr val="tx1"/>
              </a:solidFill>
              <a:latin typeface="Time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C788008-5025-4DAA-B7FE-F0BDCBB10F9F}" type="slidenum">
              <a:rPr lang="en-US" altLang="en-US"/>
              <a:pPr>
                <a:defRPr/>
              </a:pPr>
              <a:t>‹#›</a:t>
            </a:fld>
            <a:endParaRPr lang="en-US" altLang="en-US" sz="1400">
              <a:solidFill>
                <a:schemeClr val="tx1"/>
              </a:solidFill>
              <a:latin typeface="Time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19E98D1-C265-40DE-A297-CF1D48727A3F}" type="slidenum">
              <a:rPr lang="en-US" altLang="en-US"/>
              <a:pPr>
                <a:defRPr/>
              </a:pPr>
              <a:t>‹#›</a:t>
            </a:fld>
            <a:endParaRPr lang="en-US" altLang="en-US" sz="1400">
              <a:solidFill>
                <a:schemeClr val="tx1"/>
              </a:solidFill>
              <a:latin typeface="Times"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2FCC7416-E11F-4EE6-A837-C7C052E477CF}" type="slidenum">
              <a:rPr lang="en-US" altLang="en-US"/>
              <a:pPr>
                <a:defRPr/>
              </a:pPr>
              <a:t>‹#›</a:t>
            </a:fld>
            <a:endParaRPr lang="en-US" altLang="en-US" sz="1400">
              <a:solidFill>
                <a:schemeClr val="tx1"/>
              </a:solidFill>
              <a:latin typeface="Times"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45CF4EAA-17A4-4DFD-B347-3AC2284D2EBA}" type="slidenum">
              <a:rPr lang="en-US" altLang="en-US"/>
              <a:pPr>
                <a:defRPr/>
              </a:pPr>
              <a:t>‹#›</a:t>
            </a:fld>
            <a:endParaRPr lang="en-US" altLang="en-US" sz="1400">
              <a:solidFill>
                <a:schemeClr val="tx1"/>
              </a:solidFill>
              <a:latin typeface="Times"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583B79AC-8394-40B2-9CC1-AF23FE842D0E}" type="slidenum">
              <a:rPr lang="en-US" altLang="en-US"/>
              <a:pPr>
                <a:defRPr/>
              </a:pPr>
              <a:t>‹#›</a:t>
            </a:fld>
            <a:endParaRPr lang="en-US" altLang="en-US" sz="1400">
              <a:solidFill>
                <a:schemeClr val="tx1"/>
              </a:solidFill>
              <a:latin typeface="Times"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3E7EDF4-75F1-473A-8F55-C9674B60E5E3}" type="slidenum">
              <a:rPr lang="en-US" altLang="en-US"/>
              <a:pPr>
                <a:defRPr/>
              </a:pPr>
              <a:t>‹#›</a:t>
            </a:fld>
            <a:endParaRPr lang="en-US" altLang="en-US" sz="1400">
              <a:solidFill>
                <a:schemeClr val="tx1"/>
              </a:solidFill>
              <a:latin typeface="Times"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A28955F-25A6-4757-981E-7ECAE979FC64}" type="slidenum">
              <a:rPr lang="en-US" altLang="en-US"/>
              <a:pPr>
                <a:defRPr/>
              </a:pPr>
              <a:t>‹#›</a:t>
            </a:fld>
            <a:endParaRPr lang="en-US" altLang="en-US" sz="1400">
              <a:solidFill>
                <a:schemeClr val="tx1"/>
              </a:solidFill>
              <a:latin typeface="Times"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UMMC_slide"/>
          <p:cNvPicPr>
            <a:picLocks noChangeAspect="1" noChangeArrowheads="1"/>
          </p:cNvPicPr>
          <p:nvPr/>
        </p:nvPicPr>
        <p:blipFill>
          <a:blip r:embed="rId14"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85800" y="14478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762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80"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2209800" y="6096000"/>
            <a:ext cx="426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1D487C"/>
                </a:solidFill>
                <a:latin typeface="Times" pitchFamily="80"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76200" y="6248400"/>
            <a:ext cx="76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900" smtClean="0">
                <a:solidFill>
                  <a:schemeClr val="bg1"/>
                </a:solidFill>
                <a:latin typeface="Arial" pitchFamily="34" charset="0"/>
              </a:defRPr>
            </a:lvl1pPr>
          </a:lstStyle>
          <a:p>
            <a:pPr>
              <a:defRPr/>
            </a:pPr>
            <a:fld id="{B8C0EC01-C011-4223-88C4-D9B4CD843AFD}" type="slidenum">
              <a:rPr lang="en-US" altLang="en-US"/>
              <a:pPr>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4711" r:id="rId1"/>
    <p:sldLayoutId id="2147484712" r:id="rId2"/>
    <p:sldLayoutId id="2147484713" r:id="rId3"/>
    <p:sldLayoutId id="2147484714" r:id="rId4"/>
    <p:sldLayoutId id="2147484715" r:id="rId5"/>
    <p:sldLayoutId id="2147484716" r:id="rId6"/>
    <p:sldLayoutId id="2147484717" r:id="rId7"/>
    <p:sldLayoutId id="2147484718" r:id="rId8"/>
    <p:sldLayoutId id="2147484719" r:id="rId9"/>
    <p:sldLayoutId id="2147484720" r:id="rId10"/>
    <p:sldLayoutId id="2147484721" r:id="rId11"/>
    <p:sldLayoutId id="2147484724" r:id="rId12"/>
  </p:sldLayoutIdLst>
  <p:txStyles>
    <p:titleStyle>
      <a:lvl1pPr algn="l" rtl="0" eaLnBrk="0" fontAlgn="base" hangingPunct="0">
        <a:spcBef>
          <a:spcPct val="0"/>
        </a:spcBef>
        <a:spcAft>
          <a:spcPct val="0"/>
        </a:spcAft>
        <a:defRPr sz="4000" b="1">
          <a:solidFill>
            <a:schemeClr val="tx2"/>
          </a:solidFill>
          <a:latin typeface="+mj-lt"/>
          <a:ea typeface="MS PGothic" pitchFamily="34" charset="-128"/>
          <a:cs typeface="ＭＳ Ｐゴシック" charset="-128"/>
        </a:defRPr>
      </a:lvl1pPr>
      <a:lvl2pPr algn="l" rtl="0" eaLnBrk="0" fontAlgn="base" hangingPunct="0">
        <a:spcBef>
          <a:spcPct val="0"/>
        </a:spcBef>
        <a:spcAft>
          <a:spcPct val="0"/>
        </a:spcAft>
        <a:defRPr sz="4000" b="1">
          <a:solidFill>
            <a:schemeClr val="tx2"/>
          </a:solidFill>
          <a:latin typeface="Trebuchet MS" pitchFamily="80" charset="0"/>
          <a:ea typeface="MS PGothic" pitchFamily="34" charset="-128"/>
          <a:cs typeface="ＭＳ Ｐゴシック" charset="-128"/>
        </a:defRPr>
      </a:lvl2pPr>
      <a:lvl3pPr algn="l" rtl="0" eaLnBrk="0" fontAlgn="base" hangingPunct="0">
        <a:spcBef>
          <a:spcPct val="0"/>
        </a:spcBef>
        <a:spcAft>
          <a:spcPct val="0"/>
        </a:spcAft>
        <a:defRPr sz="4000" b="1">
          <a:solidFill>
            <a:schemeClr val="tx2"/>
          </a:solidFill>
          <a:latin typeface="Trebuchet MS" pitchFamily="80" charset="0"/>
          <a:ea typeface="MS PGothic" pitchFamily="34" charset="-128"/>
          <a:cs typeface="ＭＳ Ｐゴシック" charset="-128"/>
        </a:defRPr>
      </a:lvl3pPr>
      <a:lvl4pPr algn="l" rtl="0" eaLnBrk="0" fontAlgn="base" hangingPunct="0">
        <a:spcBef>
          <a:spcPct val="0"/>
        </a:spcBef>
        <a:spcAft>
          <a:spcPct val="0"/>
        </a:spcAft>
        <a:defRPr sz="4000" b="1">
          <a:solidFill>
            <a:schemeClr val="tx2"/>
          </a:solidFill>
          <a:latin typeface="Trebuchet MS" pitchFamily="80" charset="0"/>
          <a:ea typeface="MS PGothic" pitchFamily="34" charset="-128"/>
          <a:cs typeface="ＭＳ Ｐゴシック" charset="-128"/>
        </a:defRPr>
      </a:lvl4pPr>
      <a:lvl5pPr algn="l" rtl="0" eaLnBrk="0" fontAlgn="base" hangingPunct="0">
        <a:spcBef>
          <a:spcPct val="0"/>
        </a:spcBef>
        <a:spcAft>
          <a:spcPct val="0"/>
        </a:spcAft>
        <a:defRPr sz="4000" b="1">
          <a:solidFill>
            <a:schemeClr val="tx2"/>
          </a:solidFill>
          <a:latin typeface="Trebuchet MS" pitchFamily="80" charset="0"/>
          <a:ea typeface="MS PGothic" pitchFamily="34" charset="-128"/>
          <a:cs typeface="ＭＳ Ｐゴシック" charset="-128"/>
        </a:defRPr>
      </a:lvl5pPr>
      <a:lvl6pPr marL="457200" algn="l" rtl="0" eaLnBrk="1" fontAlgn="base" hangingPunct="1">
        <a:spcBef>
          <a:spcPct val="0"/>
        </a:spcBef>
        <a:spcAft>
          <a:spcPct val="0"/>
        </a:spcAft>
        <a:defRPr sz="4000" b="1">
          <a:solidFill>
            <a:schemeClr val="tx2"/>
          </a:solidFill>
          <a:latin typeface="Trebuchet MS" pitchFamily="80" charset="0"/>
        </a:defRPr>
      </a:lvl6pPr>
      <a:lvl7pPr marL="914400" algn="l" rtl="0" eaLnBrk="1" fontAlgn="base" hangingPunct="1">
        <a:spcBef>
          <a:spcPct val="0"/>
        </a:spcBef>
        <a:spcAft>
          <a:spcPct val="0"/>
        </a:spcAft>
        <a:defRPr sz="4000" b="1">
          <a:solidFill>
            <a:schemeClr val="tx2"/>
          </a:solidFill>
          <a:latin typeface="Trebuchet MS" pitchFamily="80" charset="0"/>
        </a:defRPr>
      </a:lvl7pPr>
      <a:lvl8pPr marL="1371600" algn="l" rtl="0" eaLnBrk="1" fontAlgn="base" hangingPunct="1">
        <a:spcBef>
          <a:spcPct val="0"/>
        </a:spcBef>
        <a:spcAft>
          <a:spcPct val="0"/>
        </a:spcAft>
        <a:defRPr sz="4000" b="1">
          <a:solidFill>
            <a:schemeClr val="tx2"/>
          </a:solidFill>
          <a:latin typeface="Trebuchet MS" pitchFamily="80" charset="0"/>
        </a:defRPr>
      </a:lvl8pPr>
      <a:lvl9pPr marL="1828800" algn="l" rtl="0" eaLnBrk="1" fontAlgn="base" hangingPunct="1">
        <a:spcBef>
          <a:spcPct val="0"/>
        </a:spcBef>
        <a:spcAft>
          <a:spcPct val="0"/>
        </a:spcAft>
        <a:defRPr sz="4000" b="1">
          <a:solidFill>
            <a:schemeClr val="tx2"/>
          </a:solidFill>
          <a:latin typeface="Trebuchet MS" pitchFamily="80"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hyperlink" Target="https://hdsa.org/hdsa-center-of-excellence-at-university-of-mississippi-medical-center/" TargetMode="External"/><Relationship Id="rId3" Type="http://schemas.openxmlformats.org/officeDocument/2006/relationships/image" Target="../media/image5.png"/><Relationship Id="rId7" Type="http://schemas.openxmlformats.org/officeDocument/2006/relationships/image" Target="../media/image28.jf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mailto:jhuang@um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indagrave.com/cgi-bin/fg.cgi?page=pis&amp;GRid=10688&amp;PIgrid=10688&amp;PIcrid=639216&amp;PIpi=130738&amp;pt=Alois+Alzheimer&amp;"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362200"/>
            <a:ext cx="8915400" cy="2677656"/>
          </a:xfrm>
          <a:prstGeom prst="rect">
            <a:avLst/>
          </a:prstGeom>
          <a:noFill/>
        </p:spPr>
        <p:txBody>
          <a:bodyPr wrap="square" rtlCol="0">
            <a:spAutoFit/>
          </a:bodyPr>
          <a:lstStyle/>
          <a:p>
            <a:pPr algn="ctr"/>
            <a:r>
              <a:rPr lang="en-US" sz="2800" b="1" dirty="0">
                <a:solidFill>
                  <a:schemeClr val="bg1"/>
                </a:solidFill>
                <a:latin typeface="Times New Roman" charset="0"/>
                <a:ea typeface="Times New Roman" charset="0"/>
                <a:cs typeface="Times New Roman" charset="0"/>
              </a:rPr>
              <a:t>Juebin Huang, MD, PhD</a:t>
            </a:r>
          </a:p>
          <a:p>
            <a:pPr algn="ctr"/>
            <a:endParaRPr lang="en-US" sz="2800" b="1" dirty="0">
              <a:solidFill>
                <a:schemeClr val="bg1"/>
              </a:solidFill>
              <a:latin typeface="Times New Roman" charset="0"/>
              <a:ea typeface="Times New Roman" charset="0"/>
              <a:cs typeface="Times New Roman" charset="0"/>
            </a:endParaRPr>
          </a:p>
          <a:p>
            <a:pPr marL="1114425" marR="1108075" indent="1270" algn="ctr">
              <a:lnSpc>
                <a:spcPct val="100000"/>
              </a:lnSpc>
            </a:pPr>
            <a:r>
              <a:rPr lang="en-US" sz="2200" dirty="0">
                <a:solidFill>
                  <a:schemeClr val="bg1"/>
                </a:solidFill>
                <a:latin typeface="Times New Roman" panose="02020603050405020304" pitchFamily="18" charset="0"/>
                <a:cs typeface="Times New Roman" panose="02020603050405020304" pitchFamily="18" charset="0"/>
              </a:rPr>
              <a:t>Professor of Neurology</a:t>
            </a:r>
            <a:br>
              <a:rPr lang="en-US" sz="2200" dirty="0">
                <a:solidFill>
                  <a:schemeClr val="bg1"/>
                </a:solidFill>
                <a:latin typeface="Times New Roman" panose="02020603050405020304" pitchFamily="18" charset="0"/>
                <a:cs typeface="Times New Roman" panose="02020603050405020304" pitchFamily="18" charset="0"/>
              </a:rPr>
            </a:br>
            <a:r>
              <a:rPr lang="en-US" sz="2200" dirty="0">
                <a:solidFill>
                  <a:schemeClr val="bg1"/>
                </a:solidFill>
                <a:latin typeface="Times New Roman" panose="02020603050405020304" pitchFamily="18" charset="0"/>
                <a:cs typeface="Times New Roman" panose="02020603050405020304" pitchFamily="18" charset="0"/>
              </a:rPr>
              <a:t>Director of Clinical Research, Department of Neurology</a:t>
            </a:r>
            <a:br>
              <a:rPr lang="en-US" sz="2200" dirty="0">
                <a:solidFill>
                  <a:schemeClr val="bg1"/>
                </a:solidFill>
                <a:latin typeface="Times New Roman" panose="02020603050405020304" pitchFamily="18" charset="0"/>
                <a:cs typeface="Times New Roman" panose="02020603050405020304" pitchFamily="18" charset="0"/>
              </a:rPr>
            </a:br>
            <a:r>
              <a:rPr lang="en-US" sz="2200" dirty="0">
                <a:solidFill>
                  <a:schemeClr val="bg1"/>
                </a:solidFill>
                <a:latin typeface="Times New Roman" panose="02020603050405020304" pitchFamily="18" charset="0"/>
                <a:cs typeface="Times New Roman" panose="02020603050405020304" pitchFamily="18" charset="0"/>
              </a:rPr>
              <a:t>Director, HDSA Center of Excellence at UMMC</a:t>
            </a:r>
            <a:br>
              <a:rPr lang="en-US" sz="2200" dirty="0">
                <a:solidFill>
                  <a:schemeClr val="bg1"/>
                </a:solidFill>
                <a:latin typeface="Times New Roman" panose="02020603050405020304" pitchFamily="18" charset="0"/>
                <a:cs typeface="Times New Roman" panose="02020603050405020304" pitchFamily="18" charset="0"/>
              </a:rPr>
            </a:br>
            <a:r>
              <a:rPr lang="en-US" sz="2200" dirty="0">
                <a:solidFill>
                  <a:schemeClr val="bg1"/>
                </a:solidFill>
                <a:latin typeface="Times New Roman" panose="02020603050405020304" pitchFamily="18" charset="0"/>
                <a:cs typeface="Times New Roman" panose="02020603050405020304" pitchFamily="18" charset="0"/>
              </a:rPr>
              <a:t>University of Mississippi Medical Center</a:t>
            </a:r>
            <a:endParaRPr lang="en-US" sz="2200" spc="-15" dirty="0">
              <a:solidFill>
                <a:srgbClr val="FFFFFF"/>
              </a:solidFill>
              <a:latin typeface="Times New Roman" panose="02020603050405020304" pitchFamily="18" charset="0"/>
              <a:cs typeface="Times New Roman" panose="02020603050405020304" pitchFamily="18" charset="0"/>
            </a:endParaRPr>
          </a:p>
          <a:p>
            <a:pPr algn="ctr">
              <a:lnSpc>
                <a:spcPct val="100000"/>
              </a:lnSpc>
            </a:pPr>
            <a:endParaRPr lang="en-US" spc="-15" dirty="0">
              <a:solidFill>
                <a:srgbClr val="FFFFFF"/>
              </a:solidFill>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342900" y="533400"/>
            <a:ext cx="8458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dirty="0">
                <a:solidFill>
                  <a:srgbClr val="F0C040"/>
                </a:solidFill>
              </a:rPr>
              <a:t>Huntington’s Disease Care in Mississippi:</a:t>
            </a:r>
          </a:p>
          <a:p>
            <a:pPr algn="ctr"/>
            <a:r>
              <a:rPr lang="en-US" sz="3200" b="1" dirty="0">
                <a:solidFill>
                  <a:srgbClr val="F0C040"/>
                </a:solidFill>
              </a:rPr>
              <a:t>The Challenge and the Hope on the Horizon</a:t>
            </a:r>
            <a:endParaRPr lang="en-US" sz="3200" b="1" dirty="0">
              <a:solidFill>
                <a:srgbClr val="F0C04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FC6341A-CA3B-46D4-87ED-826C1E10A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92089"/>
            <a:ext cx="2910843" cy="14554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76A88E5-4E84-4541-90E0-9101E7CA5FB6}"/>
              </a:ext>
            </a:extLst>
          </p:cNvPr>
          <p:cNvSpPr/>
          <p:nvPr/>
        </p:nvSpPr>
        <p:spPr>
          <a:xfrm>
            <a:off x="4572000" y="1677798"/>
            <a:ext cx="4142430" cy="4189602"/>
          </a:xfrm>
          <a:prstGeom prst="roundRect">
            <a:avLst/>
          </a:prstGeom>
          <a:solidFill>
            <a:srgbClr val="27389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solidFill>
                  <a:schemeClr val="bg1"/>
                </a:solidFill>
                <a:latin typeface="Times New Roman" panose="02020603050405020304" pitchFamily="18" charset="0"/>
                <a:cs typeface="Times New Roman" panose="02020603050405020304" pitchFamily="18" charset="0"/>
              </a:rPr>
              <a:t>Non-Motor Symptoms</a:t>
            </a:r>
          </a:p>
          <a:p>
            <a:pPr marL="457200" indent="-457200">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Loss of smell</a:t>
            </a:r>
          </a:p>
          <a:p>
            <a:pPr marL="457200" indent="-457200">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Constipation</a:t>
            </a:r>
          </a:p>
          <a:p>
            <a:pPr marL="457200" indent="-457200">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Depression/anxiety</a:t>
            </a:r>
          </a:p>
          <a:p>
            <a:pPr marL="457200" indent="-457200">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Sleep disturbance</a:t>
            </a:r>
          </a:p>
          <a:p>
            <a:pPr marL="457200" indent="-457200">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Blood pressure fluctuation</a:t>
            </a:r>
          </a:p>
          <a:p>
            <a:pPr marL="457200" indent="-457200">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Hallucination/paranoid</a:t>
            </a:r>
          </a:p>
          <a:p>
            <a:pPr marL="457200" indent="-457200">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Cognitive difficulty</a:t>
            </a:r>
            <a:endParaRPr lang="en-US" sz="2200" dirty="0"/>
          </a:p>
        </p:txBody>
      </p:sp>
      <p:sp>
        <p:nvSpPr>
          <p:cNvPr id="5" name="Rectangle: Rounded Corners 4">
            <a:extLst>
              <a:ext uri="{FF2B5EF4-FFF2-40B4-BE49-F238E27FC236}">
                <a16:creationId xmlns:a16="http://schemas.microsoft.com/office/drawing/2014/main" id="{D9A47FFA-5164-4B76-A5C8-FAEA54D42A53}"/>
              </a:ext>
            </a:extLst>
          </p:cNvPr>
          <p:cNvSpPr/>
          <p:nvPr/>
        </p:nvSpPr>
        <p:spPr>
          <a:xfrm>
            <a:off x="604007" y="1677798"/>
            <a:ext cx="3330430" cy="4269996"/>
          </a:xfrm>
          <a:prstGeom prst="roundRect">
            <a:avLst/>
          </a:prstGeom>
          <a:solidFill>
            <a:srgbClr val="27389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43200" y="217344"/>
            <a:ext cx="7047220" cy="1100138"/>
          </a:xfrm>
        </p:spPr>
        <p:txBody>
          <a:bodyPr>
            <a:normAutofit/>
          </a:bodyPr>
          <a:lstStyle/>
          <a:p>
            <a:r>
              <a:rPr lang="en-US" sz="3600" dirty="0">
                <a:solidFill>
                  <a:srgbClr val="0070C0"/>
                </a:solidFill>
                <a:latin typeface="Times New Roman" panose="02020603050405020304" pitchFamily="18" charset="0"/>
                <a:cs typeface="Times New Roman" panose="02020603050405020304" pitchFamily="18" charset="0"/>
              </a:rPr>
              <a:t>Symptoms of PD</a:t>
            </a:r>
          </a:p>
        </p:txBody>
      </p:sp>
      <p:sp>
        <p:nvSpPr>
          <p:cNvPr id="3" name="Content Placeholder 2"/>
          <p:cNvSpPr>
            <a:spLocks noGrp="1"/>
          </p:cNvSpPr>
          <p:nvPr>
            <p:ph idx="1"/>
          </p:nvPr>
        </p:nvSpPr>
        <p:spPr>
          <a:xfrm>
            <a:off x="685800" y="1447800"/>
            <a:ext cx="3248638" cy="4419600"/>
          </a:xfrm>
        </p:spPr>
        <p:txBody>
          <a:bodyPr/>
          <a:lstStyle/>
          <a:p>
            <a:endParaRPr lang="en-US" dirty="0"/>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Motor Symptoms</a:t>
            </a:r>
          </a:p>
          <a:p>
            <a:r>
              <a:rPr lang="en-US" sz="2200" dirty="0">
                <a:solidFill>
                  <a:schemeClr val="bg1"/>
                </a:solidFill>
                <a:latin typeface="Times New Roman" panose="02020603050405020304" pitchFamily="18" charset="0"/>
                <a:cs typeface="Times New Roman" panose="02020603050405020304" pitchFamily="18" charset="0"/>
              </a:rPr>
              <a:t>Tremor</a:t>
            </a:r>
          </a:p>
          <a:p>
            <a:r>
              <a:rPr lang="en-US" sz="2200" dirty="0">
                <a:solidFill>
                  <a:schemeClr val="bg1"/>
                </a:solidFill>
                <a:latin typeface="Times New Roman" panose="02020603050405020304" pitchFamily="18" charset="0"/>
                <a:cs typeface="Times New Roman" panose="02020603050405020304" pitchFamily="18" charset="0"/>
              </a:rPr>
              <a:t>Stiffness</a:t>
            </a:r>
          </a:p>
          <a:p>
            <a:r>
              <a:rPr lang="en-US" sz="2200" dirty="0">
                <a:solidFill>
                  <a:schemeClr val="bg1"/>
                </a:solidFill>
                <a:latin typeface="Times New Roman" panose="02020603050405020304" pitchFamily="18" charset="0"/>
                <a:cs typeface="Times New Roman" panose="02020603050405020304" pitchFamily="18" charset="0"/>
              </a:rPr>
              <a:t>Slowness</a:t>
            </a:r>
          </a:p>
          <a:p>
            <a:r>
              <a:rPr lang="en-US" sz="2200" dirty="0">
                <a:solidFill>
                  <a:schemeClr val="bg1"/>
                </a:solidFill>
                <a:latin typeface="Times New Roman" panose="02020603050405020304" pitchFamily="18" charset="0"/>
                <a:cs typeface="Times New Roman" panose="02020603050405020304" pitchFamily="18" charset="0"/>
              </a:rPr>
              <a:t>Balance and walking difficulty </a:t>
            </a:r>
          </a:p>
        </p:txBody>
      </p:sp>
    </p:spTree>
    <p:extLst>
      <p:ext uri="{BB962C8B-B14F-4D97-AF65-F5344CB8AC3E}">
        <p14:creationId xmlns:p14="http://schemas.microsoft.com/office/powerpoint/2010/main" val="332643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609600" y="457200"/>
            <a:ext cx="74723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charset="2"/>
              <a:buChar char="l"/>
              <a:defRPr kumimoji="1" sz="3200">
                <a:solidFill>
                  <a:schemeClr val="tx1"/>
                </a:solidFill>
                <a:latin typeface="Book Antiqua" charset="0"/>
                <a:ea typeface="MS PGothic" charset="-128"/>
                <a:cs typeface="SimSun" charset="-122"/>
              </a:defRPr>
            </a:lvl1pPr>
            <a:lvl2pPr marL="742950" indent="-285750">
              <a:spcBef>
                <a:spcPct val="20000"/>
              </a:spcBef>
              <a:buClr>
                <a:schemeClr val="tx1"/>
              </a:buClr>
              <a:buSzPct val="100000"/>
              <a:buChar char="–"/>
              <a:defRPr kumimoji="1" sz="2800">
                <a:solidFill>
                  <a:schemeClr val="tx1"/>
                </a:solidFill>
                <a:latin typeface="Book Antiqua" charset="0"/>
                <a:ea typeface="SimSun" charset="-122"/>
                <a:cs typeface="SimSun" charset="-122"/>
              </a:defRPr>
            </a:lvl2pPr>
            <a:lvl3pPr marL="1143000" indent="-228600">
              <a:spcBef>
                <a:spcPct val="20000"/>
              </a:spcBef>
              <a:buClr>
                <a:schemeClr val="hlink"/>
              </a:buClr>
              <a:buSzPct val="65000"/>
              <a:buFont typeface="Monotype Sorts" charset="2"/>
              <a:buChar char="l"/>
              <a:defRPr kumimoji="1" sz="2400">
                <a:solidFill>
                  <a:schemeClr val="tx1"/>
                </a:solidFill>
                <a:latin typeface="Book Antiqua" charset="0"/>
                <a:ea typeface="SimSun" charset="-122"/>
                <a:cs typeface="SimSun" charset="-122"/>
              </a:defRPr>
            </a:lvl3pPr>
            <a:lvl4pPr marL="1600200" indent="-228600">
              <a:spcBef>
                <a:spcPct val="20000"/>
              </a:spcBef>
              <a:buClr>
                <a:schemeClr val="tx1"/>
              </a:buClr>
              <a:buSzPct val="100000"/>
              <a:buChar char="–"/>
              <a:defRPr kumimoji="1" sz="2000">
                <a:solidFill>
                  <a:schemeClr val="tx1"/>
                </a:solidFill>
                <a:latin typeface="Book Antiqua" charset="0"/>
                <a:ea typeface="SimSun" charset="-122"/>
                <a:cs typeface="SimSun" charset="-122"/>
              </a:defRPr>
            </a:lvl4pPr>
            <a:lvl5pPr marL="2057400" indent="-228600">
              <a:spcBef>
                <a:spcPct val="20000"/>
              </a:spcBef>
              <a:buClr>
                <a:schemeClr val="accent2"/>
              </a:buClr>
              <a:buSzPct val="100000"/>
              <a:buChar char="•"/>
              <a:defRPr kumimoji="1" sz="2000">
                <a:solidFill>
                  <a:schemeClr val="tx1"/>
                </a:solidFill>
                <a:latin typeface="Book Antiqua" charset="0"/>
                <a:ea typeface="SimSun" charset="-122"/>
                <a:cs typeface="SimSun" charset="-122"/>
              </a:defRPr>
            </a:lvl5pPr>
            <a:lvl6pPr marL="2514600" indent="-228600" eaLnBrk="0" fontAlgn="base" hangingPunct="0">
              <a:spcBef>
                <a:spcPct val="20000"/>
              </a:spcBef>
              <a:spcAft>
                <a:spcPct val="0"/>
              </a:spcAft>
              <a:buClr>
                <a:schemeClr val="accent2"/>
              </a:buClr>
              <a:buSzPct val="100000"/>
              <a:buChar char="•"/>
              <a:defRPr kumimoji="1" sz="2000">
                <a:solidFill>
                  <a:schemeClr val="tx1"/>
                </a:solidFill>
                <a:latin typeface="Book Antiqua" charset="0"/>
                <a:ea typeface="SimSun" charset="-122"/>
                <a:cs typeface="SimSun" charset="-122"/>
              </a:defRPr>
            </a:lvl6pPr>
            <a:lvl7pPr marL="2971800" indent="-228600" eaLnBrk="0" fontAlgn="base" hangingPunct="0">
              <a:spcBef>
                <a:spcPct val="20000"/>
              </a:spcBef>
              <a:spcAft>
                <a:spcPct val="0"/>
              </a:spcAft>
              <a:buClr>
                <a:schemeClr val="accent2"/>
              </a:buClr>
              <a:buSzPct val="100000"/>
              <a:buChar char="•"/>
              <a:defRPr kumimoji="1" sz="2000">
                <a:solidFill>
                  <a:schemeClr val="tx1"/>
                </a:solidFill>
                <a:latin typeface="Book Antiqua" charset="0"/>
                <a:ea typeface="SimSun" charset="-122"/>
                <a:cs typeface="SimSun" charset="-122"/>
              </a:defRPr>
            </a:lvl7pPr>
            <a:lvl8pPr marL="3429000" indent="-228600" eaLnBrk="0" fontAlgn="base" hangingPunct="0">
              <a:spcBef>
                <a:spcPct val="20000"/>
              </a:spcBef>
              <a:spcAft>
                <a:spcPct val="0"/>
              </a:spcAft>
              <a:buClr>
                <a:schemeClr val="accent2"/>
              </a:buClr>
              <a:buSzPct val="100000"/>
              <a:buChar char="•"/>
              <a:defRPr kumimoji="1" sz="2000">
                <a:solidFill>
                  <a:schemeClr val="tx1"/>
                </a:solidFill>
                <a:latin typeface="Book Antiqua" charset="0"/>
                <a:ea typeface="SimSun" charset="-122"/>
                <a:cs typeface="SimSun" charset="-122"/>
              </a:defRPr>
            </a:lvl8pPr>
            <a:lvl9pPr marL="3886200" indent="-228600" eaLnBrk="0" fontAlgn="base" hangingPunct="0">
              <a:spcBef>
                <a:spcPct val="20000"/>
              </a:spcBef>
              <a:spcAft>
                <a:spcPct val="0"/>
              </a:spcAft>
              <a:buClr>
                <a:schemeClr val="accent2"/>
              </a:buClr>
              <a:buSzPct val="100000"/>
              <a:buChar char="•"/>
              <a:defRPr kumimoji="1" sz="2000">
                <a:solidFill>
                  <a:schemeClr val="tx1"/>
                </a:solidFill>
                <a:latin typeface="Book Antiqua" charset="0"/>
                <a:ea typeface="SimSun" charset="-122"/>
                <a:cs typeface="SimSun" charset="-122"/>
              </a:defRPr>
            </a:lvl9pPr>
          </a:lstStyle>
          <a:p>
            <a:pPr algn="ctr">
              <a:spcBef>
                <a:spcPct val="0"/>
              </a:spcBef>
              <a:buClrTx/>
              <a:buSzTx/>
              <a:buFontTx/>
              <a:buNone/>
            </a:pPr>
            <a:r>
              <a:rPr lang="en-US" altLang="en-US" sz="4000" b="1" dirty="0">
                <a:solidFill>
                  <a:srgbClr val="0070C0"/>
                </a:solidFill>
                <a:latin typeface="Times New Roman" charset="0"/>
              </a:rPr>
              <a:t>Treatment of Parkinson’s Disease</a:t>
            </a:r>
          </a:p>
        </p:txBody>
      </p:sp>
      <p:sp>
        <p:nvSpPr>
          <p:cNvPr id="25603" name="TextBox 2"/>
          <p:cNvSpPr txBox="1">
            <a:spLocks noChangeArrowheads="1"/>
          </p:cNvSpPr>
          <p:nvPr/>
        </p:nvSpPr>
        <p:spPr bwMode="auto">
          <a:xfrm>
            <a:off x="1371600" y="1180159"/>
            <a:ext cx="6858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tx2"/>
              </a:buClr>
              <a:buSzPct val="75000"/>
              <a:buFont typeface="Monotype Sorts" charset="2"/>
              <a:buChar char="l"/>
              <a:defRPr kumimoji="1" sz="3200">
                <a:solidFill>
                  <a:schemeClr val="tx1"/>
                </a:solidFill>
                <a:latin typeface="Book Antiqua" charset="0"/>
                <a:ea typeface="MS PGothic" charset="-128"/>
                <a:cs typeface="SimSun" charset="-122"/>
              </a:defRPr>
            </a:lvl1pPr>
            <a:lvl2pPr marL="742950" indent="-285750">
              <a:spcBef>
                <a:spcPct val="20000"/>
              </a:spcBef>
              <a:buClr>
                <a:schemeClr val="tx1"/>
              </a:buClr>
              <a:buSzPct val="100000"/>
              <a:buChar char="–"/>
              <a:defRPr kumimoji="1" sz="2800">
                <a:solidFill>
                  <a:schemeClr val="tx1"/>
                </a:solidFill>
                <a:latin typeface="Book Antiqua" charset="0"/>
                <a:ea typeface="SimSun" charset="-122"/>
                <a:cs typeface="SimSun" charset="-122"/>
              </a:defRPr>
            </a:lvl2pPr>
            <a:lvl3pPr marL="1143000" indent="-228600">
              <a:spcBef>
                <a:spcPct val="20000"/>
              </a:spcBef>
              <a:buClr>
                <a:schemeClr val="hlink"/>
              </a:buClr>
              <a:buSzPct val="65000"/>
              <a:buFont typeface="Monotype Sorts" charset="2"/>
              <a:buChar char="l"/>
              <a:defRPr kumimoji="1" sz="2400">
                <a:solidFill>
                  <a:schemeClr val="tx1"/>
                </a:solidFill>
                <a:latin typeface="Book Antiqua" charset="0"/>
                <a:ea typeface="SimSun" charset="-122"/>
                <a:cs typeface="SimSun" charset="-122"/>
              </a:defRPr>
            </a:lvl3pPr>
            <a:lvl4pPr marL="1600200" indent="-228600">
              <a:spcBef>
                <a:spcPct val="20000"/>
              </a:spcBef>
              <a:buClr>
                <a:schemeClr val="tx1"/>
              </a:buClr>
              <a:buSzPct val="100000"/>
              <a:buChar char="–"/>
              <a:defRPr kumimoji="1" sz="2000">
                <a:solidFill>
                  <a:schemeClr val="tx1"/>
                </a:solidFill>
                <a:latin typeface="Book Antiqua" charset="0"/>
                <a:ea typeface="SimSun" charset="-122"/>
                <a:cs typeface="SimSun" charset="-122"/>
              </a:defRPr>
            </a:lvl4pPr>
            <a:lvl5pPr marL="2057400" indent="-228600">
              <a:spcBef>
                <a:spcPct val="20000"/>
              </a:spcBef>
              <a:buClr>
                <a:schemeClr val="accent2"/>
              </a:buClr>
              <a:buSzPct val="100000"/>
              <a:buChar char="•"/>
              <a:defRPr kumimoji="1" sz="2000">
                <a:solidFill>
                  <a:schemeClr val="tx1"/>
                </a:solidFill>
                <a:latin typeface="Book Antiqua" charset="0"/>
                <a:ea typeface="SimSun" charset="-122"/>
                <a:cs typeface="SimSun" charset="-122"/>
              </a:defRPr>
            </a:lvl5pPr>
            <a:lvl6pPr marL="2514600" indent="-228600" eaLnBrk="0" fontAlgn="base" hangingPunct="0">
              <a:spcBef>
                <a:spcPct val="20000"/>
              </a:spcBef>
              <a:spcAft>
                <a:spcPct val="0"/>
              </a:spcAft>
              <a:buClr>
                <a:schemeClr val="accent2"/>
              </a:buClr>
              <a:buSzPct val="100000"/>
              <a:buChar char="•"/>
              <a:defRPr kumimoji="1" sz="2000">
                <a:solidFill>
                  <a:schemeClr val="tx1"/>
                </a:solidFill>
                <a:latin typeface="Book Antiqua" charset="0"/>
                <a:ea typeface="SimSun" charset="-122"/>
                <a:cs typeface="SimSun" charset="-122"/>
              </a:defRPr>
            </a:lvl6pPr>
            <a:lvl7pPr marL="2971800" indent="-228600" eaLnBrk="0" fontAlgn="base" hangingPunct="0">
              <a:spcBef>
                <a:spcPct val="20000"/>
              </a:spcBef>
              <a:spcAft>
                <a:spcPct val="0"/>
              </a:spcAft>
              <a:buClr>
                <a:schemeClr val="accent2"/>
              </a:buClr>
              <a:buSzPct val="100000"/>
              <a:buChar char="•"/>
              <a:defRPr kumimoji="1" sz="2000">
                <a:solidFill>
                  <a:schemeClr val="tx1"/>
                </a:solidFill>
                <a:latin typeface="Book Antiqua" charset="0"/>
                <a:ea typeface="SimSun" charset="-122"/>
                <a:cs typeface="SimSun" charset="-122"/>
              </a:defRPr>
            </a:lvl7pPr>
            <a:lvl8pPr marL="3429000" indent="-228600" eaLnBrk="0" fontAlgn="base" hangingPunct="0">
              <a:spcBef>
                <a:spcPct val="20000"/>
              </a:spcBef>
              <a:spcAft>
                <a:spcPct val="0"/>
              </a:spcAft>
              <a:buClr>
                <a:schemeClr val="accent2"/>
              </a:buClr>
              <a:buSzPct val="100000"/>
              <a:buChar char="•"/>
              <a:defRPr kumimoji="1" sz="2000">
                <a:solidFill>
                  <a:schemeClr val="tx1"/>
                </a:solidFill>
                <a:latin typeface="Book Antiqua" charset="0"/>
                <a:ea typeface="SimSun" charset="-122"/>
                <a:cs typeface="SimSun" charset="-122"/>
              </a:defRPr>
            </a:lvl8pPr>
            <a:lvl9pPr marL="3886200" indent="-228600" eaLnBrk="0" fontAlgn="base" hangingPunct="0">
              <a:spcBef>
                <a:spcPct val="20000"/>
              </a:spcBef>
              <a:spcAft>
                <a:spcPct val="0"/>
              </a:spcAft>
              <a:buClr>
                <a:schemeClr val="accent2"/>
              </a:buClr>
              <a:buSzPct val="100000"/>
              <a:buChar char="•"/>
              <a:defRPr kumimoji="1" sz="2000">
                <a:solidFill>
                  <a:schemeClr val="tx1"/>
                </a:solidFill>
                <a:latin typeface="Book Antiqua" charset="0"/>
                <a:ea typeface="SimSun" charset="-122"/>
                <a:cs typeface="SimSun" charset="-122"/>
              </a:defRPr>
            </a:lvl9pPr>
          </a:lstStyle>
          <a:p>
            <a:pPr marL="457200" lvl="1" indent="0">
              <a:spcBef>
                <a:spcPct val="0"/>
              </a:spcBef>
              <a:buSzTx/>
              <a:buNone/>
            </a:pPr>
            <a:endParaRPr lang="en-US" altLang="en-US" sz="2400" dirty="0">
              <a:latin typeface="Times New Roman" charset="0"/>
            </a:endParaRPr>
          </a:p>
          <a:p>
            <a:pPr>
              <a:spcBef>
                <a:spcPct val="0"/>
              </a:spcBef>
              <a:buClr>
                <a:schemeClr val="tx1"/>
              </a:buClr>
              <a:buSzTx/>
              <a:buFont typeface="Arial" panose="020B0604020202020204" pitchFamily="34" charset="0"/>
              <a:buChar char="•"/>
            </a:pPr>
            <a:r>
              <a:rPr lang="en-US" altLang="en-US" sz="2400" dirty="0">
                <a:latin typeface="Times New Roman" charset="0"/>
              </a:rPr>
              <a:t>pharmacological</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Increase dopamine release or replace dopamine in order to restore dopamine level.</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Inhibit dopamine breakdown.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Activate dopamine receptors. </a:t>
            </a:r>
          </a:p>
          <a:p>
            <a:pPr lvl="1">
              <a:spcBef>
                <a:spcPct val="0"/>
              </a:spcBef>
              <a:buSzTx/>
              <a:buFont typeface="Arial" panose="020B0604020202020204" pitchFamily="34" charset="0"/>
              <a:buChar char="•"/>
            </a:pPr>
            <a:endParaRPr lang="en-US" altLang="en-US" sz="2400" dirty="0">
              <a:latin typeface="Times New Roman" charset="0"/>
            </a:endParaRPr>
          </a:p>
          <a:p>
            <a:pPr>
              <a:spcBef>
                <a:spcPct val="0"/>
              </a:spcBef>
              <a:buClr>
                <a:schemeClr val="tx1"/>
              </a:buClr>
              <a:buSzTx/>
              <a:buFont typeface="Arial" panose="020B0604020202020204" pitchFamily="34" charset="0"/>
              <a:buChar char="•"/>
            </a:pPr>
            <a:r>
              <a:rPr lang="en-US" altLang="en-US" sz="2400" dirty="0">
                <a:latin typeface="Times New Roman" charset="0"/>
              </a:rPr>
              <a:t>Surgical</a:t>
            </a:r>
          </a:p>
          <a:p>
            <a:pPr lvl="1">
              <a:spcBef>
                <a:spcPct val="0"/>
              </a:spcBef>
              <a:buSzTx/>
              <a:buFont typeface="Arial" panose="020B0604020202020204" pitchFamily="34" charset="0"/>
              <a:buChar char="•"/>
            </a:pPr>
            <a:r>
              <a:rPr lang="en-US" altLang="en-US" sz="2400" dirty="0">
                <a:latin typeface="Times New Roman" charset="0"/>
              </a:rPr>
              <a:t>DBS, focused ultrasound</a:t>
            </a:r>
          </a:p>
          <a:p>
            <a:pPr lvl="1">
              <a:spcBef>
                <a:spcPct val="0"/>
              </a:spcBef>
              <a:buSzTx/>
              <a:buFont typeface="Arial" panose="020B0604020202020204" pitchFamily="34" charset="0"/>
              <a:buChar char="•"/>
            </a:pPr>
            <a:endParaRPr lang="en-US" altLang="en-US" sz="2400" dirty="0">
              <a:latin typeface="Times New Roman" charset="0"/>
            </a:endParaRPr>
          </a:p>
          <a:p>
            <a:pPr>
              <a:spcBef>
                <a:spcPct val="0"/>
              </a:spcBef>
              <a:buClr>
                <a:schemeClr val="tx1"/>
              </a:buClr>
              <a:buSzTx/>
              <a:buFont typeface="Arial" panose="020B0604020202020204" pitchFamily="34" charset="0"/>
              <a:buChar char="•"/>
            </a:pPr>
            <a:r>
              <a:rPr lang="en-US" altLang="en-US" sz="2400" dirty="0">
                <a:latin typeface="Times New Roman" charset="0"/>
              </a:rPr>
              <a:t>Non-pharmacological</a:t>
            </a:r>
          </a:p>
          <a:p>
            <a:pPr lvl="1">
              <a:spcBef>
                <a:spcPct val="0"/>
              </a:spcBef>
              <a:buSzTx/>
              <a:buFont typeface="Arial" panose="020B0604020202020204" pitchFamily="34" charset="0"/>
              <a:buChar char="•"/>
            </a:pPr>
            <a:r>
              <a:rPr lang="en-US" altLang="en-US" sz="2400" dirty="0">
                <a:latin typeface="Times New Roman" charset="0"/>
              </a:rPr>
              <a:t>Education</a:t>
            </a:r>
          </a:p>
          <a:p>
            <a:pPr lvl="1">
              <a:spcBef>
                <a:spcPct val="0"/>
              </a:spcBef>
              <a:buSzTx/>
              <a:buFont typeface="Arial" panose="020B0604020202020204" pitchFamily="34" charset="0"/>
              <a:buChar char="•"/>
            </a:pPr>
            <a:r>
              <a:rPr lang="en-US" altLang="en-US" sz="2400" dirty="0">
                <a:latin typeface="Times New Roman" charset="0"/>
              </a:rPr>
              <a:t>Exercise</a:t>
            </a:r>
          </a:p>
          <a:p>
            <a:pPr lvl="1">
              <a:spcBef>
                <a:spcPct val="0"/>
              </a:spcBef>
              <a:buClr>
                <a:srgbClr val="FF0000"/>
              </a:buClr>
              <a:buSzTx/>
              <a:buFont typeface="Wingdings" panose="05000000000000000000" pitchFamily="2" charset="2"/>
              <a:buChar char="§"/>
            </a:pPr>
            <a:endParaRPr lang="en-US" altLang="en-US" sz="2400" dirty="0">
              <a:latin typeface="Times New Roman" charset="0"/>
            </a:endParaRPr>
          </a:p>
        </p:txBody>
      </p:sp>
    </p:spTree>
    <p:extLst>
      <p:ext uri="{BB962C8B-B14F-4D97-AF65-F5344CB8AC3E}">
        <p14:creationId xmlns:p14="http://schemas.microsoft.com/office/powerpoint/2010/main" val="1877061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35607"/>
            <a:ext cx="6858000" cy="584775"/>
          </a:xfrm>
          <a:prstGeom prst="rect">
            <a:avLst/>
          </a:prstGeom>
        </p:spPr>
        <p:txBody>
          <a:bodyPr wrap="square">
            <a:spAutoFit/>
          </a:bodyPr>
          <a:lstStyle/>
          <a:p>
            <a:pPr algn="ctr"/>
            <a:r>
              <a:rPr lang="en-US" altLang="en-US" sz="3200" b="1" dirty="0">
                <a:solidFill>
                  <a:srgbClr val="0070C0"/>
                </a:solidFill>
                <a:latin typeface="Times New Roman" panose="02020603050405020304" pitchFamily="18" charset="0"/>
                <a:cs typeface="Times New Roman" panose="02020603050405020304" pitchFamily="18" charset="0"/>
              </a:rPr>
              <a:t>Amyotrophic Lateral Sclerosis (ALS) </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1143000"/>
            <a:ext cx="4953000" cy="532453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Also know as Lou Gehrig's Disease. </a:t>
            </a:r>
            <a:r>
              <a:rPr lang="en-US" altLang="en-US" sz="2000" dirty="0">
                <a:solidFill>
                  <a:schemeClr val="tx2"/>
                </a:solidFill>
                <a:latin typeface="Times New Roman" panose="02020603050405020304" pitchFamily="18" charset="0"/>
                <a:cs typeface="Times New Roman" panose="02020603050405020304" pitchFamily="18" charset="0"/>
              </a:rPr>
              <a:t>Named after the New York Yankees baseball star who played first base and was diagnosed with the disease in 1939.</a:t>
            </a:r>
          </a:p>
          <a:p>
            <a:pPr marL="342900" indent="-342900">
              <a:spcAft>
                <a:spcPts val="1200"/>
              </a:spcAft>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Symptoms: </a:t>
            </a:r>
          </a:p>
          <a:p>
            <a:pPr marL="800100" lvl="1" indent="-342900">
              <a:spcAft>
                <a:spcPts val="0"/>
              </a:spcAft>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Increasing muscle weakness</a:t>
            </a:r>
          </a:p>
          <a:p>
            <a:pPr marL="800100" lvl="1" indent="-342900">
              <a:spcAft>
                <a:spcPts val="0"/>
              </a:spcAft>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Difficulty speaking </a:t>
            </a:r>
          </a:p>
          <a:p>
            <a:pPr marL="800100" lvl="1" indent="-342900">
              <a:spcAft>
                <a:spcPts val="0"/>
              </a:spcAft>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Trouble swallowing</a:t>
            </a:r>
          </a:p>
          <a:p>
            <a:pPr marL="800100" lvl="1" indent="-342900">
              <a:spcAft>
                <a:spcPts val="0"/>
              </a:spcAft>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Problems with breathing </a:t>
            </a:r>
          </a:p>
          <a:p>
            <a:pPr marL="800100" lvl="1" indent="-342900">
              <a:spcAft>
                <a:spcPts val="0"/>
              </a:spcAft>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Muscle twitching and cramping</a:t>
            </a:r>
          </a:p>
          <a:p>
            <a:pPr marL="800100" lvl="1" indent="-342900">
              <a:spcAft>
                <a:spcPts val="0"/>
              </a:spcAft>
              <a:buFont typeface="Arial" panose="020B0604020202020204" pitchFamily="34" charset="0"/>
              <a:buChar char="•"/>
            </a:pPr>
            <a:r>
              <a:rPr lang="en-US" altLang="en-US" sz="2000" kern="0" dirty="0">
                <a:latin typeface="Times New Roman" panose="02020603050405020304" pitchFamily="18" charset="0"/>
                <a:cs typeface="Times New Roman" panose="02020603050405020304" pitchFamily="18" charset="0"/>
              </a:rPr>
              <a:t>Muscle atrophy/wasting</a:t>
            </a:r>
          </a:p>
          <a:p>
            <a:pPr marL="800100" lvl="1" indent="-342900">
              <a:spcAft>
                <a:spcPts val="0"/>
              </a:spcAft>
              <a:buFont typeface="Arial" panose="020B0604020202020204" pitchFamily="34" charset="0"/>
              <a:buChar char="•"/>
            </a:pPr>
            <a:r>
              <a:rPr lang="en-US" altLang="en-US" sz="2000" kern="0" dirty="0">
                <a:latin typeface="Times New Roman" panose="02020603050405020304" pitchFamily="18" charset="0"/>
                <a:cs typeface="Times New Roman" panose="02020603050405020304" pitchFamily="18" charset="0"/>
              </a:rPr>
              <a:t>Muscle spasm/spasticity</a:t>
            </a:r>
            <a:endParaRPr lang="en-US" altLang="en-US" sz="2000" dirty="0">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Treatment is very limited.</a:t>
            </a:r>
          </a:p>
          <a:p>
            <a:pPr marL="342900" indent="-342900">
              <a:spcBef>
                <a:spcPts val="600"/>
              </a:spcBef>
              <a:spcAft>
                <a:spcPts val="600"/>
              </a:spcAft>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Prognosis is very poor.</a:t>
            </a:r>
          </a:p>
          <a:p>
            <a:pPr marL="342900" indent="-342900">
              <a:spcAft>
                <a:spcPts val="1200"/>
              </a:spcAft>
              <a:buFont typeface="Arial" panose="020B0604020202020204" pitchFamily="34" charset="0"/>
              <a:buChar char="•"/>
            </a:pPr>
            <a:endParaRPr lang="en-US" altLang="en-US" sz="2000" dirty="0">
              <a:latin typeface="Times New Roman" panose="02020603050405020304" pitchFamily="18" charset="0"/>
              <a:cs typeface="Times New Roman" panose="02020603050405020304" pitchFamily="18" charset="0"/>
            </a:endParaRPr>
          </a:p>
        </p:txBody>
      </p:sp>
      <p:pic>
        <p:nvPicPr>
          <p:cNvPr id="6" name="Picture 5" descr="geh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752600"/>
            <a:ext cx="2808288"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66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2">
            <a:extLst>
              <a:ext uri="{FF2B5EF4-FFF2-40B4-BE49-F238E27FC236}">
                <a16:creationId xmlns:a16="http://schemas.microsoft.com/office/drawing/2014/main" id="{7EE21921-E861-4411-8181-7CC8004509DC}"/>
              </a:ext>
            </a:extLst>
          </p:cNvPr>
          <p:cNvSpPr txBox="1">
            <a:spLocks noChangeArrowheads="1"/>
          </p:cNvSpPr>
          <p:nvPr/>
        </p:nvSpPr>
        <p:spPr bwMode="auto">
          <a:xfrm>
            <a:off x="685800" y="457200"/>
            <a:ext cx="63526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l"/>
              <a:defRPr kumimoji="1" sz="3200">
                <a:solidFill>
                  <a:schemeClr val="tx1"/>
                </a:solidFill>
                <a:latin typeface="Book Antiqua" panose="02040602050305030304" pitchFamily="18" charset="0"/>
                <a:ea typeface="MS PGothic" panose="020B0600070205080204" pitchFamily="34" charset="-128"/>
                <a:cs typeface="SimSun" panose="02010600030101010101" pitchFamily="2" charset="-122"/>
              </a:defRPr>
            </a:lvl1pPr>
            <a:lvl2pPr marL="742950" indent="-285750">
              <a:spcBef>
                <a:spcPct val="20000"/>
              </a:spcBef>
              <a:buClr>
                <a:schemeClr val="tx1"/>
              </a:buClr>
              <a:buSzPct val="100000"/>
              <a:buChar char="–"/>
              <a:defRPr kumimoji="1" sz="2800">
                <a:solidFill>
                  <a:schemeClr val="tx1"/>
                </a:solidFill>
                <a:latin typeface="Book Antiqua" panose="02040602050305030304" pitchFamily="18" charset="0"/>
                <a:ea typeface="SimSun" panose="02010600030101010101" pitchFamily="2" charset="-122"/>
                <a:cs typeface="SimSun" panose="02010600030101010101" pitchFamily="2" charset="-122"/>
              </a:defRPr>
            </a:lvl2pPr>
            <a:lvl3pPr marL="1143000" indent="-228600">
              <a:spcBef>
                <a:spcPct val="20000"/>
              </a:spcBef>
              <a:buClr>
                <a:schemeClr val="hlink"/>
              </a:buClr>
              <a:buSzPct val="65000"/>
              <a:buFont typeface="Monotype Sorts" pitchFamily="2" charset="2"/>
              <a:buChar char="l"/>
              <a:defRPr kumimoji="1" sz="2400">
                <a:solidFill>
                  <a:schemeClr val="tx1"/>
                </a:solidFill>
                <a:latin typeface="Book Antiqua" panose="02040602050305030304" pitchFamily="18" charset="0"/>
                <a:ea typeface="SimSun" panose="02010600030101010101" pitchFamily="2" charset="-122"/>
                <a:cs typeface="SimSun" panose="02010600030101010101" pitchFamily="2" charset="-122"/>
              </a:defRPr>
            </a:lvl3pPr>
            <a:lvl4pPr marL="1600200" indent="-228600">
              <a:spcBef>
                <a:spcPct val="20000"/>
              </a:spcBef>
              <a:buClr>
                <a:schemeClr val="tx1"/>
              </a:buClr>
              <a:buSzPct val="100000"/>
              <a:buChar char="–"/>
              <a:defRPr kumimoji="1" sz="2000">
                <a:solidFill>
                  <a:schemeClr val="tx1"/>
                </a:solidFill>
                <a:latin typeface="Book Antiqua" panose="02040602050305030304" pitchFamily="18" charset="0"/>
                <a:ea typeface="SimSun" panose="02010600030101010101" pitchFamily="2" charset="-122"/>
                <a:cs typeface="SimSun" panose="02010600030101010101" pitchFamily="2" charset="-122"/>
              </a:defRPr>
            </a:lvl4pPr>
            <a:lvl5pPr marL="2057400" indent="-228600">
              <a:spcBef>
                <a:spcPct val="20000"/>
              </a:spcBef>
              <a:buClr>
                <a:schemeClr val="accent2"/>
              </a:buClr>
              <a:buSzPct val="100000"/>
              <a:buChar char="•"/>
              <a:defRPr kumimoji="1" sz="2000">
                <a:solidFill>
                  <a:schemeClr val="tx1"/>
                </a:solidFill>
                <a:latin typeface="Book Antiqua" panose="02040602050305030304" pitchFamily="18" charset="0"/>
                <a:ea typeface="SimSun" panose="02010600030101010101" pitchFamily="2" charset="-122"/>
                <a:cs typeface="SimSun" panose="02010600030101010101" pitchFamily="2" charset="-122"/>
              </a:defRPr>
            </a:lvl5pPr>
            <a:lvl6pPr marL="2514600" indent="-228600" eaLnBrk="0" fontAlgn="base" hangingPunct="0">
              <a:spcBef>
                <a:spcPct val="20000"/>
              </a:spcBef>
              <a:spcAft>
                <a:spcPct val="0"/>
              </a:spcAft>
              <a:buClr>
                <a:schemeClr val="accent2"/>
              </a:buClr>
              <a:buSzPct val="100000"/>
              <a:buChar char="•"/>
              <a:defRPr kumimoji="1" sz="2000">
                <a:solidFill>
                  <a:schemeClr val="tx1"/>
                </a:solidFill>
                <a:latin typeface="Book Antiqua" panose="02040602050305030304" pitchFamily="18" charset="0"/>
                <a:ea typeface="SimSun" panose="02010600030101010101" pitchFamily="2" charset="-122"/>
                <a:cs typeface="SimSun" panose="02010600030101010101" pitchFamily="2" charset="-122"/>
              </a:defRPr>
            </a:lvl6pPr>
            <a:lvl7pPr marL="2971800" indent="-228600" eaLnBrk="0" fontAlgn="base" hangingPunct="0">
              <a:spcBef>
                <a:spcPct val="20000"/>
              </a:spcBef>
              <a:spcAft>
                <a:spcPct val="0"/>
              </a:spcAft>
              <a:buClr>
                <a:schemeClr val="accent2"/>
              </a:buClr>
              <a:buSzPct val="100000"/>
              <a:buChar char="•"/>
              <a:defRPr kumimoji="1" sz="2000">
                <a:solidFill>
                  <a:schemeClr val="tx1"/>
                </a:solidFill>
                <a:latin typeface="Book Antiqua" panose="02040602050305030304" pitchFamily="18" charset="0"/>
                <a:ea typeface="SimSun" panose="02010600030101010101" pitchFamily="2" charset="-122"/>
                <a:cs typeface="SimSun" panose="02010600030101010101" pitchFamily="2" charset="-122"/>
              </a:defRPr>
            </a:lvl7pPr>
            <a:lvl8pPr marL="3429000" indent="-228600" eaLnBrk="0" fontAlgn="base" hangingPunct="0">
              <a:spcBef>
                <a:spcPct val="20000"/>
              </a:spcBef>
              <a:spcAft>
                <a:spcPct val="0"/>
              </a:spcAft>
              <a:buClr>
                <a:schemeClr val="accent2"/>
              </a:buClr>
              <a:buSzPct val="100000"/>
              <a:buChar char="•"/>
              <a:defRPr kumimoji="1" sz="2000">
                <a:solidFill>
                  <a:schemeClr val="tx1"/>
                </a:solidFill>
                <a:latin typeface="Book Antiqua" panose="02040602050305030304" pitchFamily="18" charset="0"/>
                <a:ea typeface="SimSun" panose="02010600030101010101" pitchFamily="2" charset="-122"/>
                <a:cs typeface="SimSun" panose="02010600030101010101" pitchFamily="2" charset="-122"/>
              </a:defRPr>
            </a:lvl8pPr>
            <a:lvl9pPr marL="3886200" indent="-228600" eaLnBrk="0" fontAlgn="base" hangingPunct="0">
              <a:spcBef>
                <a:spcPct val="20000"/>
              </a:spcBef>
              <a:spcAft>
                <a:spcPct val="0"/>
              </a:spcAft>
              <a:buClr>
                <a:schemeClr val="accent2"/>
              </a:buClr>
              <a:buSzPct val="100000"/>
              <a:buChar char="•"/>
              <a:defRPr kumimoji="1" sz="2000">
                <a:solidFill>
                  <a:schemeClr val="tx1"/>
                </a:solidFill>
                <a:latin typeface="Book Antiqua" panose="02040602050305030304" pitchFamily="18" charset="0"/>
                <a:ea typeface="SimSun" panose="02010600030101010101" pitchFamily="2" charset="-122"/>
                <a:cs typeface="SimSun" panose="02010600030101010101" pitchFamily="2" charset="-122"/>
              </a:defRPr>
            </a:lvl9pPr>
          </a:lstStyle>
          <a:p>
            <a:pPr>
              <a:spcBef>
                <a:spcPct val="0"/>
              </a:spcBef>
              <a:buClrTx/>
              <a:buSzTx/>
              <a:buFontTx/>
              <a:buNone/>
            </a:pPr>
            <a:r>
              <a:rPr lang="en-US" altLang="en-US" sz="3600" b="1" dirty="0">
                <a:solidFill>
                  <a:srgbClr val="0070C0"/>
                </a:solidFill>
                <a:latin typeface="Times" panose="02020603050405020304" pitchFamily="18" charset="0"/>
                <a:ea typeface="SimSun" panose="02010600030101010101" pitchFamily="2" charset="-122"/>
                <a:cs typeface="Times" panose="02020603050405020304" pitchFamily="18" charset="0"/>
              </a:rPr>
              <a:t>Huntington’s Disease (HD)</a:t>
            </a:r>
          </a:p>
        </p:txBody>
      </p:sp>
      <p:sp>
        <p:nvSpPr>
          <p:cNvPr id="2" name="TextBox 1">
            <a:extLst>
              <a:ext uri="{FF2B5EF4-FFF2-40B4-BE49-F238E27FC236}">
                <a16:creationId xmlns:a16="http://schemas.microsoft.com/office/drawing/2014/main" id="{ED99CD1A-C50C-4B0E-BC44-339CC0138AA3}"/>
              </a:ext>
            </a:extLst>
          </p:cNvPr>
          <p:cNvSpPr txBox="1"/>
          <p:nvPr/>
        </p:nvSpPr>
        <p:spPr>
          <a:xfrm>
            <a:off x="565351" y="1447800"/>
            <a:ext cx="5601839" cy="440120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Named after Dr. George Huntington (1850-1916), a third generation family physician that had lived alongside families with a disorder he called </a:t>
            </a:r>
            <a:r>
              <a:rPr lang="en-US" sz="2000" dirty="0">
                <a:solidFill>
                  <a:srgbClr val="0070C0"/>
                </a:solidFill>
                <a:latin typeface="Times New Roman" panose="02020603050405020304" pitchFamily="18" charset="0"/>
                <a:cs typeface="Times New Roman" panose="02020603050405020304" pitchFamily="18" charset="0"/>
              </a:rPr>
              <a:t>“hereditary chorea” </a:t>
            </a:r>
            <a:r>
              <a:rPr lang="en-US" sz="2000" dirty="0">
                <a:latin typeface="Times New Roman" panose="02020603050405020304" pitchFamily="18" charset="0"/>
                <a:cs typeface="Times New Roman" panose="02020603050405020304" pitchFamily="18" charset="0"/>
              </a:rPr>
              <a:t>in Long Island, NY since the end of the 18th century.</a:t>
            </a:r>
          </a:p>
          <a:p>
            <a:pPr marL="342900" indent="-342900">
              <a:spcAft>
                <a:spcPts val="1200"/>
              </a:spcAft>
              <a:buFont typeface="Arial" panose="020B0604020202020204" pitchFamily="34" charset="0"/>
              <a:buChar char="•"/>
            </a:pPr>
            <a:r>
              <a:rPr lang="en-US" sz="2000" dirty="0">
                <a:solidFill>
                  <a:schemeClr val="tx2"/>
                </a:solidFill>
                <a:latin typeface="Times New Roman" panose="02020603050405020304" pitchFamily="18" charset="0"/>
                <a:cs typeface="Times New Roman" panose="02020603050405020304" pitchFamily="18" charset="0"/>
              </a:rPr>
              <a:t>Hereditary disorder that causes the breakdown of nerve cells in multiple areas of the brain.</a:t>
            </a:r>
          </a:p>
          <a:p>
            <a:pPr marL="342900" indent="-342900">
              <a:spcAft>
                <a:spcPts val="1200"/>
              </a:spcAft>
              <a:buFont typeface="Arial" panose="020B0604020202020204" pitchFamily="34" charset="0"/>
              <a:buChar char="•"/>
            </a:pPr>
            <a:r>
              <a:rPr lang="en-US" sz="2000" dirty="0">
                <a:solidFill>
                  <a:schemeClr val="tx2"/>
                </a:solidFill>
                <a:latin typeface="Times New Roman" panose="02020603050405020304" pitchFamily="18" charset="0"/>
                <a:cs typeface="Times New Roman" panose="02020603050405020304" pitchFamily="18" charset="0"/>
              </a:rPr>
              <a:t>Approximately 30,000 people with in</a:t>
            </a:r>
            <a:r>
              <a:rPr lang="en-US" sz="2000" spc="-60" dirty="0">
                <a:solidFill>
                  <a:schemeClr val="tx2"/>
                </a:solidFill>
                <a:latin typeface="Times New Roman" panose="02020603050405020304" pitchFamily="18" charset="0"/>
                <a:cs typeface="Times New Roman" panose="02020603050405020304" pitchFamily="18" charset="0"/>
              </a:rPr>
              <a:t> </a:t>
            </a:r>
            <a:r>
              <a:rPr lang="en-US" sz="2000" dirty="0">
                <a:solidFill>
                  <a:schemeClr val="tx2"/>
                </a:solidFill>
                <a:latin typeface="Times New Roman" panose="02020603050405020304" pitchFamily="18" charset="0"/>
                <a:cs typeface="Times New Roman" panose="02020603050405020304" pitchFamily="18" charset="0"/>
              </a:rPr>
              <a:t>US live with HD. </a:t>
            </a:r>
            <a:r>
              <a:rPr lang="en-US" sz="2000" spc="-5" dirty="0">
                <a:solidFill>
                  <a:schemeClr val="tx2"/>
                </a:solidFill>
                <a:latin typeface="Times New Roman" panose="02020603050405020304" pitchFamily="18" charset="0"/>
                <a:cs typeface="Times New Roman" panose="02020603050405020304" pitchFamily="18" charset="0"/>
              </a:rPr>
              <a:t>150,000 at-risk.</a:t>
            </a:r>
          </a:p>
          <a:p>
            <a:pPr marL="342900" indent="-342900">
              <a:spcAft>
                <a:spcPts val="1200"/>
              </a:spcAft>
              <a:buFont typeface="Arial" panose="020B0604020202020204" pitchFamily="34" charset="0"/>
              <a:buChar char="•"/>
            </a:pPr>
            <a:r>
              <a:rPr lang="en-US" sz="2000" spc="-5" dirty="0">
                <a:latin typeface="Times New Roman" panose="02020603050405020304" pitchFamily="18" charset="0"/>
                <a:cs typeface="Times New Roman" panose="02020603050405020304" pitchFamily="18" charset="0"/>
              </a:rPr>
              <a:t>HD symptoms </a:t>
            </a:r>
            <a:r>
              <a:rPr lang="en-US" sz="2000" dirty="0">
                <a:latin typeface="Times New Roman" panose="02020603050405020304" pitchFamily="18" charset="0"/>
                <a:cs typeface="Times New Roman" panose="02020603050405020304" pitchFamily="18" charset="0"/>
              </a:rPr>
              <a:t>do not </a:t>
            </a:r>
            <a:r>
              <a:rPr lang="en-US" sz="2000" spc="-5" dirty="0">
                <a:latin typeface="Times New Roman" panose="02020603050405020304" pitchFamily="18" charset="0"/>
                <a:cs typeface="Times New Roman" panose="02020603050405020304" pitchFamily="18" charset="0"/>
              </a:rPr>
              <a:t>usually </a:t>
            </a:r>
            <a:r>
              <a:rPr lang="en-US" sz="2000" dirty="0">
                <a:latin typeface="Times New Roman" panose="02020603050405020304" pitchFamily="18" charset="0"/>
                <a:cs typeface="Times New Roman" panose="02020603050405020304" pitchFamily="18" charset="0"/>
              </a:rPr>
              <a:t>start until </a:t>
            </a:r>
            <a:r>
              <a:rPr lang="en-US" sz="2000" spc="-5" dirty="0">
                <a:latin typeface="Times New Roman" panose="02020603050405020304" pitchFamily="18" charset="0"/>
                <a:cs typeface="Times New Roman" panose="02020603050405020304" pitchFamily="18" charset="0"/>
              </a:rPr>
              <a:t>adulthood </a:t>
            </a:r>
            <a:r>
              <a:rPr lang="en-US" sz="2000" dirty="0">
                <a:latin typeface="Times New Roman" panose="02020603050405020304" pitchFamily="18" charset="0"/>
                <a:cs typeface="Times New Roman" panose="02020603050405020304" pitchFamily="18" charset="0"/>
              </a:rPr>
              <a:t>–</a:t>
            </a:r>
            <a:r>
              <a:rPr lang="en-US" sz="2000" spc="-90" dirty="0">
                <a:latin typeface="Times New Roman" panose="02020603050405020304" pitchFamily="18" charset="0"/>
                <a:cs typeface="Times New Roman" panose="02020603050405020304" pitchFamily="18" charset="0"/>
              </a:rPr>
              <a:t> </a:t>
            </a:r>
            <a:r>
              <a:rPr lang="en-US" sz="2000" spc="-20" dirty="0">
                <a:latin typeface="Times New Roman" panose="02020603050405020304" pitchFamily="18" charset="0"/>
                <a:cs typeface="Times New Roman" panose="02020603050405020304" pitchFamily="18" charset="0"/>
              </a:rPr>
              <a:t>30’s </a:t>
            </a:r>
            <a:r>
              <a:rPr lang="en-US" sz="2000" dirty="0">
                <a:latin typeface="Times New Roman" panose="02020603050405020304" pitchFamily="18" charset="0"/>
                <a:cs typeface="Times New Roman" panose="02020603050405020304" pitchFamily="18" charset="0"/>
              </a:rPr>
              <a:t>and </a:t>
            </a:r>
            <a:r>
              <a:rPr lang="en-US" sz="2000" spc="-20" dirty="0">
                <a:latin typeface="Times New Roman" panose="02020603050405020304" pitchFamily="18" charset="0"/>
                <a:cs typeface="Times New Roman" panose="02020603050405020304" pitchFamily="18" charset="0"/>
              </a:rPr>
              <a:t>50’s </a:t>
            </a:r>
            <a:r>
              <a:rPr lang="en-US" sz="2000" spc="-10" dirty="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most</a:t>
            </a:r>
            <a:r>
              <a:rPr lang="en-US" sz="2000" spc="-5" dirty="0">
                <a:latin typeface="Times New Roman" panose="02020603050405020304" pitchFamily="18" charset="0"/>
                <a:cs typeface="Times New Roman" panose="02020603050405020304" pitchFamily="18" charset="0"/>
              </a:rPr>
              <a:t> common.</a:t>
            </a:r>
          </a:p>
          <a:p>
            <a:pPr marL="342900" indent="-342900">
              <a:spcAft>
                <a:spcPts val="12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2E28D78-3BB8-40E2-AF97-08B8073B25D7}"/>
              </a:ext>
            </a:extLst>
          </p:cNvPr>
          <p:cNvPicPr>
            <a:picLocks noChangeAspect="1"/>
          </p:cNvPicPr>
          <p:nvPr/>
        </p:nvPicPr>
        <p:blipFill>
          <a:blip r:embed="rId3"/>
          <a:stretch>
            <a:fillRect/>
          </a:stretch>
        </p:blipFill>
        <p:spPr>
          <a:xfrm>
            <a:off x="6707878" y="3110930"/>
            <a:ext cx="1846278" cy="2442769"/>
          </a:xfrm>
          <a:prstGeom prst="rect">
            <a:avLst/>
          </a:prstGeom>
        </p:spPr>
      </p:pic>
      <p:sp>
        <p:nvSpPr>
          <p:cNvPr id="7" name="object 2">
            <a:extLst>
              <a:ext uri="{FF2B5EF4-FFF2-40B4-BE49-F238E27FC236}">
                <a16:creationId xmlns:a16="http://schemas.microsoft.com/office/drawing/2014/main" id="{3A661441-0FE3-4E24-9B98-ED86556F6F6A}"/>
              </a:ext>
            </a:extLst>
          </p:cNvPr>
          <p:cNvSpPr/>
          <p:nvPr/>
        </p:nvSpPr>
        <p:spPr>
          <a:xfrm>
            <a:off x="6707878" y="685800"/>
            <a:ext cx="1846278" cy="242513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19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0D0895-49A5-4059-9263-A5D82B71F74A}"/>
              </a:ext>
            </a:extLst>
          </p:cNvPr>
          <p:cNvPicPr>
            <a:picLocks noChangeAspect="1"/>
          </p:cNvPicPr>
          <p:nvPr/>
        </p:nvPicPr>
        <p:blipFill>
          <a:blip r:embed="rId2"/>
          <a:stretch>
            <a:fillRect/>
          </a:stretch>
        </p:blipFill>
        <p:spPr>
          <a:xfrm>
            <a:off x="6161646" y="1752600"/>
            <a:ext cx="2668789" cy="3455636"/>
          </a:xfrm>
          <a:prstGeom prst="rect">
            <a:avLst/>
          </a:prstGeom>
        </p:spPr>
      </p:pic>
      <p:sp>
        <p:nvSpPr>
          <p:cNvPr id="5" name="TextBox 4">
            <a:extLst>
              <a:ext uri="{FF2B5EF4-FFF2-40B4-BE49-F238E27FC236}">
                <a16:creationId xmlns:a16="http://schemas.microsoft.com/office/drawing/2014/main" id="{C596C46B-792A-4A46-AD56-DC795C2091D6}"/>
              </a:ext>
            </a:extLst>
          </p:cNvPr>
          <p:cNvSpPr txBox="1"/>
          <p:nvPr/>
        </p:nvSpPr>
        <p:spPr>
          <a:xfrm>
            <a:off x="609600" y="1524000"/>
            <a:ext cx="5105400" cy="363176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HD is caused by genetic mutation resulting trinucleotide (CAG) expansions within the Huntingtin gene (</a:t>
            </a:r>
            <a:r>
              <a:rPr lang="en-US" sz="2000" i="1" dirty="0" err="1">
                <a:latin typeface="Times New Roman" panose="02020603050405020304" pitchFamily="18" charset="0"/>
                <a:cs typeface="Times New Roman" panose="02020603050405020304" pitchFamily="18" charset="0"/>
              </a:rPr>
              <a:t>Htt</a:t>
            </a:r>
            <a:r>
              <a:rPr lang="en-US" sz="2000" dirty="0">
                <a:latin typeface="Times New Roman" panose="02020603050405020304" pitchFamily="18" charset="0"/>
                <a:cs typeface="Times New Roman" panose="02020603050405020304" pitchFamily="18" charset="0"/>
              </a:rPr>
              <a:t>).</a:t>
            </a:r>
          </a:p>
          <a:p>
            <a:pPr marL="342900" indent="-342900">
              <a:spcAft>
                <a:spcPts val="12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runs in the family with a pattern of inheritance called autosomal dominant.</a:t>
            </a:r>
          </a:p>
          <a:p>
            <a:pPr marL="342900" indent="-342900">
              <a:spcAft>
                <a:spcPts val="12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Both males and females can be affected. Both males and females can pass HD to their children.</a:t>
            </a:r>
          </a:p>
          <a:p>
            <a:pPr marL="342900" indent="-342900">
              <a:spcAft>
                <a:spcPts val="12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 person has HD, there is a 50% risk for each of their children.</a:t>
            </a:r>
          </a:p>
        </p:txBody>
      </p:sp>
      <p:sp>
        <p:nvSpPr>
          <p:cNvPr id="2" name="TextBox 1">
            <a:extLst>
              <a:ext uri="{FF2B5EF4-FFF2-40B4-BE49-F238E27FC236}">
                <a16:creationId xmlns:a16="http://schemas.microsoft.com/office/drawing/2014/main" id="{1F890216-CEBE-47F9-8FA0-E30419480AFA}"/>
              </a:ext>
            </a:extLst>
          </p:cNvPr>
          <p:cNvSpPr txBox="1"/>
          <p:nvPr/>
        </p:nvSpPr>
        <p:spPr>
          <a:xfrm>
            <a:off x="914400" y="304800"/>
            <a:ext cx="6972088" cy="646331"/>
          </a:xfrm>
          <a:prstGeom prst="rect">
            <a:avLst/>
          </a:prstGeom>
          <a:noFill/>
        </p:spPr>
        <p:txBody>
          <a:bodyPr wrap="square" rtlCol="0">
            <a:spAutoFit/>
          </a:bodyPr>
          <a:lstStyle/>
          <a:p>
            <a:pPr algn="ctr"/>
            <a:r>
              <a:rPr lang="en-US" sz="3600" b="1" dirty="0">
                <a:solidFill>
                  <a:srgbClr val="0070C0"/>
                </a:solidFill>
              </a:rPr>
              <a:t>Who Gets HD?</a:t>
            </a:r>
          </a:p>
        </p:txBody>
      </p:sp>
    </p:spTree>
    <p:extLst>
      <p:ext uri="{BB962C8B-B14F-4D97-AF65-F5344CB8AC3E}">
        <p14:creationId xmlns:p14="http://schemas.microsoft.com/office/powerpoint/2010/main" val="1170585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9845" y="2418112"/>
            <a:ext cx="623411" cy="286617"/>
          </a:xfrm>
          <a:prstGeom prst="rect">
            <a:avLst/>
          </a:prstGeom>
        </p:spPr>
        <p:txBody>
          <a:bodyPr vert="horz" wrap="square" lIns="0" tIns="9525" rIns="0" bIns="0" rtlCol="0">
            <a:spAutoFit/>
          </a:bodyPr>
          <a:lstStyle/>
          <a:p>
            <a:pPr marL="9525">
              <a:spcBef>
                <a:spcPts val="75"/>
              </a:spcBef>
            </a:pPr>
            <a:r>
              <a:rPr sz="1800" b="1" spc="-4" dirty="0">
                <a:latin typeface="Calibri"/>
                <a:cs typeface="Calibri"/>
              </a:rPr>
              <a:t>Mo</a:t>
            </a:r>
            <a:r>
              <a:rPr sz="1800" b="1" spc="-19" dirty="0">
                <a:latin typeface="Calibri"/>
                <a:cs typeface="Calibri"/>
              </a:rPr>
              <a:t>t</a:t>
            </a:r>
            <a:r>
              <a:rPr sz="1800" b="1" dirty="0">
                <a:latin typeface="Calibri"/>
                <a:cs typeface="Calibri"/>
              </a:rPr>
              <a:t>or</a:t>
            </a:r>
            <a:endParaRPr sz="1800">
              <a:latin typeface="Calibri"/>
              <a:cs typeface="Calibri"/>
            </a:endParaRPr>
          </a:p>
        </p:txBody>
      </p:sp>
      <p:sp>
        <p:nvSpPr>
          <p:cNvPr id="3" name="object 3"/>
          <p:cNvSpPr txBox="1"/>
          <p:nvPr/>
        </p:nvSpPr>
        <p:spPr>
          <a:xfrm>
            <a:off x="3056524" y="3646081"/>
            <a:ext cx="1222820" cy="576440"/>
          </a:xfrm>
          <a:prstGeom prst="rect">
            <a:avLst/>
          </a:prstGeom>
        </p:spPr>
        <p:txBody>
          <a:bodyPr vert="horz" wrap="square" lIns="0" tIns="9525" rIns="0" bIns="0" rtlCol="0">
            <a:spAutoFit/>
          </a:bodyPr>
          <a:lstStyle/>
          <a:p>
            <a:pPr marL="953" algn="ctr">
              <a:spcBef>
                <a:spcPts val="75"/>
              </a:spcBef>
            </a:pPr>
            <a:r>
              <a:rPr lang="en-US" sz="1800" b="1" spc="-8" dirty="0">
                <a:latin typeface="Calibri"/>
                <a:cs typeface="Calibri"/>
              </a:rPr>
              <a:t>Mood</a:t>
            </a:r>
          </a:p>
          <a:p>
            <a:pPr marL="953" algn="ctr">
              <a:spcBef>
                <a:spcPts val="75"/>
              </a:spcBef>
            </a:pPr>
            <a:r>
              <a:rPr lang="en-US" sz="1800" b="1" spc="-8" dirty="0">
                <a:latin typeface="Calibri"/>
                <a:cs typeface="Calibri"/>
              </a:rPr>
              <a:t>(psychiatric)</a:t>
            </a:r>
            <a:endParaRPr sz="1800" dirty="0">
              <a:latin typeface="Calibri"/>
              <a:cs typeface="Calibri"/>
            </a:endParaRPr>
          </a:p>
        </p:txBody>
      </p:sp>
      <p:sp>
        <p:nvSpPr>
          <p:cNvPr id="4" name="object 4"/>
          <p:cNvSpPr txBox="1"/>
          <p:nvPr/>
        </p:nvSpPr>
        <p:spPr>
          <a:xfrm>
            <a:off x="4864658" y="3733609"/>
            <a:ext cx="1078942" cy="563616"/>
          </a:xfrm>
          <a:prstGeom prst="rect">
            <a:avLst/>
          </a:prstGeom>
        </p:spPr>
        <p:txBody>
          <a:bodyPr vert="horz" wrap="square" lIns="0" tIns="9525" rIns="0" bIns="0" rtlCol="0">
            <a:spAutoFit/>
          </a:bodyPr>
          <a:lstStyle/>
          <a:p>
            <a:pPr marL="9525">
              <a:spcBef>
                <a:spcPts val="75"/>
              </a:spcBef>
            </a:pPr>
            <a:r>
              <a:rPr lang="en-US" sz="1800" b="1" spc="-8" dirty="0">
                <a:latin typeface="Calibri"/>
                <a:cs typeface="Calibri"/>
              </a:rPr>
              <a:t>Memory (Cognitive)</a:t>
            </a:r>
            <a:endParaRPr sz="1800" dirty="0">
              <a:latin typeface="Calibri"/>
              <a:cs typeface="Calibri"/>
            </a:endParaRPr>
          </a:p>
        </p:txBody>
      </p:sp>
      <p:sp>
        <p:nvSpPr>
          <p:cNvPr id="5" name="object 5"/>
          <p:cNvSpPr txBox="1">
            <a:spLocks noGrp="1"/>
          </p:cNvSpPr>
          <p:nvPr>
            <p:ph type="title"/>
          </p:nvPr>
        </p:nvSpPr>
        <p:spPr>
          <a:xfrm>
            <a:off x="1400584" y="212376"/>
            <a:ext cx="6019800" cy="994503"/>
          </a:xfrm>
          <a:prstGeom prst="rect">
            <a:avLst/>
          </a:prstGeom>
        </p:spPr>
        <p:txBody>
          <a:bodyPr vert="horz" wrap="square" lIns="0" tIns="9525" rIns="0" bIns="0" numCol="1" rtlCol="0" anchor="ctr" anchorCtr="0" compatLnSpc="1">
            <a:prstTxWarp prst="textNoShape">
              <a:avLst/>
            </a:prstTxWarp>
            <a:spAutoFit/>
          </a:bodyPr>
          <a:lstStyle/>
          <a:p>
            <a:pPr marL="9525" algn="ctr">
              <a:spcBef>
                <a:spcPts val="75"/>
              </a:spcBef>
            </a:pPr>
            <a:r>
              <a:rPr lang="en-US" sz="3200" b="1" spc="-4" dirty="0">
                <a:solidFill>
                  <a:srgbClr val="0070C0"/>
                </a:solidFill>
                <a:latin typeface="Times New Roman" panose="02020603050405020304" pitchFamily="18" charset="0"/>
                <a:cs typeface="Times New Roman" panose="02020603050405020304" pitchFamily="18" charset="0"/>
              </a:rPr>
              <a:t>Symptoms</a:t>
            </a:r>
            <a:r>
              <a:rPr lang="en-US" sz="3200" b="1" spc="-26" dirty="0">
                <a:solidFill>
                  <a:srgbClr val="0070C0"/>
                </a:solidFill>
                <a:latin typeface="Times New Roman" panose="02020603050405020304" pitchFamily="18" charset="0"/>
                <a:cs typeface="Times New Roman" panose="02020603050405020304" pitchFamily="18" charset="0"/>
              </a:rPr>
              <a:t> of HD</a:t>
            </a:r>
            <a:br>
              <a:rPr lang="en-US" sz="3200" b="1" spc="-26" dirty="0">
                <a:solidFill>
                  <a:srgbClr val="0070C0"/>
                </a:solidFill>
                <a:latin typeface="Times New Roman" panose="02020603050405020304" pitchFamily="18" charset="0"/>
                <a:cs typeface="Times New Roman" panose="02020603050405020304" pitchFamily="18" charset="0"/>
              </a:rPr>
            </a:br>
            <a:r>
              <a:rPr lang="en-US" sz="3200" b="1" spc="-26" dirty="0">
                <a:solidFill>
                  <a:srgbClr val="0070C0"/>
                </a:solidFill>
                <a:latin typeface="Times New Roman" panose="02020603050405020304" pitchFamily="18" charset="0"/>
                <a:cs typeface="Times New Roman" panose="02020603050405020304" pitchFamily="18" charset="0"/>
              </a:rPr>
              <a:t>The 3 </a:t>
            </a:r>
            <a:r>
              <a:rPr lang="en-US" sz="3200" b="1" spc="-26" dirty="0" err="1">
                <a:solidFill>
                  <a:srgbClr val="0070C0"/>
                </a:solidFill>
                <a:latin typeface="Times New Roman" panose="02020603050405020304" pitchFamily="18" charset="0"/>
                <a:cs typeface="Times New Roman" panose="02020603050405020304" pitchFamily="18" charset="0"/>
              </a:rPr>
              <a:t>Ms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6" name="object 6"/>
          <p:cNvSpPr txBox="1"/>
          <p:nvPr/>
        </p:nvSpPr>
        <p:spPr>
          <a:xfrm>
            <a:off x="366713" y="1365886"/>
            <a:ext cx="2045970" cy="2308805"/>
          </a:xfrm>
          <a:prstGeom prst="rect">
            <a:avLst/>
          </a:prstGeom>
          <a:ln w="10160">
            <a:solidFill>
              <a:srgbClr val="C55A11"/>
            </a:solidFill>
          </a:ln>
        </p:spPr>
        <p:txBody>
          <a:bodyPr vert="horz" wrap="square" lIns="0" tIns="23336" rIns="0" bIns="0" rtlCol="0">
            <a:spAutoFit/>
          </a:bodyPr>
          <a:lstStyle/>
          <a:p>
            <a:pPr marL="68580" marR="629602">
              <a:spcBef>
                <a:spcPts val="184"/>
              </a:spcBef>
            </a:pPr>
            <a:r>
              <a:rPr sz="1350" b="1" spc="-4" dirty="0">
                <a:latin typeface="Calibri"/>
                <a:cs typeface="Calibri"/>
              </a:rPr>
              <a:t>Disinhibition  Depressed </a:t>
            </a:r>
            <a:r>
              <a:rPr sz="1350" b="1" dirty="0">
                <a:latin typeface="Calibri"/>
                <a:cs typeface="Calibri"/>
              </a:rPr>
              <a:t>mood  </a:t>
            </a:r>
            <a:r>
              <a:rPr sz="1350" b="1" spc="-4" dirty="0">
                <a:latin typeface="Calibri"/>
                <a:cs typeface="Calibri"/>
              </a:rPr>
              <a:t>Suicide: 5-10 </a:t>
            </a:r>
            <a:r>
              <a:rPr sz="1350" b="1" dirty="0">
                <a:latin typeface="Calibri"/>
                <a:cs typeface="Calibri"/>
              </a:rPr>
              <a:t>%  </a:t>
            </a:r>
            <a:r>
              <a:rPr sz="1350" b="1" spc="-4" dirty="0">
                <a:latin typeface="Calibri"/>
                <a:cs typeface="Calibri"/>
              </a:rPr>
              <a:t>Euphoria  Irritability</a:t>
            </a:r>
            <a:r>
              <a:rPr sz="1350" b="1" spc="-38" dirty="0">
                <a:latin typeface="Calibri"/>
                <a:cs typeface="Calibri"/>
              </a:rPr>
              <a:t> </a:t>
            </a:r>
            <a:r>
              <a:rPr sz="1350" b="1" spc="-4" dirty="0">
                <a:latin typeface="Calibri"/>
                <a:cs typeface="Calibri"/>
              </a:rPr>
              <a:t>(possible  aggression)</a:t>
            </a:r>
            <a:endParaRPr sz="1350" b="1" dirty="0">
              <a:latin typeface="Calibri"/>
              <a:cs typeface="Calibri"/>
            </a:endParaRPr>
          </a:p>
          <a:p>
            <a:pPr marL="68580" marR="398145">
              <a:spcBef>
                <a:spcPts val="4"/>
              </a:spcBef>
            </a:pPr>
            <a:r>
              <a:rPr sz="1350" b="1" spc="-8" dirty="0">
                <a:latin typeface="Calibri"/>
                <a:cs typeface="Calibri"/>
              </a:rPr>
              <a:t>Repetitive </a:t>
            </a:r>
            <a:r>
              <a:rPr sz="1350" b="1" spc="-4" dirty="0">
                <a:latin typeface="Calibri"/>
                <a:cs typeface="Calibri"/>
              </a:rPr>
              <a:t>thoughts  Delusions </a:t>
            </a:r>
            <a:r>
              <a:rPr sz="1350" b="1" spc="-8" dirty="0">
                <a:latin typeface="Calibri"/>
                <a:cs typeface="Calibri"/>
              </a:rPr>
              <a:t>(false </a:t>
            </a:r>
            <a:r>
              <a:rPr sz="1350" b="1" spc="-4" dirty="0">
                <a:latin typeface="Calibri"/>
                <a:cs typeface="Calibri"/>
              </a:rPr>
              <a:t>belief)  </a:t>
            </a:r>
            <a:r>
              <a:rPr sz="1350" b="1" spc="-8" dirty="0">
                <a:latin typeface="Calibri"/>
                <a:cs typeface="Calibri"/>
              </a:rPr>
              <a:t>Hypersexuality  </a:t>
            </a:r>
            <a:r>
              <a:rPr sz="1350" b="1" spc="-4" dirty="0">
                <a:latin typeface="Calibri"/>
                <a:cs typeface="Calibri"/>
              </a:rPr>
              <a:t>Hallucinations</a:t>
            </a:r>
            <a:endParaRPr sz="1350" b="1" dirty="0">
              <a:latin typeface="Calibri"/>
              <a:cs typeface="Calibri"/>
            </a:endParaRPr>
          </a:p>
        </p:txBody>
      </p:sp>
      <p:sp>
        <p:nvSpPr>
          <p:cNvPr id="7" name="object 7"/>
          <p:cNvSpPr/>
          <p:nvPr/>
        </p:nvSpPr>
        <p:spPr>
          <a:xfrm>
            <a:off x="2413159" y="2435065"/>
            <a:ext cx="452438" cy="1774508"/>
          </a:xfrm>
          <a:custGeom>
            <a:avLst/>
            <a:gdLst/>
            <a:ahLst/>
            <a:cxnLst/>
            <a:rect l="l" t="t" r="r" b="b"/>
            <a:pathLst>
              <a:path w="603250" h="2366010">
                <a:moveTo>
                  <a:pt x="527050" y="2289302"/>
                </a:moveTo>
                <a:lnTo>
                  <a:pt x="527050" y="2365502"/>
                </a:lnTo>
                <a:lnTo>
                  <a:pt x="590550" y="2333752"/>
                </a:lnTo>
                <a:lnTo>
                  <a:pt x="539750" y="2333752"/>
                </a:lnTo>
                <a:lnTo>
                  <a:pt x="539750" y="2321052"/>
                </a:lnTo>
                <a:lnTo>
                  <a:pt x="590550" y="2321052"/>
                </a:lnTo>
                <a:lnTo>
                  <a:pt x="527050" y="2289302"/>
                </a:lnTo>
                <a:close/>
              </a:path>
              <a:path w="603250" h="2366010">
                <a:moveTo>
                  <a:pt x="295275" y="6350"/>
                </a:moveTo>
                <a:lnTo>
                  <a:pt x="295275" y="2333752"/>
                </a:lnTo>
                <a:lnTo>
                  <a:pt x="527050" y="2333752"/>
                </a:lnTo>
                <a:lnTo>
                  <a:pt x="527050" y="2327402"/>
                </a:lnTo>
                <a:lnTo>
                  <a:pt x="307975" y="2327402"/>
                </a:lnTo>
                <a:lnTo>
                  <a:pt x="301625" y="2321052"/>
                </a:lnTo>
                <a:lnTo>
                  <a:pt x="307975" y="2321052"/>
                </a:lnTo>
                <a:lnTo>
                  <a:pt x="307975" y="12700"/>
                </a:lnTo>
                <a:lnTo>
                  <a:pt x="301625" y="12700"/>
                </a:lnTo>
                <a:lnTo>
                  <a:pt x="295275" y="6350"/>
                </a:lnTo>
                <a:close/>
              </a:path>
              <a:path w="603250" h="2366010">
                <a:moveTo>
                  <a:pt x="590550" y="2321052"/>
                </a:moveTo>
                <a:lnTo>
                  <a:pt x="539750" y="2321052"/>
                </a:lnTo>
                <a:lnTo>
                  <a:pt x="539750" y="2333752"/>
                </a:lnTo>
                <a:lnTo>
                  <a:pt x="590550" y="2333752"/>
                </a:lnTo>
                <a:lnTo>
                  <a:pt x="603250" y="2327402"/>
                </a:lnTo>
                <a:lnTo>
                  <a:pt x="590550" y="2321052"/>
                </a:lnTo>
                <a:close/>
              </a:path>
              <a:path w="603250" h="2366010">
                <a:moveTo>
                  <a:pt x="307975" y="2321052"/>
                </a:moveTo>
                <a:lnTo>
                  <a:pt x="301625" y="2321052"/>
                </a:lnTo>
                <a:lnTo>
                  <a:pt x="307975" y="2327402"/>
                </a:lnTo>
                <a:lnTo>
                  <a:pt x="307975" y="2321052"/>
                </a:lnTo>
                <a:close/>
              </a:path>
              <a:path w="603250" h="2366010">
                <a:moveTo>
                  <a:pt x="527050" y="2321052"/>
                </a:moveTo>
                <a:lnTo>
                  <a:pt x="307975" y="2321052"/>
                </a:lnTo>
                <a:lnTo>
                  <a:pt x="307975" y="2327402"/>
                </a:lnTo>
                <a:lnTo>
                  <a:pt x="527050" y="2327402"/>
                </a:lnTo>
                <a:lnTo>
                  <a:pt x="527050" y="2321052"/>
                </a:lnTo>
                <a:close/>
              </a:path>
              <a:path w="603250" h="2366010">
                <a:moveTo>
                  <a:pt x="307975" y="0"/>
                </a:moveTo>
                <a:lnTo>
                  <a:pt x="0" y="0"/>
                </a:lnTo>
                <a:lnTo>
                  <a:pt x="0" y="12700"/>
                </a:lnTo>
                <a:lnTo>
                  <a:pt x="295275" y="12700"/>
                </a:lnTo>
                <a:lnTo>
                  <a:pt x="295275" y="6350"/>
                </a:lnTo>
                <a:lnTo>
                  <a:pt x="307975" y="6350"/>
                </a:lnTo>
                <a:lnTo>
                  <a:pt x="307975" y="0"/>
                </a:lnTo>
                <a:close/>
              </a:path>
              <a:path w="603250" h="2366010">
                <a:moveTo>
                  <a:pt x="307975" y="6350"/>
                </a:moveTo>
                <a:lnTo>
                  <a:pt x="295275" y="6350"/>
                </a:lnTo>
                <a:lnTo>
                  <a:pt x="301625" y="12700"/>
                </a:lnTo>
                <a:lnTo>
                  <a:pt x="307975" y="12700"/>
                </a:lnTo>
                <a:lnTo>
                  <a:pt x="307975" y="6350"/>
                </a:lnTo>
                <a:close/>
              </a:path>
            </a:pathLst>
          </a:custGeom>
          <a:solidFill>
            <a:srgbClr val="C55A11"/>
          </a:solidFill>
        </p:spPr>
        <p:txBody>
          <a:bodyPr wrap="square" lIns="0" tIns="0" rIns="0" bIns="0" rtlCol="0"/>
          <a:lstStyle/>
          <a:p>
            <a:endParaRPr sz="1800"/>
          </a:p>
        </p:txBody>
      </p:sp>
      <p:sp>
        <p:nvSpPr>
          <p:cNvPr id="8" name="object 8"/>
          <p:cNvSpPr/>
          <p:nvPr/>
        </p:nvSpPr>
        <p:spPr>
          <a:xfrm>
            <a:off x="4337209" y="1773079"/>
            <a:ext cx="2170271" cy="563404"/>
          </a:xfrm>
          <a:custGeom>
            <a:avLst/>
            <a:gdLst/>
            <a:ahLst/>
            <a:cxnLst/>
            <a:rect l="l" t="t" r="r" b="b"/>
            <a:pathLst>
              <a:path w="2893695" h="751205">
                <a:moveTo>
                  <a:pt x="2589149" y="6350"/>
                </a:moveTo>
                <a:lnTo>
                  <a:pt x="2589149" y="750824"/>
                </a:lnTo>
                <a:lnTo>
                  <a:pt x="2893186" y="750824"/>
                </a:lnTo>
                <a:lnTo>
                  <a:pt x="2893186" y="744474"/>
                </a:lnTo>
                <a:lnTo>
                  <a:pt x="2601849" y="744474"/>
                </a:lnTo>
                <a:lnTo>
                  <a:pt x="2595499" y="738124"/>
                </a:lnTo>
                <a:lnTo>
                  <a:pt x="2601849" y="738124"/>
                </a:lnTo>
                <a:lnTo>
                  <a:pt x="2601849" y="12700"/>
                </a:lnTo>
                <a:lnTo>
                  <a:pt x="2595499" y="12700"/>
                </a:lnTo>
                <a:lnTo>
                  <a:pt x="2589149" y="6350"/>
                </a:lnTo>
                <a:close/>
              </a:path>
              <a:path w="2893695" h="751205">
                <a:moveTo>
                  <a:pt x="2601849" y="738124"/>
                </a:moveTo>
                <a:lnTo>
                  <a:pt x="2595499" y="738124"/>
                </a:lnTo>
                <a:lnTo>
                  <a:pt x="2601849" y="744474"/>
                </a:lnTo>
                <a:lnTo>
                  <a:pt x="2601849" y="738124"/>
                </a:lnTo>
                <a:close/>
              </a:path>
              <a:path w="2893695" h="751205">
                <a:moveTo>
                  <a:pt x="2893186" y="738124"/>
                </a:moveTo>
                <a:lnTo>
                  <a:pt x="2601849" y="738124"/>
                </a:lnTo>
                <a:lnTo>
                  <a:pt x="2601849" y="744474"/>
                </a:lnTo>
                <a:lnTo>
                  <a:pt x="2893186" y="744474"/>
                </a:lnTo>
                <a:lnTo>
                  <a:pt x="2893186" y="738124"/>
                </a:lnTo>
                <a:close/>
              </a:path>
              <a:path w="2893695" h="751205">
                <a:moveTo>
                  <a:pt x="31750" y="158750"/>
                </a:moveTo>
                <a:lnTo>
                  <a:pt x="0" y="158750"/>
                </a:lnTo>
                <a:lnTo>
                  <a:pt x="38100" y="234950"/>
                </a:lnTo>
                <a:lnTo>
                  <a:pt x="69850" y="171450"/>
                </a:lnTo>
                <a:lnTo>
                  <a:pt x="31750" y="171450"/>
                </a:lnTo>
                <a:lnTo>
                  <a:pt x="31750" y="158750"/>
                </a:lnTo>
                <a:close/>
              </a:path>
              <a:path w="2893695" h="751205">
                <a:moveTo>
                  <a:pt x="2601849" y="0"/>
                </a:moveTo>
                <a:lnTo>
                  <a:pt x="31750" y="0"/>
                </a:lnTo>
                <a:lnTo>
                  <a:pt x="31750" y="171450"/>
                </a:lnTo>
                <a:lnTo>
                  <a:pt x="44450" y="171450"/>
                </a:lnTo>
                <a:lnTo>
                  <a:pt x="44450" y="12700"/>
                </a:lnTo>
                <a:lnTo>
                  <a:pt x="38100" y="12700"/>
                </a:lnTo>
                <a:lnTo>
                  <a:pt x="44450" y="6350"/>
                </a:lnTo>
                <a:lnTo>
                  <a:pt x="2601849" y="6350"/>
                </a:lnTo>
                <a:lnTo>
                  <a:pt x="2601849" y="0"/>
                </a:lnTo>
                <a:close/>
              </a:path>
              <a:path w="2893695" h="751205">
                <a:moveTo>
                  <a:pt x="76200" y="158750"/>
                </a:moveTo>
                <a:lnTo>
                  <a:pt x="44450" y="158750"/>
                </a:lnTo>
                <a:lnTo>
                  <a:pt x="44450" y="171450"/>
                </a:lnTo>
                <a:lnTo>
                  <a:pt x="69850" y="171450"/>
                </a:lnTo>
                <a:lnTo>
                  <a:pt x="76200" y="158750"/>
                </a:lnTo>
                <a:close/>
              </a:path>
              <a:path w="2893695" h="751205">
                <a:moveTo>
                  <a:pt x="44450" y="6350"/>
                </a:moveTo>
                <a:lnTo>
                  <a:pt x="38100" y="12700"/>
                </a:lnTo>
                <a:lnTo>
                  <a:pt x="44450" y="12700"/>
                </a:lnTo>
                <a:lnTo>
                  <a:pt x="44450" y="6350"/>
                </a:lnTo>
                <a:close/>
              </a:path>
              <a:path w="2893695" h="751205">
                <a:moveTo>
                  <a:pt x="2589149" y="6350"/>
                </a:moveTo>
                <a:lnTo>
                  <a:pt x="44450" y="6350"/>
                </a:lnTo>
                <a:lnTo>
                  <a:pt x="44450" y="12700"/>
                </a:lnTo>
                <a:lnTo>
                  <a:pt x="2589149" y="12700"/>
                </a:lnTo>
                <a:lnTo>
                  <a:pt x="2589149" y="6350"/>
                </a:lnTo>
                <a:close/>
              </a:path>
              <a:path w="2893695" h="751205">
                <a:moveTo>
                  <a:pt x="2601849" y="6350"/>
                </a:moveTo>
                <a:lnTo>
                  <a:pt x="2589149" y="6350"/>
                </a:lnTo>
                <a:lnTo>
                  <a:pt x="2595499" y="12700"/>
                </a:lnTo>
                <a:lnTo>
                  <a:pt x="2601849" y="12700"/>
                </a:lnTo>
                <a:lnTo>
                  <a:pt x="2601849" y="6350"/>
                </a:lnTo>
                <a:close/>
              </a:path>
            </a:pathLst>
          </a:custGeom>
          <a:solidFill>
            <a:srgbClr val="C55A11"/>
          </a:solidFill>
        </p:spPr>
        <p:txBody>
          <a:bodyPr wrap="square" lIns="0" tIns="0" rIns="0" bIns="0" rtlCol="0"/>
          <a:lstStyle/>
          <a:p>
            <a:endParaRPr sz="1800"/>
          </a:p>
        </p:txBody>
      </p:sp>
      <p:sp>
        <p:nvSpPr>
          <p:cNvPr id="9" name="object 9"/>
          <p:cNvSpPr/>
          <p:nvPr/>
        </p:nvSpPr>
        <p:spPr>
          <a:xfrm>
            <a:off x="6070758" y="3934301"/>
            <a:ext cx="410528" cy="285750"/>
          </a:xfrm>
          <a:custGeom>
            <a:avLst/>
            <a:gdLst/>
            <a:ahLst/>
            <a:cxnLst/>
            <a:rect l="l" t="t" r="r" b="b"/>
            <a:pathLst>
              <a:path w="547370" h="381000">
                <a:moveTo>
                  <a:pt x="267334" y="38100"/>
                </a:moveTo>
                <a:lnTo>
                  <a:pt x="267334" y="380619"/>
                </a:lnTo>
                <a:lnTo>
                  <a:pt x="547243" y="380619"/>
                </a:lnTo>
                <a:lnTo>
                  <a:pt x="547243" y="374269"/>
                </a:lnTo>
                <a:lnTo>
                  <a:pt x="280034" y="374269"/>
                </a:lnTo>
                <a:lnTo>
                  <a:pt x="273684" y="367919"/>
                </a:lnTo>
                <a:lnTo>
                  <a:pt x="280034" y="367919"/>
                </a:lnTo>
                <a:lnTo>
                  <a:pt x="280034" y="44450"/>
                </a:lnTo>
                <a:lnTo>
                  <a:pt x="273684" y="44450"/>
                </a:lnTo>
                <a:lnTo>
                  <a:pt x="267334" y="38100"/>
                </a:lnTo>
                <a:close/>
              </a:path>
              <a:path w="547370" h="381000">
                <a:moveTo>
                  <a:pt x="280034" y="367919"/>
                </a:moveTo>
                <a:lnTo>
                  <a:pt x="273684" y="367919"/>
                </a:lnTo>
                <a:lnTo>
                  <a:pt x="280034" y="374269"/>
                </a:lnTo>
                <a:lnTo>
                  <a:pt x="280034" y="367919"/>
                </a:lnTo>
                <a:close/>
              </a:path>
              <a:path w="547370" h="381000">
                <a:moveTo>
                  <a:pt x="547243" y="367919"/>
                </a:moveTo>
                <a:lnTo>
                  <a:pt x="280034" y="367919"/>
                </a:lnTo>
                <a:lnTo>
                  <a:pt x="280034" y="374269"/>
                </a:lnTo>
                <a:lnTo>
                  <a:pt x="547243" y="374269"/>
                </a:lnTo>
                <a:lnTo>
                  <a:pt x="547243" y="367919"/>
                </a:lnTo>
                <a:close/>
              </a:path>
              <a:path w="547370" h="381000">
                <a:moveTo>
                  <a:pt x="76200" y="0"/>
                </a:moveTo>
                <a:lnTo>
                  <a:pt x="0" y="38100"/>
                </a:lnTo>
                <a:lnTo>
                  <a:pt x="76200" y="76200"/>
                </a:lnTo>
                <a:lnTo>
                  <a:pt x="76200" y="44450"/>
                </a:lnTo>
                <a:lnTo>
                  <a:pt x="63500" y="44450"/>
                </a:lnTo>
                <a:lnTo>
                  <a:pt x="63500" y="31750"/>
                </a:lnTo>
                <a:lnTo>
                  <a:pt x="76200" y="31750"/>
                </a:lnTo>
                <a:lnTo>
                  <a:pt x="76200" y="0"/>
                </a:lnTo>
                <a:close/>
              </a:path>
              <a:path w="547370" h="381000">
                <a:moveTo>
                  <a:pt x="76200" y="31750"/>
                </a:moveTo>
                <a:lnTo>
                  <a:pt x="63500" y="31750"/>
                </a:lnTo>
                <a:lnTo>
                  <a:pt x="63500" y="44450"/>
                </a:lnTo>
                <a:lnTo>
                  <a:pt x="76200" y="44450"/>
                </a:lnTo>
                <a:lnTo>
                  <a:pt x="76200" y="31750"/>
                </a:lnTo>
                <a:close/>
              </a:path>
              <a:path w="547370" h="381000">
                <a:moveTo>
                  <a:pt x="280034" y="31750"/>
                </a:moveTo>
                <a:lnTo>
                  <a:pt x="76200" y="31750"/>
                </a:lnTo>
                <a:lnTo>
                  <a:pt x="76200" y="44450"/>
                </a:lnTo>
                <a:lnTo>
                  <a:pt x="267334" y="44450"/>
                </a:lnTo>
                <a:lnTo>
                  <a:pt x="267334" y="38100"/>
                </a:lnTo>
                <a:lnTo>
                  <a:pt x="280034" y="38100"/>
                </a:lnTo>
                <a:lnTo>
                  <a:pt x="280034" y="31750"/>
                </a:lnTo>
                <a:close/>
              </a:path>
              <a:path w="547370" h="381000">
                <a:moveTo>
                  <a:pt x="280034" y="38100"/>
                </a:moveTo>
                <a:lnTo>
                  <a:pt x="267334" y="38100"/>
                </a:lnTo>
                <a:lnTo>
                  <a:pt x="273684" y="44450"/>
                </a:lnTo>
                <a:lnTo>
                  <a:pt x="280034" y="44450"/>
                </a:lnTo>
                <a:lnTo>
                  <a:pt x="280034" y="38100"/>
                </a:lnTo>
                <a:close/>
              </a:path>
            </a:pathLst>
          </a:custGeom>
          <a:solidFill>
            <a:srgbClr val="C55A11"/>
          </a:solidFill>
        </p:spPr>
        <p:txBody>
          <a:bodyPr wrap="square" lIns="0" tIns="0" rIns="0" bIns="0" rtlCol="0"/>
          <a:lstStyle/>
          <a:p>
            <a:endParaRPr sz="1800"/>
          </a:p>
        </p:txBody>
      </p:sp>
      <p:sp>
        <p:nvSpPr>
          <p:cNvPr id="10" name="object 10"/>
          <p:cNvSpPr txBox="1"/>
          <p:nvPr/>
        </p:nvSpPr>
        <p:spPr>
          <a:xfrm>
            <a:off x="6506527" y="1241107"/>
            <a:ext cx="2270760" cy="1893788"/>
          </a:xfrm>
          <a:prstGeom prst="rect">
            <a:avLst/>
          </a:prstGeom>
          <a:ln w="10159">
            <a:solidFill>
              <a:srgbClr val="C55A11"/>
            </a:solidFill>
          </a:ln>
        </p:spPr>
        <p:txBody>
          <a:bodyPr vert="horz" wrap="square" lIns="0" tIns="23813" rIns="0" bIns="0" rtlCol="0">
            <a:spAutoFit/>
          </a:bodyPr>
          <a:lstStyle/>
          <a:p>
            <a:pPr marL="69533" marR="131445">
              <a:spcBef>
                <a:spcPts val="188"/>
              </a:spcBef>
            </a:pPr>
            <a:r>
              <a:rPr sz="1350" b="1" spc="-4" dirty="0">
                <a:latin typeface="Calibri"/>
                <a:cs typeface="Calibri"/>
              </a:rPr>
              <a:t>Chorea </a:t>
            </a:r>
            <a:r>
              <a:rPr sz="1350" b="1" spc="-11" dirty="0">
                <a:latin typeface="Calibri"/>
                <a:cs typeface="Calibri"/>
              </a:rPr>
              <a:t>(fast </a:t>
            </a:r>
            <a:r>
              <a:rPr sz="1350" b="1" spc="-8" dirty="0">
                <a:latin typeface="Calibri"/>
                <a:cs typeface="Calibri"/>
              </a:rPr>
              <a:t>dance-like  involuntary movements)  </a:t>
            </a:r>
            <a:r>
              <a:rPr sz="1350" b="1" spc="-11" dirty="0">
                <a:latin typeface="Calibri"/>
                <a:cs typeface="Calibri"/>
              </a:rPr>
              <a:t>Dystonia </a:t>
            </a:r>
            <a:r>
              <a:rPr sz="1350" b="1" spc="-8" dirty="0">
                <a:latin typeface="Calibri"/>
                <a:cs typeface="Calibri"/>
              </a:rPr>
              <a:t>(slow involuntary  movements </a:t>
            </a:r>
            <a:r>
              <a:rPr sz="1350" b="1" spc="-4" dirty="0">
                <a:latin typeface="Calibri"/>
                <a:cs typeface="Calibri"/>
              </a:rPr>
              <a:t>causing  abnormal </a:t>
            </a:r>
            <a:r>
              <a:rPr sz="1350" b="1" spc="-8" dirty="0">
                <a:latin typeface="Calibri"/>
                <a:cs typeface="Calibri"/>
              </a:rPr>
              <a:t>postures)  </a:t>
            </a:r>
            <a:r>
              <a:rPr sz="1350" b="1" spc="-4" dirty="0">
                <a:latin typeface="Calibri"/>
                <a:cs typeface="Calibri"/>
              </a:rPr>
              <a:t>Stiffness/Rigidity</a:t>
            </a:r>
            <a:endParaRPr sz="1350" b="1" dirty="0">
              <a:latin typeface="Calibri"/>
              <a:cs typeface="Calibri"/>
            </a:endParaRPr>
          </a:p>
          <a:p>
            <a:pPr marL="69533" marR="427673">
              <a:spcBef>
                <a:spcPts val="4"/>
              </a:spcBef>
            </a:pPr>
            <a:r>
              <a:rPr sz="1350" b="1" dirty="0">
                <a:latin typeface="Calibri"/>
                <a:cs typeface="Calibri"/>
              </a:rPr>
              <a:t>Gait </a:t>
            </a:r>
            <a:r>
              <a:rPr sz="1350" b="1" spc="-4" dirty="0">
                <a:latin typeface="Calibri"/>
                <a:cs typeface="Calibri"/>
              </a:rPr>
              <a:t>imbalance, </a:t>
            </a:r>
            <a:r>
              <a:rPr sz="1350" b="1" spc="-8" dirty="0">
                <a:latin typeface="Calibri"/>
                <a:cs typeface="Calibri"/>
              </a:rPr>
              <a:t>falls  </a:t>
            </a:r>
            <a:r>
              <a:rPr sz="1350" b="1" spc="-4" dirty="0">
                <a:latin typeface="Calibri"/>
                <a:cs typeface="Calibri"/>
              </a:rPr>
              <a:t>Slurred speech  </a:t>
            </a:r>
            <a:r>
              <a:rPr sz="1350" b="1" spc="-8" dirty="0">
                <a:latin typeface="Calibri"/>
                <a:cs typeface="Calibri"/>
              </a:rPr>
              <a:t>Swallowing</a:t>
            </a:r>
            <a:r>
              <a:rPr sz="1350" b="1" dirty="0">
                <a:latin typeface="Calibri"/>
                <a:cs typeface="Calibri"/>
              </a:rPr>
              <a:t> </a:t>
            </a:r>
            <a:r>
              <a:rPr sz="1350" b="1" spc="-8" dirty="0">
                <a:latin typeface="Calibri"/>
                <a:cs typeface="Calibri"/>
              </a:rPr>
              <a:t>difficulties</a:t>
            </a:r>
            <a:endParaRPr sz="1350" b="1" dirty="0">
              <a:latin typeface="Calibri"/>
              <a:cs typeface="Calibri"/>
            </a:endParaRPr>
          </a:p>
        </p:txBody>
      </p:sp>
      <p:sp>
        <p:nvSpPr>
          <p:cNvPr id="11" name="object 11"/>
          <p:cNvSpPr txBox="1"/>
          <p:nvPr/>
        </p:nvSpPr>
        <p:spPr>
          <a:xfrm>
            <a:off x="6500811" y="3217546"/>
            <a:ext cx="2270759" cy="2029241"/>
          </a:xfrm>
          <a:prstGeom prst="rect">
            <a:avLst/>
          </a:prstGeom>
          <a:ln w="10159">
            <a:solidFill>
              <a:srgbClr val="C55A11"/>
            </a:solidFill>
          </a:ln>
        </p:spPr>
        <p:txBody>
          <a:bodyPr vert="horz" wrap="square" lIns="0" tIns="23336" rIns="0" bIns="0" rtlCol="0">
            <a:spAutoFit/>
          </a:bodyPr>
          <a:lstStyle/>
          <a:p>
            <a:pPr marL="69533" marR="87154">
              <a:lnSpc>
                <a:spcPct val="100099"/>
              </a:lnSpc>
              <a:spcBef>
                <a:spcPts val="184"/>
              </a:spcBef>
            </a:pPr>
            <a:r>
              <a:rPr sz="1350" b="1" spc="-8" dirty="0">
                <a:latin typeface="Calibri"/>
                <a:cs typeface="Calibri"/>
              </a:rPr>
              <a:t>Executive dysfunction </a:t>
            </a:r>
            <a:r>
              <a:rPr sz="1350" b="1" dirty="0">
                <a:latin typeface="Calibri"/>
                <a:cs typeface="Calibri"/>
              </a:rPr>
              <a:t>(p</a:t>
            </a:r>
            <a:r>
              <a:rPr sz="1200" b="1" dirty="0">
                <a:latin typeface="Calibri"/>
                <a:cs typeface="Calibri"/>
              </a:rPr>
              <a:t>oor  </a:t>
            </a:r>
            <a:r>
              <a:rPr sz="1200" b="1" spc="-4" dirty="0">
                <a:latin typeface="Calibri"/>
                <a:cs typeface="Calibri"/>
              </a:rPr>
              <a:t>planning, </a:t>
            </a:r>
            <a:r>
              <a:rPr sz="1200" b="1" spc="-8" dirty="0">
                <a:latin typeface="Calibri"/>
                <a:cs typeface="Calibri"/>
              </a:rPr>
              <a:t>difficulty </a:t>
            </a:r>
            <a:r>
              <a:rPr sz="1200" b="1" spc="-4" dirty="0">
                <a:latin typeface="Calibri"/>
                <a:cs typeface="Calibri"/>
              </a:rPr>
              <a:t>organizing,  poor </a:t>
            </a:r>
            <a:r>
              <a:rPr sz="1200" b="1" spc="-8" dirty="0">
                <a:latin typeface="Calibri"/>
                <a:cs typeface="Calibri"/>
              </a:rPr>
              <a:t>flexibility to </a:t>
            </a:r>
            <a:r>
              <a:rPr sz="1200" b="1" spc="-4" dirty="0">
                <a:latin typeface="Calibri"/>
                <a:cs typeface="Calibri"/>
              </a:rPr>
              <a:t>adapt </a:t>
            </a:r>
            <a:r>
              <a:rPr sz="1200" b="1" spc="-8" dirty="0">
                <a:latin typeface="Calibri"/>
                <a:cs typeface="Calibri"/>
              </a:rPr>
              <a:t>to  </a:t>
            </a:r>
            <a:r>
              <a:rPr sz="1200" b="1" spc="-4" dirty="0">
                <a:latin typeface="Calibri"/>
                <a:cs typeface="Calibri"/>
              </a:rPr>
              <a:t>alternatives, slow </a:t>
            </a:r>
            <a:r>
              <a:rPr sz="1200" b="1" dirty="0">
                <a:latin typeface="Calibri"/>
                <a:cs typeface="Calibri"/>
              </a:rPr>
              <a:t>thinking  </a:t>
            </a:r>
            <a:r>
              <a:rPr sz="1200" b="1" spc="-8" dirty="0">
                <a:latin typeface="Calibri"/>
                <a:cs typeface="Calibri"/>
              </a:rPr>
              <a:t>process)</a:t>
            </a:r>
            <a:endParaRPr sz="1200" b="1" dirty="0">
              <a:latin typeface="Calibri"/>
              <a:cs typeface="Calibri"/>
            </a:endParaRPr>
          </a:p>
          <a:p>
            <a:pPr marL="69533">
              <a:lnSpc>
                <a:spcPts val="1613"/>
              </a:lnSpc>
            </a:pPr>
            <a:r>
              <a:rPr sz="1350" b="1" dirty="0">
                <a:latin typeface="Calibri"/>
                <a:cs typeface="Calibri"/>
              </a:rPr>
              <a:t>Memory</a:t>
            </a:r>
            <a:r>
              <a:rPr sz="1350" b="1" spc="-15" dirty="0">
                <a:latin typeface="Calibri"/>
                <a:cs typeface="Calibri"/>
              </a:rPr>
              <a:t> </a:t>
            </a:r>
            <a:r>
              <a:rPr sz="1350" b="1" spc="-4" dirty="0">
                <a:latin typeface="Calibri"/>
                <a:cs typeface="Calibri"/>
              </a:rPr>
              <a:t>loss</a:t>
            </a:r>
            <a:endParaRPr sz="1350" b="1" dirty="0">
              <a:latin typeface="Calibri"/>
              <a:cs typeface="Calibri"/>
            </a:endParaRPr>
          </a:p>
          <a:p>
            <a:pPr marL="69533" marR="147638"/>
            <a:r>
              <a:rPr sz="1350" b="1" spc="-15" dirty="0">
                <a:latin typeface="Calibri"/>
                <a:cs typeface="Calibri"/>
              </a:rPr>
              <a:t>Verbal </a:t>
            </a:r>
            <a:r>
              <a:rPr sz="1350" b="1" spc="-4" dirty="0">
                <a:latin typeface="Calibri"/>
                <a:cs typeface="Calibri"/>
              </a:rPr>
              <a:t>fluency problems  </a:t>
            </a:r>
            <a:r>
              <a:rPr sz="1350" b="1" spc="-8" dirty="0">
                <a:latin typeface="Calibri"/>
                <a:cs typeface="Calibri"/>
              </a:rPr>
              <a:t>Disorientation, </a:t>
            </a:r>
            <a:r>
              <a:rPr sz="1350" b="1" spc="-11" dirty="0">
                <a:latin typeface="Calibri"/>
                <a:cs typeface="Calibri"/>
              </a:rPr>
              <a:t>getting </a:t>
            </a:r>
            <a:r>
              <a:rPr sz="1350" b="1" spc="-8" dirty="0">
                <a:latin typeface="Calibri"/>
                <a:cs typeface="Calibri"/>
              </a:rPr>
              <a:t>lost  </a:t>
            </a:r>
            <a:r>
              <a:rPr sz="1350" b="1" spc="-4" dirty="0">
                <a:latin typeface="Calibri"/>
                <a:cs typeface="Calibri"/>
              </a:rPr>
              <a:t>Judgement problems  Impaired </a:t>
            </a:r>
            <a:r>
              <a:rPr sz="1350" b="1" dirty="0">
                <a:latin typeface="Calibri"/>
                <a:cs typeface="Calibri"/>
              </a:rPr>
              <a:t>decision</a:t>
            </a:r>
            <a:r>
              <a:rPr sz="1350" b="1" spc="-19" dirty="0">
                <a:latin typeface="Calibri"/>
                <a:cs typeface="Calibri"/>
              </a:rPr>
              <a:t> </a:t>
            </a:r>
            <a:r>
              <a:rPr sz="1350" b="1" dirty="0">
                <a:latin typeface="Calibri"/>
                <a:cs typeface="Calibri"/>
              </a:rPr>
              <a:t>making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AEE7EA-8C03-4E53-AD9C-0401AC6BF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024493"/>
            <a:ext cx="4862697" cy="4809013"/>
          </a:xfrm>
          <a:prstGeom prst="rect">
            <a:avLst/>
          </a:prstGeom>
        </p:spPr>
      </p:pic>
      <p:sp>
        <p:nvSpPr>
          <p:cNvPr id="2" name="TextBox 1">
            <a:extLst>
              <a:ext uri="{FF2B5EF4-FFF2-40B4-BE49-F238E27FC236}">
                <a16:creationId xmlns:a16="http://schemas.microsoft.com/office/drawing/2014/main" id="{87D25B63-7768-4BF4-AF48-0B388CE82A13}"/>
              </a:ext>
            </a:extLst>
          </p:cNvPr>
          <p:cNvSpPr txBox="1"/>
          <p:nvPr/>
        </p:nvSpPr>
        <p:spPr>
          <a:xfrm>
            <a:off x="2438400" y="228600"/>
            <a:ext cx="3429000" cy="584775"/>
          </a:xfrm>
          <a:prstGeom prst="rect">
            <a:avLst/>
          </a:prstGeom>
          <a:noFill/>
        </p:spPr>
        <p:txBody>
          <a:bodyPr wrap="square" rtlCol="0">
            <a:spAutoFit/>
          </a:bodyPr>
          <a:lstStyle/>
          <a:p>
            <a:pPr algn="ctr"/>
            <a:r>
              <a:rPr lang="en-US" sz="3200" b="1" dirty="0">
                <a:solidFill>
                  <a:srgbClr val="0070C0"/>
                </a:solidFill>
              </a:rPr>
              <a:t>Care for HD</a:t>
            </a:r>
          </a:p>
        </p:txBody>
      </p:sp>
    </p:spTree>
    <p:extLst>
      <p:ext uri="{BB962C8B-B14F-4D97-AF65-F5344CB8AC3E}">
        <p14:creationId xmlns:p14="http://schemas.microsoft.com/office/powerpoint/2010/main" val="361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DF2CC9-8A24-44A3-A34E-0F554C511C47}"/>
              </a:ext>
            </a:extLst>
          </p:cNvPr>
          <p:cNvPicPr>
            <a:picLocks noChangeAspect="1"/>
          </p:cNvPicPr>
          <p:nvPr/>
        </p:nvPicPr>
        <p:blipFill>
          <a:blip r:embed="rId2"/>
          <a:stretch>
            <a:fillRect/>
          </a:stretch>
        </p:blipFill>
        <p:spPr>
          <a:xfrm>
            <a:off x="1295400" y="3399064"/>
            <a:ext cx="1545346" cy="1885321"/>
          </a:xfrm>
          <a:prstGeom prst="rect">
            <a:avLst/>
          </a:prstGeom>
        </p:spPr>
      </p:pic>
      <p:pic>
        <p:nvPicPr>
          <p:cNvPr id="5" name="Picture 4">
            <a:extLst>
              <a:ext uri="{FF2B5EF4-FFF2-40B4-BE49-F238E27FC236}">
                <a16:creationId xmlns:a16="http://schemas.microsoft.com/office/drawing/2014/main" id="{A4F0F7A3-6777-44B9-8CFB-1D904C34B386}"/>
              </a:ext>
            </a:extLst>
          </p:cNvPr>
          <p:cNvPicPr>
            <a:picLocks noChangeAspect="1"/>
          </p:cNvPicPr>
          <p:nvPr/>
        </p:nvPicPr>
        <p:blipFill>
          <a:blip r:embed="rId3"/>
          <a:stretch>
            <a:fillRect/>
          </a:stretch>
        </p:blipFill>
        <p:spPr>
          <a:xfrm>
            <a:off x="3657600" y="3338636"/>
            <a:ext cx="3820512" cy="2167152"/>
          </a:xfrm>
          <a:prstGeom prst="rect">
            <a:avLst/>
          </a:prstGeom>
        </p:spPr>
      </p:pic>
      <p:sp>
        <p:nvSpPr>
          <p:cNvPr id="7" name="TextBox 6">
            <a:extLst>
              <a:ext uri="{FF2B5EF4-FFF2-40B4-BE49-F238E27FC236}">
                <a16:creationId xmlns:a16="http://schemas.microsoft.com/office/drawing/2014/main" id="{340F655F-B299-41B3-92FE-6F83032197B9}"/>
              </a:ext>
            </a:extLst>
          </p:cNvPr>
          <p:cNvSpPr txBox="1"/>
          <p:nvPr/>
        </p:nvSpPr>
        <p:spPr>
          <a:xfrm>
            <a:off x="914400" y="381000"/>
            <a:ext cx="7162800" cy="523220"/>
          </a:xfrm>
          <a:prstGeom prst="rect">
            <a:avLst/>
          </a:prstGeom>
          <a:noFill/>
        </p:spPr>
        <p:txBody>
          <a:bodyPr wrap="square">
            <a:spAutoFit/>
          </a:bodyPr>
          <a:lstStyle/>
          <a:p>
            <a:pPr algn="ctr"/>
            <a:r>
              <a:rPr lang="en-US" sz="2800" b="1" i="0" u="none" strike="noStrike" baseline="0" dirty="0">
                <a:solidFill>
                  <a:srgbClr val="0070C0"/>
                </a:solidFill>
                <a:latin typeface="Times" panose="02020603050405020304" pitchFamily="18" charset="0"/>
                <a:cs typeface="Times" panose="02020603050405020304" pitchFamily="18" charset="0"/>
              </a:rPr>
              <a:t>HD Research in the 2020s</a:t>
            </a:r>
          </a:p>
        </p:txBody>
      </p:sp>
      <p:sp>
        <p:nvSpPr>
          <p:cNvPr id="4" name="Rectangle 3">
            <a:extLst>
              <a:ext uri="{FF2B5EF4-FFF2-40B4-BE49-F238E27FC236}">
                <a16:creationId xmlns:a16="http://schemas.microsoft.com/office/drawing/2014/main" id="{157FD1BC-1F14-4FF9-9514-9607CE3BCA5E}"/>
              </a:ext>
            </a:extLst>
          </p:cNvPr>
          <p:cNvSpPr/>
          <p:nvPr/>
        </p:nvSpPr>
        <p:spPr>
          <a:xfrm>
            <a:off x="553914" y="1158515"/>
            <a:ext cx="7523286" cy="1723549"/>
          </a:xfrm>
          <a:prstGeom prst="rect">
            <a:avLst/>
          </a:prstGeom>
        </p:spPr>
        <p:txBody>
          <a:bodyPr wrap="square">
            <a:spAutoFit/>
          </a:bodyPr>
          <a:lstStyle/>
          <a:p>
            <a:pPr marL="342900" indent="-342900">
              <a:spcAft>
                <a:spcPts val="600"/>
              </a:spcAft>
              <a:buFont typeface="Arial" panose="020B0604020202020204" pitchFamily="34" charset="0"/>
              <a:buChar char="•"/>
            </a:pPr>
            <a:r>
              <a:rPr lang="en-US" spc="-60" dirty="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are hopeful </a:t>
            </a:r>
            <a:r>
              <a:rPr lang="en-US" spc="-5" dirty="0">
                <a:latin typeface="Times New Roman" panose="02020603050405020304" pitchFamily="18" charset="0"/>
                <a:cs typeface="Times New Roman" panose="02020603050405020304" pitchFamily="18" charset="0"/>
              </a:rPr>
              <a:t>that research will lead to  </a:t>
            </a:r>
            <a:r>
              <a:rPr lang="en-US" dirty="0">
                <a:latin typeface="Times New Roman" panose="02020603050405020304" pitchFamily="18" charset="0"/>
                <a:cs typeface="Times New Roman" panose="02020603050405020304" pitchFamily="18" charset="0"/>
              </a:rPr>
              <a:t>meaningful </a:t>
            </a:r>
            <a:r>
              <a:rPr lang="en-US" spc="-5" dirty="0">
                <a:latin typeface="Times New Roman" panose="02020603050405020304" pitchFamily="18" charset="0"/>
                <a:cs typeface="Times New Roman" panose="02020603050405020304" pitchFamily="18" charset="0"/>
              </a:rPr>
              <a:t>treatments in the near future</a:t>
            </a:r>
            <a:r>
              <a:rPr lang="en-US" spc="-10" dirty="0">
                <a:latin typeface="Times New Roman" panose="02020603050405020304" pitchFamily="18" charset="0"/>
                <a:cs typeface="Times New Roman" panose="02020603050405020304" pitchFamily="18" charset="0"/>
              </a:rPr>
              <a:t>. </a:t>
            </a:r>
          </a:p>
          <a:p>
            <a:pPr marL="342900" indent="-34290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Much  </a:t>
            </a:r>
            <a:r>
              <a:rPr lang="en-US" spc="-5" dirty="0">
                <a:latin typeface="Times New Roman" panose="02020603050405020304" pitchFamily="18" charset="0"/>
                <a:cs typeface="Times New Roman" panose="02020603050405020304" pitchFamily="18" charset="0"/>
              </a:rPr>
              <a:t>progress </a:t>
            </a:r>
            <a:r>
              <a:rPr lang="en-US" dirty="0">
                <a:latin typeface="Times New Roman" panose="02020603050405020304" pitchFamily="18" charset="0"/>
                <a:cs typeface="Times New Roman" panose="02020603050405020304" pitchFamily="18" charset="0"/>
              </a:rPr>
              <a:t>has </a:t>
            </a:r>
            <a:r>
              <a:rPr lang="en-US" spc="-5" dirty="0">
                <a:latin typeface="Times New Roman" panose="02020603050405020304" pitchFamily="18" charset="0"/>
                <a:cs typeface="Times New Roman" panose="02020603050405020304" pitchFamily="18" charset="0"/>
              </a:rPr>
              <a:t>been</a:t>
            </a:r>
            <a:r>
              <a:rPr lang="en-US" spc="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made.</a:t>
            </a:r>
          </a:p>
          <a:p>
            <a:pPr marL="342900" indent="-342900">
              <a:spcAft>
                <a:spcPts val="6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Gene Therapy is an area of active research.</a:t>
            </a:r>
          </a:p>
        </p:txBody>
      </p:sp>
    </p:spTree>
    <p:extLst>
      <p:ext uri="{BB962C8B-B14F-4D97-AF65-F5344CB8AC3E}">
        <p14:creationId xmlns:p14="http://schemas.microsoft.com/office/powerpoint/2010/main" val="1573804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lpCureHD">
            <a:extLst>
              <a:ext uri="{FF2B5EF4-FFF2-40B4-BE49-F238E27FC236}">
                <a16:creationId xmlns:a16="http://schemas.microsoft.com/office/drawing/2014/main" id="{C6B2EDB7-B827-426E-9291-AB3072D33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19600"/>
            <a:ext cx="8001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a:extLst>
              <a:ext uri="{FF2B5EF4-FFF2-40B4-BE49-F238E27FC236}">
                <a16:creationId xmlns:a16="http://schemas.microsoft.com/office/drawing/2014/main" id="{D76C92A0-8D16-45F8-8866-2A6390154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04975"/>
            <a:ext cx="58864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lp 4 HD International">
            <a:extLst>
              <a:ext uri="{FF2B5EF4-FFF2-40B4-BE49-F238E27FC236}">
                <a16:creationId xmlns:a16="http://schemas.microsoft.com/office/drawing/2014/main" id="{5D09BEA3-5AC4-4903-B389-35B239E14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7432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755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CC8E90-85DE-409C-B54D-76CDC528A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2902" y="750678"/>
            <a:ext cx="3497515" cy="1748759"/>
          </a:xfrm>
          <a:prstGeom prst="rect">
            <a:avLst/>
          </a:prstGeom>
        </p:spPr>
      </p:pic>
      <p:sp>
        <p:nvSpPr>
          <p:cNvPr id="5" name="TextBox 4">
            <a:extLst>
              <a:ext uri="{FF2B5EF4-FFF2-40B4-BE49-F238E27FC236}">
                <a16:creationId xmlns:a16="http://schemas.microsoft.com/office/drawing/2014/main" id="{261FB66A-6628-4F68-9F31-48F1CF9195E3}"/>
              </a:ext>
            </a:extLst>
          </p:cNvPr>
          <p:cNvSpPr txBox="1"/>
          <p:nvPr/>
        </p:nvSpPr>
        <p:spPr>
          <a:xfrm>
            <a:off x="457200" y="750678"/>
            <a:ext cx="5495924" cy="1846659"/>
          </a:xfrm>
          <a:prstGeom prst="rect">
            <a:avLst/>
          </a:prstGeom>
          <a:noFill/>
        </p:spPr>
        <p:txBody>
          <a:bodyPr wrap="square" rtlCol="0">
            <a:spAutoFit/>
          </a:bodyPr>
          <a:lstStyle/>
          <a:p>
            <a:r>
              <a:rPr lang="en-US" b="1" dirty="0"/>
              <a:t>HDSA Center of Excellence at UMMC </a:t>
            </a:r>
            <a:r>
              <a:rPr lang="en-US" sz="1800" dirty="0">
                <a:latin typeface="Times New Roman" panose="02020603050405020304" pitchFamily="18" charset="0"/>
                <a:cs typeface="Times New Roman" panose="02020603050405020304" pitchFamily="18" charset="0"/>
              </a:rPr>
              <a:t>Riverchase Medical Suites </a:t>
            </a:r>
          </a:p>
          <a:p>
            <a:r>
              <a:rPr lang="en-US" sz="1800" dirty="0">
                <a:latin typeface="Times New Roman" panose="02020603050405020304" pitchFamily="18" charset="0"/>
                <a:cs typeface="Times New Roman" panose="02020603050405020304" pitchFamily="18" charset="0"/>
              </a:rPr>
              <a:t>2550 </a:t>
            </a:r>
            <a:r>
              <a:rPr lang="en-US" sz="1800" dirty="0" err="1">
                <a:latin typeface="Times New Roman" panose="02020603050405020304" pitchFamily="18" charset="0"/>
                <a:cs typeface="Times New Roman" panose="02020603050405020304" pitchFamily="18" charset="0"/>
              </a:rPr>
              <a:t>Flowood</a:t>
            </a:r>
            <a:r>
              <a:rPr lang="en-US" sz="1800" dirty="0">
                <a:latin typeface="Times New Roman" panose="02020603050405020304" pitchFamily="18" charset="0"/>
                <a:cs typeface="Times New Roman" panose="02020603050405020304" pitchFamily="18" charset="0"/>
              </a:rPr>
              <a:t> Dr, </a:t>
            </a:r>
            <a:r>
              <a:rPr lang="en-US" sz="1800" dirty="0" err="1">
                <a:latin typeface="Times New Roman" panose="02020603050405020304" pitchFamily="18" charset="0"/>
                <a:cs typeface="Times New Roman" panose="02020603050405020304" pitchFamily="18" charset="0"/>
              </a:rPr>
              <a:t>Flowood</a:t>
            </a:r>
            <a:r>
              <a:rPr lang="en-US" sz="1800" dirty="0">
                <a:latin typeface="Times New Roman" panose="02020603050405020304" pitchFamily="18" charset="0"/>
                <a:cs typeface="Times New Roman" panose="02020603050405020304" pitchFamily="18" charset="0"/>
              </a:rPr>
              <a:t>, MS 39232</a:t>
            </a:r>
          </a:p>
          <a:p>
            <a:r>
              <a:rPr lang="en-US" sz="1800" dirty="0">
                <a:solidFill>
                  <a:srgbClr val="000000"/>
                </a:solidFill>
                <a:latin typeface="Times New Roman" panose="02020603050405020304" pitchFamily="18" charset="0"/>
                <a:cs typeface="Times New Roman" panose="02020603050405020304" pitchFamily="18" charset="0"/>
              </a:rPr>
              <a:t>Phone: +1 601-984-5500</a:t>
            </a:r>
          </a:p>
          <a:p>
            <a:r>
              <a:rPr lang="en-US" sz="1800" dirty="0">
                <a:solidFill>
                  <a:srgbClr val="000000"/>
                </a:solidFill>
                <a:latin typeface="Times New Roman" panose="02020603050405020304" pitchFamily="18" charset="0"/>
                <a:cs typeface="Times New Roman" panose="02020603050405020304" pitchFamily="18" charset="0"/>
              </a:rPr>
              <a:t>Monthly HD Clinic: 4th Tuesday morning   </a:t>
            </a:r>
            <a:endParaRPr lang="en-US" sz="1800" dirty="0">
              <a:latin typeface="Times New Roman" panose="02020603050405020304" pitchFamily="18" charset="0"/>
              <a:cs typeface="Times New Roman" panose="02020603050405020304" pitchFamily="18" charset="0"/>
            </a:endParaRPr>
          </a:p>
          <a:p>
            <a:endParaRPr lang="en-US" sz="1800" dirty="0"/>
          </a:p>
        </p:txBody>
      </p:sp>
      <p:sp>
        <p:nvSpPr>
          <p:cNvPr id="6" name="Rectangle 5">
            <a:extLst>
              <a:ext uri="{FF2B5EF4-FFF2-40B4-BE49-F238E27FC236}">
                <a16:creationId xmlns:a16="http://schemas.microsoft.com/office/drawing/2014/main" id="{E16C5A8D-397B-4D21-91DF-130C0D2E707F}"/>
              </a:ext>
            </a:extLst>
          </p:cNvPr>
          <p:cNvSpPr/>
          <p:nvPr/>
        </p:nvSpPr>
        <p:spPr>
          <a:xfrm>
            <a:off x="88054" y="4534415"/>
            <a:ext cx="2512103" cy="861774"/>
          </a:xfrm>
          <a:prstGeom prst="rect">
            <a:avLst/>
          </a:prstGeom>
        </p:spPr>
        <p:txBody>
          <a:bodyPr wrap="square">
            <a:spAutoFit/>
          </a:bodyPr>
          <a:lstStyle/>
          <a:p>
            <a:pPr algn="ctr"/>
            <a:r>
              <a:rPr lang="en-US" sz="1600" b="1" dirty="0">
                <a:solidFill>
                  <a:srgbClr val="000000"/>
                </a:solidFill>
                <a:latin typeface="Times New Roman" panose="02020603050405020304" pitchFamily="18" charset="0"/>
                <a:cs typeface="Times New Roman" panose="02020603050405020304" pitchFamily="18" charset="0"/>
              </a:rPr>
              <a:t>Clinic Director </a:t>
            </a:r>
          </a:p>
          <a:p>
            <a:pPr algn="ctr"/>
            <a:r>
              <a:rPr lang="en-US" sz="1600" b="1" dirty="0">
                <a:solidFill>
                  <a:srgbClr val="000000"/>
                </a:solidFill>
                <a:latin typeface="Times New Roman" panose="02020603050405020304" pitchFamily="18" charset="0"/>
                <a:cs typeface="Times New Roman" panose="02020603050405020304" pitchFamily="18" charset="0"/>
              </a:rPr>
              <a:t>Juebin Huang, MD</a:t>
            </a:r>
          </a:p>
          <a:p>
            <a:r>
              <a:rPr lang="en-US" sz="1800" dirty="0">
                <a:solidFill>
                  <a:srgbClr val="000000"/>
                </a:solidFill>
                <a:latin typeface="Open Sans"/>
              </a:rPr>
              <a:t> </a:t>
            </a:r>
          </a:p>
        </p:txBody>
      </p:sp>
      <p:pic>
        <p:nvPicPr>
          <p:cNvPr id="7" name="Picture 7">
            <a:extLst>
              <a:ext uri="{FF2B5EF4-FFF2-40B4-BE49-F238E27FC236}">
                <a16:creationId xmlns:a16="http://schemas.microsoft.com/office/drawing/2014/main" id="{27B85401-6C0B-47EA-BE39-85D9C44C2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32" y="2979061"/>
            <a:ext cx="1296149" cy="146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259EE60-4D49-4993-882E-055FF4182B29}"/>
              </a:ext>
            </a:extLst>
          </p:cNvPr>
          <p:cNvSpPr/>
          <p:nvPr/>
        </p:nvSpPr>
        <p:spPr>
          <a:xfrm>
            <a:off x="2036000" y="4554339"/>
            <a:ext cx="2667000" cy="584775"/>
          </a:xfrm>
          <a:prstGeom prst="rect">
            <a:avLst/>
          </a:prstGeom>
        </p:spPr>
        <p:txBody>
          <a:bodyPr wrap="square">
            <a:spAutoFit/>
          </a:bodyPr>
          <a:lstStyle/>
          <a:p>
            <a:pPr algn="ctr"/>
            <a:r>
              <a:rPr lang="en-US" sz="1600" b="1" dirty="0">
                <a:solidFill>
                  <a:srgbClr val="000000"/>
                </a:solidFill>
                <a:latin typeface="Times New Roman" panose="02020603050405020304" pitchFamily="18" charset="0"/>
                <a:cs typeface="Times New Roman" panose="02020603050405020304" pitchFamily="18" charset="0"/>
              </a:rPr>
              <a:t>Care Coordinator </a:t>
            </a:r>
          </a:p>
          <a:p>
            <a:pPr algn="ctr"/>
            <a:r>
              <a:rPr lang="en-US" sz="1600" b="1" dirty="0">
                <a:solidFill>
                  <a:srgbClr val="000000"/>
                </a:solidFill>
                <a:latin typeface="Times New Roman" panose="02020603050405020304" pitchFamily="18" charset="0"/>
                <a:cs typeface="Times New Roman" panose="02020603050405020304" pitchFamily="18" charset="0"/>
              </a:rPr>
              <a:t>Alisa Burr, LPN</a:t>
            </a:r>
          </a:p>
        </p:txBody>
      </p:sp>
      <p:sp>
        <p:nvSpPr>
          <p:cNvPr id="9" name="Rectangle 8">
            <a:extLst>
              <a:ext uri="{FF2B5EF4-FFF2-40B4-BE49-F238E27FC236}">
                <a16:creationId xmlns:a16="http://schemas.microsoft.com/office/drawing/2014/main" id="{44322CA3-01C5-4282-9EDE-E35D82B5D3B0}"/>
              </a:ext>
            </a:extLst>
          </p:cNvPr>
          <p:cNvSpPr/>
          <p:nvPr/>
        </p:nvSpPr>
        <p:spPr>
          <a:xfrm>
            <a:off x="4011454" y="4574263"/>
            <a:ext cx="2806760" cy="584775"/>
          </a:xfrm>
          <a:prstGeom prst="rect">
            <a:avLst/>
          </a:prstGeom>
        </p:spPr>
        <p:txBody>
          <a:bodyPr wrap="square">
            <a:spAutoFit/>
          </a:bodyPr>
          <a:lstStyle/>
          <a:p>
            <a:pPr algn="ctr"/>
            <a:r>
              <a:rPr lang="en-US" sz="1600" b="1" dirty="0">
                <a:solidFill>
                  <a:srgbClr val="000000"/>
                </a:solidFill>
                <a:latin typeface="Times New Roman" panose="02020603050405020304" pitchFamily="18" charset="0"/>
                <a:cs typeface="Times New Roman" panose="02020603050405020304" pitchFamily="18" charset="0"/>
              </a:rPr>
              <a:t>Social Worker </a:t>
            </a:r>
          </a:p>
          <a:p>
            <a:pPr algn="ctr"/>
            <a:r>
              <a:rPr lang="en-US" sz="1600" b="1" dirty="0">
                <a:solidFill>
                  <a:srgbClr val="000000"/>
                </a:solidFill>
                <a:latin typeface="Times New Roman" panose="02020603050405020304" pitchFamily="18" charset="0"/>
                <a:cs typeface="Times New Roman" panose="02020603050405020304" pitchFamily="18" charset="0"/>
              </a:rPr>
              <a:t>Sue Ann Meng, LCSW</a:t>
            </a:r>
            <a:endParaRPr lang="en-US" sz="1600" dirty="0"/>
          </a:p>
        </p:txBody>
      </p:sp>
      <p:pic>
        <p:nvPicPr>
          <p:cNvPr id="1026" name="8C946156-0A55-4AF5-BF05-DAB60A014C22" descr="IMG_1979.jpg">
            <a:extLst>
              <a:ext uri="{FF2B5EF4-FFF2-40B4-BE49-F238E27FC236}">
                <a16:creationId xmlns:a16="http://schemas.microsoft.com/office/drawing/2014/main" id="{D7489B57-0959-4005-A361-5D16C3C5E46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185" t="23367" r="64042" b="34339"/>
          <a:stretch/>
        </p:blipFill>
        <p:spPr bwMode="auto">
          <a:xfrm>
            <a:off x="2821896" y="2969291"/>
            <a:ext cx="985272" cy="140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8C946156-0A55-4AF5-BF05-DAB60A014C22" descr="IMG_1979.jpg">
            <a:extLst>
              <a:ext uri="{FF2B5EF4-FFF2-40B4-BE49-F238E27FC236}">
                <a16:creationId xmlns:a16="http://schemas.microsoft.com/office/drawing/2014/main" id="{A53CC58E-A97F-4B3A-B7D9-21601CCB969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961" t="30466" r="39039" b="22166"/>
          <a:stretch/>
        </p:blipFill>
        <p:spPr bwMode="auto">
          <a:xfrm>
            <a:off x="4851113" y="3046890"/>
            <a:ext cx="977245" cy="141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0F02622-3876-4E3D-A47D-22F632FA38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1660" y="3026498"/>
            <a:ext cx="1296149" cy="1479623"/>
          </a:xfrm>
          <a:prstGeom prst="rect">
            <a:avLst/>
          </a:prstGeom>
        </p:spPr>
      </p:pic>
      <p:sp>
        <p:nvSpPr>
          <p:cNvPr id="14" name="Rectangle 13">
            <a:extLst>
              <a:ext uri="{FF2B5EF4-FFF2-40B4-BE49-F238E27FC236}">
                <a16:creationId xmlns:a16="http://schemas.microsoft.com/office/drawing/2014/main" id="{11222E77-2FF6-49E9-AAF8-9609EBFC6FAF}"/>
              </a:ext>
            </a:extLst>
          </p:cNvPr>
          <p:cNvSpPr/>
          <p:nvPr/>
        </p:nvSpPr>
        <p:spPr>
          <a:xfrm>
            <a:off x="6326354" y="4574263"/>
            <a:ext cx="2806760" cy="584775"/>
          </a:xfrm>
          <a:prstGeom prst="rect">
            <a:avLst/>
          </a:prstGeom>
        </p:spPr>
        <p:txBody>
          <a:bodyPr wrap="square">
            <a:spAutoFit/>
          </a:bodyPr>
          <a:lstStyle/>
          <a:p>
            <a:pPr algn="ctr"/>
            <a:r>
              <a:rPr lang="en-US" sz="1600" b="1" dirty="0">
                <a:solidFill>
                  <a:srgbClr val="000000"/>
                </a:solidFill>
                <a:latin typeface="Times New Roman" panose="02020603050405020304" pitchFamily="18" charset="0"/>
                <a:cs typeface="Times New Roman" panose="02020603050405020304" pitchFamily="18" charset="0"/>
              </a:rPr>
              <a:t>Social Worker </a:t>
            </a:r>
          </a:p>
          <a:p>
            <a:pPr algn="ctr"/>
            <a:r>
              <a:rPr lang="en-US" sz="1600" b="1" dirty="0">
                <a:solidFill>
                  <a:srgbClr val="000000"/>
                </a:solidFill>
                <a:latin typeface="Times New Roman" panose="02020603050405020304" pitchFamily="18" charset="0"/>
                <a:cs typeface="Times New Roman" panose="02020603050405020304" pitchFamily="18" charset="0"/>
              </a:rPr>
              <a:t>Erin Pitman, LCSW</a:t>
            </a:r>
            <a:endParaRPr lang="en-US" sz="1600" dirty="0"/>
          </a:p>
        </p:txBody>
      </p:sp>
      <p:sp>
        <p:nvSpPr>
          <p:cNvPr id="2" name="TextBox 1">
            <a:extLst>
              <a:ext uri="{FF2B5EF4-FFF2-40B4-BE49-F238E27FC236}">
                <a16:creationId xmlns:a16="http://schemas.microsoft.com/office/drawing/2014/main" id="{B766D395-FF04-40F7-A18E-4CE2EBE4C21D}"/>
              </a:ext>
            </a:extLst>
          </p:cNvPr>
          <p:cNvSpPr txBox="1"/>
          <p:nvPr/>
        </p:nvSpPr>
        <p:spPr>
          <a:xfrm>
            <a:off x="696032" y="5440749"/>
            <a:ext cx="7162800" cy="954107"/>
          </a:xfrm>
          <a:prstGeom prst="rect">
            <a:avLst/>
          </a:prstGeom>
          <a:noFill/>
        </p:spPr>
        <p:txBody>
          <a:bodyPr wrap="square" rtlCol="0">
            <a:spAutoFit/>
          </a:bodyPr>
          <a:lstStyle/>
          <a:p>
            <a:r>
              <a:rPr lang="en-US" sz="1600" dirty="0">
                <a:hlinkClick r:id="rId8"/>
              </a:rPr>
              <a:t>https://hdsa.org/hdsa-center-of-excellence-at-university-of-mississippi-medical-center/</a:t>
            </a:r>
            <a:endParaRPr lang="en-US" sz="1600" dirty="0"/>
          </a:p>
          <a:p>
            <a:endParaRPr lang="en-US" dirty="0"/>
          </a:p>
        </p:txBody>
      </p:sp>
    </p:spTree>
    <p:extLst>
      <p:ext uri="{BB962C8B-B14F-4D97-AF65-F5344CB8AC3E}">
        <p14:creationId xmlns:p14="http://schemas.microsoft.com/office/powerpoint/2010/main" val="407293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DA4DC0-6B53-463D-BAF1-8F3A4B8EC211}"/>
              </a:ext>
            </a:extLst>
          </p:cNvPr>
          <p:cNvSpPr txBox="1"/>
          <p:nvPr/>
        </p:nvSpPr>
        <p:spPr>
          <a:xfrm>
            <a:off x="571500" y="1122581"/>
            <a:ext cx="7886700" cy="5201424"/>
          </a:xfrm>
          <a:prstGeom prst="rect">
            <a:avLst/>
          </a:prstGeom>
          <a:noFill/>
        </p:spPr>
        <p:txBody>
          <a:bodyPr wrap="square" rtlCol="0">
            <a:spAutoFit/>
          </a:bodyPr>
          <a:lstStyle/>
          <a:p>
            <a:pPr marL="342900" indent="-342900">
              <a:spcBef>
                <a:spcPts val="0"/>
              </a:spcBef>
              <a:spcAft>
                <a:spcPts val="1200"/>
              </a:spcAft>
              <a:buFont typeface="Arial" panose="020B0604020202020204" pitchFamily="34" charset="0"/>
              <a:buChar char="•"/>
            </a:pPr>
            <a:r>
              <a:rPr lang="en-US" sz="2000" dirty="0"/>
              <a:t>Neurodegeneration refers progressive loss of selectively vulnerable brain cells (neurons) from brain and other parts of the nervous system.</a:t>
            </a:r>
          </a:p>
          <a:p>
            <a:pPr marL="342900" indent="-342900">
              <a:spcBef>
                <a:spcPts val="0"/>
              </a:spcBef>
              <a:spcAft>
                <a:spcPts val="1200"/>
              </a:spcAft>
              <a:buFont typeface="Arial" panose="020B0604020202020204" pitchFamily="34" charset="0"/>
              <a:buChar char="•"/>
            </a:pPr>
            <a:r>
              <a:rPr lang="en-US" sz="2000" dirty="0"/>
              <a:t>The collapse of the structure and function of the nervous system, which are unable to efﬁciently regrow themselves, result in the breakdown of the core communicative circuitry, culminating in impaired memory, cognition, behavior, sensory, and/or motoric function.</a:t>
            </a:r>
          </a:p>
          <a:p>
            <a:pPr marL="342900" indent="-342900">
              <a:spcBef>
                <a:spcPts val="0"/>
              </a:spcBef>
              <a:spcAft>
                <a:spcPts val="1200"/>
              </a:spcAft>
              <a:buFont typeface="Arial" panose="020B0604020202020204" pitchFamily="34" charset="0"/>
              <a:buChar char="•"/>
            </a:pPr>
            <a:r>
              <a:rPr lang="en-US" sz="2000" dirty="0"/>
              <a:t>NDDs are a heterogeneous group of neurological diseases adversely affecting the lives of millions of people worldwide.</a:t>
            </a:r>
          </a:p>
          <a:p>
            <a:pPr marL="342900" indent="-342900">
              <a:spcBef>
                <a:spcPts val="0"/>
              </a:spcBef>
              <a:spcAft>
                <a:spcPts val="1200"/>
              </a:spcAft>
              <a:buFont typeface="Arial" panose="020B0604020202020204" pitchFamily="34" charset="0"/>
              <a:buChar char="•"/>
            </a:pPr>
            <a:r>
              <a:rPr lang="en-US" sz="2000" dirty="0"/>
              <a:t>Alzheimer’s disease and Parkinson’s disease are the most common neurodegenerative diseases. </a:t>
            </a:r>
          </a:p>
          <a:p>
            <a:pPr marL="342900" indent="-342900">
              <a:spcBef>
                <a:spcPts val="0"/>
              </a:spcBef>
              <a:spcAft>
                <a:spcPts val="1200"/>
              </a:spcAft>
              <a:buFont typeface="Arial" panose="020B0604020202020204" pitchFamily="34" charset="0"/>
              <a:buChar char="•"/>
            </a:pPr>
            <a:r>
              <a:rPr lang="en-US" sz="2000" dirty="0"/>
              <a:t>In the United States, as many as 6.2 million people may have Alzheimer’s disease. Nearly a million Americans are living with Parkinson’s disease.</a:t>
            </a:r>
          </a:p>
          <a:p>
            <a:pPr marL="342900" indent="-342900">
              <a:spcBef>
                <a:spcPts val="0"/>
              </a:spcBef>
              <a:spcAft>
                <a:spcPts val="1200"/>
              </a:spcAft>
              <a:buFont typeface="Arial" panose="020B0604020202020204" pitchFamily="34" charset="0"/>
              <a:buChar char="•"/>
            </a:pPr>
            <a:endParaRPr lang="en-US" sz="2200" dirty="0"/>
          </a:p>
        </p:txBody>
      </p:sp>
      <p:sp>
        <p:nvSpPr>
          <p:cNvPr id="4" name="TextBox 3">
            <a:extLst>
              <a:ext uri="{FF2B5EF4-FFF2-40B4-BE49-F238E27FC236}">
                <a16:creationId xmlns:a16="http://schemas.microsoft.com/office/drawing/2014/main" id="{DC5CDC6C-DE88-4B73-8CE4-976F785FA2AA}"/>
              </a:ext>
            </a:extLst>
          </p:cNvPr>
          <p:cNvSpPr txBox="1"/>
          <p:nvPr/>
        </p:nvSpPr>
        <p:spPr>
          <a:xfrm>
            <a:off x="571500" y="226219"/>
            <a:ext cx="7696200" cy="646331"/>
          </a:xfrm>
          <a:prstGeom prst="rect">
            <a:avLst/>
          </a:prstGeom>
          <a:noFill/>
        </p:spPr>
        <p:txBody>
          <a:bodyPr wrap="square" rtlCol="0">
            <a:spAutoFit/>
          </a:bodyPr>
          <a:lstStyle/>
          <a:p>
            <a:pPr algn="ctr"/>
            <a:r>
              <a:rPr lang="en-US" sz="3600" b="1" dirty="0">
                <a:solidFill>
                  <a:srgbClr val="0070C0"/>
                </a:solidFill>
              </a:rPr>
              <a:t>Neurodegenerative Disorders (NDDs)</a:t>
            </a:r>
          </a:p>
        </p:txBody>
      </p:sp>
    </p:spTree>
    <p:extLst>
      <p:ext uri="{BB962C8B-B14F-4D97-AF65-F5344CB8AC3E}">
        <p14:creationId xmlns:p14="http://schemas.microsoft.com/office/powerpoint/2010/main" val="4066698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802B26-2302-4E0A-ACE0-09FA83C4C8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674" y="302833"/>
            <a:ext cx="4043605" cy="2917372"/>
          </a:xfrm>
          <a:prstGeom prst="rect">
            <a:avLst/>
          </a:prstGeom>
        </p:spPr>
      </p:pic>
      <p:pic>
        <p:nvPicPr>
          <p:cNvPr id="5" name="Picture 4">
            <a:extLst>
              <a:ext uri="{FF2B5EF4-FFF2-40B4-BE49-F238E27FC236}">
                <a16:creationId xmlns:a16="http://schemas.microsoft.com/office/drawing/2014/main" id="{349D19F4-DBB4-4B70-B7B7-A8C924175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405535"/>
            <a:ext cx="4267200" cy="2839869"/>
          </a:xfrm>
          <a:prstGeom prst="rect">
            <a:avLst/>
          </a:prstGeom>
        </p:spPr>
      </p:pic>
      <p:pic>
        <p:nvPicPr>
          <p:cNvPr id="8" name="Picture 2" descr="No photo description available.">
            <a:extLst>
              <a:ext uri="{FF2B5EF4-FFF2-40B4-BE49-F238E27FC236}">
                <a16:creationId xmlns:a16="http://schemas.microsoft.com/office/drawing/2014/main" id="{3C7A54E9-9C08-4E23-85F4-50AB5F32F9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30047"/>
            <a:ext cx="3889829" cy="29173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794082B-680C-4DBB-A4FD-EB64DA3B0C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429000"/>
            <a:ext cx="3723920" cy="2792940"/>
          </a:xfrm>
          <a:prstGeom prst="rect">
            <a:avLst/>
          </a:prstGeom>
        </p:spPr>
      </p:pic>
    </p:spTree>
    <p:extLst>
      <p:ext uri="{BB962C8B-B14F-4D97-AF65-F5344CB8AC3E}">
        <p14:creationId xmlns:p14="http://schemas.microsoft.com/office/powerpoint/2010/main" val="3567000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399D7B-8304-4082-9AB2-E95A435414DC}"/>
              </a:ext>
            </a:extLst>
          </p:cNvPr>
          <p:cNvPicPr>
            <a:picLocks noChangeAspect="1"/>
          </p:cNvPicPr>
          <p:nvPr/>
        </p:nvPicPr>
        <p:blipFill rotWithShape="1">
          <a:blip r:embed="rId2"/>
          <a:srcRect l="14166" t="11539" r="33333"/>
          <a:stretch/>
        </p:blipFill>
        <p:spPr>
          <a:xfrm>
            <a:off x="381000" y="152400"/>
            <a:ext cx="4800600" cy="4381500"/>
          </a:xfrm>
          <a:prstGeom prst="rect">
            <a:avLst/>
          </a:prstGeom>
        </p:spPr>
      </p:pic>
      <p:pic>
        <p:nvPicPr>
          <p:cNvPr id="3" name="Picture 2">
            <a:extLst>
              <a:ext uri="{FF2B5EF4-FFF2-40B4-BE49-F238E27FC236}">
                <a16:creationId xmlns:a16="http://schemas.microsoft.com/office/drawing/2014/main" id="{33ED4BD9-3409-4404-969D-BB1F6F785E9E}"/>
              </a:ext>
            </a:extLst>
          </p:cNvPr>
          <p:cNvPicPr>
            <a:picLocks noChangeAspect="1"/>
          </p:cNvPicPr>
          <p:nvPr/>
        </p:nvPicPr>
        <p:blipFill rotWithShape="1">
          <a:blip r:embed="rId3"/>
          <a:srcRect l="15833" t="13077" r="33333" b="28462"/>
          <a:stretch/>
        </p:blipFill>
        <p:spPr>
          <a:xfrm>
            <a:off x="3733800" y="3035508"/>
            <a:ext cx="5279858" cy="3289092"/>
          </a:xfrm>
          <a:prstGeom prst="rect">
            <a:avLst/>
          </a:prstGeom>
        </p:spPr>
      </p:pic>
      <p:pic>
        <p:nvPicPr>
          <p:cNvPr id="4" name="Picture 3">
            <a:extLst>
              <a:ext uri="{FF2B5EF4-FFF2-40B4-BE49-F238E27FC236}">
                <a16:creationId xmlns:a16="http://schemas.microsoft.com/office/drawing/2014/main" id="{0F323FEF-48CA-4966-9B70-D3EAFFEB5692}"/>
              </a:ext>
            </a:extLst>
          </p:cNvPr>
          <p:cNvPicPr>
            <a:picLocks noChangeAspect="1"/>
          </p:cNvPicPr>
          <p:nvPr/>
        </p:nvPicPr>
        <p:blipFill rotWithShape="1">
          <a:blip r:embed="rId4"/>
          <a:srcRect l="33334" t="20769" r="17500" b="25384"/>
          <a:stretch/>
        </p:blipFill>
        <p:spPr>
          <a:xfrm>
            <a:off x="5455502" y="533400"/>
            <a:ext cx="3339736" cy="1981200"/>
          </a:xfrm>
          <a:prstGeom prst="rect">
            <a:avLst/>
          </a:prstGeom>
        </p:spPr>
      </p:pic>
    </p:spTree>
    <p:extLst>
      <p:ext uri="{BB962C8B-B14F-4D97-AF65-F5344CB8AC3E}">
        <p14:creationId xmlns:p14="http://schemas.microsoft.com/office/powerpoint/2010/main" val="3178720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D6038E-B904-4E26-BC7F-41B78866B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936"/>
            <a:ext cx="7999066" cy="6705600"/>
          </a:xfrm>
          <a:prstGeom prst="rect">
            <a:avLst/>
          </a:prstGeom>
        </p:spPr>
      </p:pic>
    </p:spTree>
    <p:extLst>
      <p:ext uri="{BB962C8B-B14F-4D97-AF65-F5344CB8AC3E}">
        <p14:creationId xmlns:p14="http://schemas.microsoft.com/office/powerpoint/2010/main" val="3117055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 photo description available.">
            <a:extLst>
              <a:ext uri="{FF2B5EF4-FFF2-40B4-BE49-F238E27FC236}">
                <a16:creationId xmlns:a16="http://schemas.microsoft.com/office/drawing/2014/main" id="{23EF6EFA-1E23-4D6A-B9FD-84467197F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882240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0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07E2F5-0198-41E5-B162-397C9D179DAB}"/>
              </a:ext>
            </a:extLst>
          </p:cNvPr>
          <p:cNvSpPr txBox="1"/>
          <p:nvPr/>
        </p:nvSpPr>
        <p:spPr>
          <a:xfrm>
            <a:off x="457200" y="2022661"/>
            <a:ext cx="4598895" cy="255454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National / Local/ Online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Alzheimer’s Association (AA)</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Parkinson Disease Foundation (PDF)</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Michael J. Fox Foundation (MJFF)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ALS Association</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Huntington’s Disease Society of America (HDSA)</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00896A6-C980-475F-9980-AD2F1F68566D}"/>
              </a:ext>
            </a:extLst>
          </p:cNvPr>
          <p:cNvSpPr txBox="1"/>
          <p:nvPr/>
        </p:nvSpPr>
        <p:spPr>
          <a:xfrm>
            <a:off x="1643529" y="994709"/>
            <a:ext cx="601233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Resources and Support Services</a:t>
            </a:r>
          </a:p>
        </p:txBody>
      </p:sp>
      <p:sp>
        <p:nvSpPr>
          <p:cNvPr id="4" name="TextBox 3">
            <a:extLst>
              <a:ext uri="{FF2B5EF4-FFF2-40B4-BE49-F238E27FC236}">
                <a16:creationId xmlns:a16="http://schemas.microsoft.com/office/drawing/2014/main" id="{72621A4D-AB76-467B-B083-06862CC4CC33}"/>
              </a:ext>
            </a:extLst>
          </p:cNvPr>
          <p:cNvSpPr txBox="1"/>
          <p:nvPr/>
        </p:nvSpPr>
        <p:spPr>
          <a:xfrm>
            <a:off x="5257800" y="2022661"/>
            <a:ext cx="3239247" cy="261610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Local:</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MIND center Caregiver University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Mississippi Access to Care (MAC) Center</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Senior centers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Exercise programs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Rehabilitation centers </a:t>
            </a:r>
          </a:p>
        </p:txBody>
      </p:sp>
    </p:spTree>
    <p:extLst>
      <p:ext uri="{BB962C8B-B14F-4D97-AF65-F5344CB8AC3E}">
        <p14:creationId xmlns:p14="http://schemas.microsoft.com/office/powerpoint/2010/main" val="900056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4DDE8E-F569-4D6A-BA5E-AE8974FCB1C5}"/>
              </a:ext>
            </a:extLst>
          </p:cNvPr>
          <p:cNvPicPr>
            <a:picLocks noChangeAspect="1"/>
          </p:cNvPicPr>
          <p:nvPr/>
        </p:nvPicPr>
        <p:blipFill rotWithShape="1">
          <a:blip r:embed="rId2"/>
          <a:srcRect l="12941" t="13763" r="25555"/>
          <a:stretch/>
        </p:blipFill>
        <p:spPr>
          <a:xfrm>
            <a:off x="457200" y="304800"/>
            <a:ext cx="4441083" cy="3372993"/>
          </a:xfrm>
          <a:prstGeom prst="rect">
            <a:avLst/>
          </a:prstGeom>
        </p:spPr>
      </p:pic>
      <p:pic>
        <p:nvPicPr>
          <p:cNvPr id="3" name="Picture 2">
            <a:extLst>
              <a:ext uri="{FF2B5EF4-FFF2-40B4-BE49-F238E27FC236}">
                <a16:creationId xmlns:a16="http://schemas.microsoft.com/office/drawing/2014/main" id="{0D59F6E7-547F-4635-9985-ACB2CA52F756}"/>
              </a:ext>
            </a:extLst>
          </p:cNvPr>
          <p:cNvPicPr>
            <a:picLocks noChangeAspect="1"/>
          </p:cNvPicPr>
          <p:nvPr/>
        </p:nvPicPr>
        <p:blipFill rotWithShape="1">
          <a:blip r:embed="rId3"/>
          <a:srcRect l="33341" t="12436" r="25686"/>
          <a:stretch/>
        </p:blipFill>
        <p:spPr>
          <a:xfrm>
            <a:off x="5181600" y="533400"/>
            <a:ext cx="3841126" cy="4446497"/>
          </a:xfrm>
          <a:prstGeom prst="rect">
            <a:avLst/>
          </a:prstGeom>
        </p:spPr>
      </p:pic>
      <p:pic>
        <p:nvPicPr>
          <p:cNvPr id="4" name="Picture 3">
            <a:extLst>
              <a:ext uri="{FF2B5EF4-FFF2-40B4-BE49-F238E27FC236}">
                <a16:creationId xmlns:a16="http://schemas.microsoft.com/office/drawing/2014/main" id="{4A9327EF-701D-47C7-8179-0A4AA08FAE2B}"/>
              </a:ext>
            </a:extLst>
          </p:cNvPr>
          <p:cNvPicPr>
            <a:picLocks noChangeAspect="1"/>
          </p:cNvPicPr>
          <p:nvPr/>
        </p:nvPicPr>
        <p:blipFill rotWithShape="1">
          <a:blip r:embed="rId3"/>
          <a:srcRect l="12876" t="34563" r="66340"/>
          <a:stretch/>
        </p:blipFill>
        <p:spPr>
          <a:xfrm>
            <a:off x="3244915" y="2756648"/>
            <a:ext cx="1948408" cy="3322918"/>
          </a:xfrm>
          <a:prstGeom prst="rect">
            <a:avLst/>
          </a:prstGeom>
        </p:spPr>
      </p:pic>
    </p:spTree>
    <p:extLst>
      <p:ext uri="{BB962C8B-B14F-4D97-AF65-F5344CB8AC3E}">
        <p14:creationId xmlns:p14="http://schemas.microsoft.com/office/powerpoint/2010/main" val="50458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ntington's Disease"/>
          <p:cNvPicPr>
            <a:picLocks noChangeAspect="1" noChangeArrowheads="1"/>
          </p:cNvPicPr>
          <p:nvPr/>
        </p:nvPicPr>
        <p:blipFill rotWithShape="1">
          <a:blip r:embed="rId3">
            <a:extLst>
              <a:ext uri="{28A0092B-C50C-407E-A947-70E740481C1C}">
                <a14:useLocalDpi xmlns:a14="http://schemas.microsoft.com/office/drawing/2010/main" val="0"/>
              </a:ext>
            </a:extLst>
          </a:blip>
          <a:srcRect l="24692" r="16426" b="14494"/>
          <a:stretch/>
        </p:blipFill>
        <p:spPr bwMode="auto">
          <a:xfrm>
            <a:off x="1372486" y="1831032"/>
            <a:ext cx="2728643"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A41A1F0-A637-4DF0-BC2F-C94CD2FFD515}"/>
              </a:ext>
            </a:extLst>
          </p:cNvPr>
          <p:cNvSpPr/>
          <p:nvPr/>
        </p:nvSpPr>
        <p:spPr>
          <a:xfrm>
            <a:off x="5127171" y="3198167"/>
            <a:ext cx="2666114" cy="461665"/>
          </a:xfrm>
          <a:prstGeom prst="rect">
            <a:avLst/>
          </a:prstGeom>
        </p:spPr>
        <p:txBody>
          <a:bodyPr wrap="none">
            <a:spAutoFit/>
          </a:bodyPr>
          <a:lstStyle/>
          <a:p>
            <a:r>
              <a:rPr lang="en-US" dirty="0">
                <a:solidFill>
                  <a:srgbClr val="000000"/>
                </a:solidFill>
                <a:latin typeface="Open Sans"/>
                <a:hlinkClick r:id="rId4"/>
              </a:rPr>
              <a:t>jhuang@umc.edu</a:t>
            </a:r>
            <a:r>
              <a:rPr lang="en-US" dirty="0">
                <a:solidFill>
                  <a:srgbClr val="000000"/>
                </a:solidFill>
                <a:latin typeface="Open Sans"/>
              </a:rPr>
              <a:t> </a:t>
            </a:r>
            <a:endParaRPr lang="en-US" dirty="0"/>
          </a:p>
        </p:txBody>
      </p:sp>
    </p:spTree>
    <p:extLst>
      <p:ext uri="{BB962C8B-B14F-4D97-AF65-F5344CB8AC3E}">
        <p14:creationId xmlns:p14="http://schemas.microsoft.com/office/powerpoint/2010/main" val="249683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533400" y="228600"/>
            <a:ext cx="7772400" cy="1143000"/>
          </a:xfrm>
        </p:spPr>
        <p:txBody>
          <a:bodyPr/>
          <a:lstStyle/>
          <a:p>
            <a:pPr algn="ctr" rtl="0" eaLnBrk="1" hangingPunct="1">
              <a:defRPr/>
            </a:pPr>
            <a:br>
              <a:rPr lang="en-US" sz="4000" dirty="0">
                <a:solidFill>
                  <a:srgbClr val="0070C0"/>
                </a:solidFill>
                <a:latin typeface="Times New Roman" charset="0"/>
                <a:ea typeface="Times New Roman" charset="0"/>
                <a:cs typeface="Times New Roman" charset="0"/>
              </a:rPr>
            </a:br>
            <a:r>
              <a:rPr lang="en-US" sz="3200" dirty="0">
                <a:solidFill>
                  <a:srgbClr val="0070C0"/>
                </a:solidFill>
                <a:latin typeface="Times New Roman" charset="0"/>
                <a:ea typeface="Times New Roman" charset="0"/>
                <a:cs typeface="Times New Roman" charset="0"/>
              </a:rPr>
              <a:t>Common Neurodegenerative Disorders</a:t>
            </a:r>
            <a:br>
              <a:rPr lang="en-US" sz="4000" dirty="0">
                <a:solidFill>
                  <a:srgbClr val="0070C0"/>
                </a:solidFill>
                <a:latin typeface="Times New Roman" charset="0"/>
                <a:ea typeface="Times New Roman" charset="0"/>
                <a:cs typeface="Times New Roman" charset="0"/>
              </a:rPr>
            </a:br>
            <a:endParaRPr lang="en-US" sz="4000" dirty="0">
              <a:solidFill>
                <a:srgbClr val="0070C0"/>
              </a:solidFill>
              <a:ea typeface="+mj-ea"/>
            </a:endParaRPr>
          </a:p>
        </p:txBody>
      </p:sp>
      <p:sp>
        <p:nvSpPr>
          <p:cNvPr id="364547" name="Rectangle 3"/>
          <p:cNvSpPr>
            <a:spLocks noGrp="1" noChangeArrowheads="1"/>
          </p:cNvSpPr>
          <p:nvPr>
            <p:ph type="body" idx="1"/>
          </p:nvPr>
        </p:nvSpPr>
        <p:spPr>
          <a:xfrm>
            <a:off x="-152400" y="1485900"/>
            <a:ext cx="4471307" cy="3886200"/>
          </a:xfrm>
        </p:spPr>
        <p:txBody>
          <a:bodyPr/>
          <a:lstStyle/>
          <a:p>
            <a:pPr lvl="1" eaLnBrk="1" hangingPunct="1">
              <a:spcBef>
                <a:spcPts val="0"/>
              </a:spcBef>
              <a:spcAft>
                <a:spcPts val="1200"/>
              </a:spcAft>
              <a:buFont typeface="Arial" panose="020B0604020202020204" pitchFamily="34" charset="0"/>
              <a:buChar char="•"/>
            </a:pPr>
            <a:r>
              <a:rPr lang="en-US" sz="1800" dirty="0">
                <a:latin typeface="Times New Roman" panose="02020603050405020304" pitchFamily="18" charset="0"/>
                <a:ea typeface="Times New Roman" charset="0"/>
                <a:cs typeface="Times New Roman" panose="02020603050405020304" pitchFamily="18" charset="0"/>
              </a:rPr>
              <a:t>Primarily affecting memory and thinking:</a:t>
            </a:r>
          </a:p>
          <a:p>
            <a:pPr lvl="2" eaLnBrk="1" hangingPunct="1">
              <a:spcBef>
                <a:spcPts val="0"/>
              </a:spcBef>
              <a:spcAft>
                <a:spcPts val="1200"/>
              </a:spcAft>
              <a:buFont typeface="Arial" panose="020B0604020202020204" pitchFamily="34" charset="0"/>
              <a:buChar char="•"/>
            </a:pPr>
            <a:r>
              <a:rPr lang="en-US" sz="1400" dirty="0">
                <a:latin typeface="Times New Roman" panose="02020603050405020304" pitchFamily="18" charset="0"/>
                <a:ea typeface="Times New Roman" charset="0"/>
                <a:cs typeface="Times New Roman" panose="02020603050405020304" pitchFamily="18" charset="0"/>
              </a:rPr>
              <a:t>Alzheimer disease (AD) </a:t>
            </a:r>
          </a:p>
          <a:p>
            <a:pPr lvl="2" eaLnBrk="1" hangingPunct="1">
              <a:spcBef>
                <a:spcPts val="0"/>
              </a:spcBef>
              <a:spcAft>
                <a:spcPts val="1200"/>
              </a:spcAft>
              <a:buFont typeface="Arial" panose="020B0604020202020204" pitchFamily="34" charset="0"/>
              <a:buChar char="•"/>
            </a:pPr>
            <a:r>
              <a:rPr lang="en-US" sz="1400" dirty="0">
                <a:latin typeface="Times New Roman" panose="02020603050405020304" pitchFamily="18" charset="0"/>
                <a:ea typeface="Times New Roman" charset="0"/>
                <a:cs typeface="Times New Roman" panose="02020603050405020304" pitchFamily="18" charset="0"/>
              </a:rPr>
              <a:t>Frontotemporal dementia (FTD)</a:t>
            </a:r>
          </a:p>
          <a:p>
            <a:pPr lvl="2" eaLnBrk="1" hangingPunct="1">
              <a:spcBef>
                <a:spcPts val="0"/>
              </a:spcBef>
              <a:spcAft>
                <a:spcPts val="1200"/>
              </a:spcAft>
              <a:buFont typeface="Arial" panose="020B0604020202020204" pitchFamily="34" charset="0"/>
              <a:buChar char="•"/>
            </a:pPr>
            <a:r>
              <a:rPr lang="en-US" sz="1400" dirty="0">
                <a:latin typeface="Times New Roman" panose="02020603050405020304" pitchFamily="18" charset="0"/>
                <a:ea typeface="Times New Roman" charset="0"/>
                <a:cs typeface="Times New Roman" panose="02020603050405020304" pitchFamily="18" charset="0"/>
              </a:rPr>
              <a:t>Dementia with Lewy bodies (DLB)</a:t>
            </a:r>
          </a:p>
          <a:p>
            <a:pPr lvl="1" eaLnBrk="1" hangingPunct="1">
              <a:spcBef>
                <a:spcPts val="0"/>
              </a:spcBef>
              <a:spcAft>
                <a:spcPts val="1200"/>
              </a:spcAft>
              <a:buFont typeface="Arial" panose="020B0604020202020204" pitchFamily="34" charset="0"/>
              <a:buChar char="•"/>
            </a:pPr>
            <a:r>
              <a:rPr lang="en-US" sz="1800" dirty="0">
                <a:latin typeface="Times New Roman" panose="02020603050405020304" pitchFamily="18" charset="0"/>
                <a:ea typeface="Times New Roman" charset="0"/>
                <a:cs typeface="Times New Roman" panose="02020603050405020304" pitchFamily="18" charset="0"/>
              </a:rPr>
              <a:t>Primarily affecting motor function:</a:t>
            </a:r>
          </a:p>
          <a:p>
            <a:pPr lvl="2" eaLnBrk="1" hangingPunct="1">
              <a:spcBef>
                <a:spcPts val="0"/>
              </a:spcBef>
              <a:spcAft>
                <a:spcPts val="1200"/>
              </a:spcAft>
              <a:buFont typeface="Arial" panose="020B0604020202020204" pitchFamily="34" charset="0"/>
              <a:buChar char="•"/>
            </a:pPr>
            <a:r>
              <a:rPr lang="en-US" sz="1400" dirty="0">
                <a:latin typeface="Times New Roman" panose="02020603050405020304" pitchFamily="18" charset="0"/>
                <a:ea typeface="Times New Roman" charset="0"/>
                <a:cs typeface="Times New Roman" panose="02020603050405020304" pitchFamily="18" charset="0"/>
              </a:rPr>
              <a:t>Parkinson disease (PD)</a:t>
            </a:r>
          </a:p>
          <a:p>
            <a:pPr lvl="2" eaLnBrk="1" hangingPunct="1">
              <a:spcBef>
                <a:spcPts val="0"/>
              </a:spcBef>
              <a:spcAft>
                <a:spcPts val="1200"/>
              </a:spcAft>
              <a:buFont typeface="Arial" panose="020B0604020202020204" pitchFamily="34" charset="0"/>
              <a:buChar char="•"/>
            </a:pPr>
            <a:r>
              <a:rPr lang="en-US" sz="1400" dirty="0">
                <a:latin typeface="Times New Roman" panose="02020603050405020304" pitchFamily="18" charset="0"/>
                <a:ea typeface="Times New Roman" charset="0"/>
                <a:cs typeface="Times New Roman" panose="02020603050405020304" pitchFamily="18" charset="0"/>
              </a:rPr>
              <a:t> Huntington disease (HD)</a:t>
            </a:r>
          </a:p>
          <a:p>
            <a:pPr lvl="2" eaLnBrk="1" hangingPunct="1">
              <a:spcBef>
                <a:spcPts val="0"/>
              </a:spcBef>
              <a:spcAft>
                <a:spcPts val="12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Amyotrophic lateral sclerosis (ALS)</a:t>
            </a:r>
            <a:endParaRPr lang="en-US" sz="1400" dirty="0">
              <a:solidFill>
                <a:srgbClr val="0070C0"/>
              </a:solidFill>
              <a:latin typeface="Times New Roman" panose="02020603050405020304" pitchFamily="18" charset="0"/>
              <a:ea typeface="Times New Roman" charset="0"/>
              <a:cs typeface="Times New Roman" panose="02020603050405020304" pitchFamily="18" charset="0"/>
            </a:endParaRPr>
          </a:p>
          <a:p>
            <a:pPr lvl="1" eaLnBrk="1" hangingPunct="1">
              <a:lnSpc>
                <a:spcPct val="90000"/>
              </a:lnSpc>
            </a:pPr>
            <a:endParaRPr lang="en-US" sz="1800" dirty="0">
              <a:solidFill>
                <a:srgbClr val="0070C0"/>
              </a:solidFill>
              <a:latin typeface="Times New Roman" panose="02020603050405020304" pitchFamily="18" charset="0"/>
              <a:ea typeface="Times New Roman" charset="0"/>
              <a:cs typeface="Times New Roman" panose="02020603050405020304" pitchFamily="18" charset="0"/>
            </a:endParaRPr>
          </a:p>
          <a:p>
            <a:pPr marL="457200" lvl="1" indent="0" eaLnBrk="1" hangingPunct="1">
              <a:lnSpc>
                <a:spcPct val="90000"/>
              </a:lnSpc>
              <a:buNone/>
            </a:pPr>
            <a:endParaRPr lang="en-US" altLang="en-US" sz="1800" dirty="0">
              <a:latin typeface="Times New Roman" panose="02020603050405020304" pitchFamily="18" charset="0"/>
              <a:cs typeface="Times New Roman" panose="02020603050405020304" pitchFamily="18" charset="0"/>
            </a:endParaRPr>
          </a:p>
          <a:p>
            <a:pPr marL="457200" lvl="1" indent="0" eaLnBrk="1" hangingPunct="1">
              <a:lnSpc>
                <a:spcPct val="90000"/>
              </a:lnSpc>
              <a:buNone/>
            </a:pPr>
            <a:endParaRPr lang="en-US" altLang="en-US" dirty="0">
              <a:latin typeface="Tahoma" panose="020B060403050404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F92EC334-8704-4028-92BA-3599EE10B5EB}"/>
              </a:ext>
            </a:extLst>
          </p:cNvPr>
          <p:cNvPicPr>
            <a:picLocks noChangeAspect="1"/>
          </p:cNvPicPr>
          <p:nvPr/>
        </p:nvPicPr>
        <p:blipFill rotWithShape="1">
          <a:blip r:embed="rId3"/>
          <a:srcRect r="3061"/>
          <a:stretch/>
        </p:blipFill>
        <p:spPr>
          <a:xfrm>
            <a:off x="3886200" y="1828800"/>
            <a:ext cx="5257800" cy="2528402"/>
          </a:xfrm>
          <a:prstGeom prst="rect">
            <a:avLst/>
          </a:prstGeom>
        </p:spPr>
      </p:pic>
    </p:spTree>
    <p:extLst>
      <p:ext uri="{BB962C8B-B14F-4D97-AF65-F5344CB8AC3E}">
        <p14:creationId xmlns:p14="http://schemas.microsoft.com/office/powerpoint/2010/main" val="89304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llustration of 3 trees losing their leaves to represent the progressive nature of dementia.">
            <a:extLst>
              <a:ext uri="{FF2B5EF4-FFF2-40B4-BE49-F238E27FC236}">
                <a16:creationId xmlns:a16="http://schemas.microsoft.com/office/drawing/2014/main" id="{FC1A6C7D-05EF-41C0-9D2D-29E227BFD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62" y="2682449"/>
            <a:ext cx="7973276" cy="30788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99CE43-4839-45AE-8AED-BC7CA6A6FB25}"/>
              </a:ext>
            </a:extLst>
          </p:cNvPr>
          <p:cNvSpPr txBox="1"/>
          <p:nvPr/>
        </p:nvSpPr>
        <p:spPr>
          <a:xfrm>
            <a:off x="1255064" y="889319"/>
            <a:ext cx="1656634" cy="830997"/>
          </a:xfrm>
          <a:prstGeom prst="rect">
            <a:avLst/>
          </a:prstGeom>
          <a:noFill/>
        </p:spPr>
        <p:txBody>
          <a:bodyPr wrap="square" rtlCol="0">
            <a:spAutoFit/>
          </a:bodyPr>
          <a:lstStyle/>
          <a:p>
            <a:pPr algn="ctr"/>
            <a:r>
              <a:rPr lang="en-US" b="1" dirty="0">
                <a:solidFill>
                  <a:srgbClr val="0070C0"/>
                </a:solidFill>
                <a:latin typeface="Times New Roman" panose="02020603050405020304" pitchFamily="18" charset="0"/>
                <a:cs typeface="Times New Roman" panose="02020603050405020304" pitchFamily="18" charset="0"/>
              </a:rPr>
              <a:t>Normal Cognition</a:t>
            </a:r>
          </a:p>
        </p:txBody>
      </p:sp>
      <p:sp>
        <p:nvSpPr>
          <p:cNvPr id="4" name="TextBox 3">
            <a:extLst>
              <a:ext uri="{FF2B5EF4-FFF2-40B4-BE49-F238E27FC236}">
                <a16:creationId xmlns:a16="http://schemas.microsoft.com/office/drawing/2014/main" id="{B85DC9CD-D29F-479B-AA10-3AE345A8D561}"/>
              </a:ext>
            </a:extLst>
          </p:cNvPr>
          <p:cNvSpPr txBox="1"/>
          <p:nvPr/>
        </p:nvSpPr>
        <p:spPr>
          <a:xfrm>
            <a:off x="3581400" y="666005"/>
            <a:ext cx="2133600" cy="2185214"/>
          </a:xfrm>
          <a:prstGeom prst="rect">
            <a:avLst/>
          </a:prstGeom>
          <a:noFill/>
        </p:spPr>
        <p:txBody>
          <a:bodyPr wrap="square" rtlCol="0">
            <a:spAutoFit/>
          </a:bodyPr>
          <a:lstStyle/>
          <a:p>
            <a:pPr algn="ctr"/>
            <a:r>
              <a:rPr lang="en-US" sz="2000" b="1" dirty="0">
                <a:solidFill>
                  <a:srgbClr val="0070C0"/>
                </a:solidFill>
                <a:latin typeface="Times New Roman" panose="02020603050405020304" pitchFamily="18" charset="0"/>
                <a:cs typeface="Times New Roman" panose="02020603050405020304" pitchFamily="18" charset="0"/>
              </a:rPr>
              <a:t>Mild Cognitive Impairment (MCI)</a:t>
            </a:r>
          </a:p>
          <a:p>
            <a:pPr algn="ctr"/>
            <a:r>
              <a:rPr lang="en-US" sz="1400" kern="0" dirty="0">
                <a:solidFill>
                  <a:srgbClr val="C00000"/>
                </a:solidFill>
                <a:latin typeface="Times New Roman" panose="02020603050405020304" pitchFamily="18" charset="0"/>
                <a:cs typeface="Times New Roman" panose="02020603050405020304" pitchFamily="18" charset="0"/>
              </a:rPr>
              <a:t>Memory and thinking difficulty NOT severe enough to interfere with normal daily functioning.</a:t>
            </a:r>
            <a:endParaRPr lang="en-US" sz="1400" kern="0" dirty="0">
              <a:latin typeface="Times New Roman" panose="02020603050405020304" pitchFamily="18" charset="0"/>
              <a:cs typeface="Times New Roman" panose="02020603050405020304" pitchFamily="18" charset="0"/>
            </a:endParaRPr>
          </a:p>
          <a:p>
            <a:pPr algn="ct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A5F75DE-8D4A-482D-9FE2-A0C38682034B}"/>
              </a:ext>
            </a:extLst>
          </p:cNvPr>
          <p:cNvSpPr txBox="1"/>
          <p:nvPr/>
        </p:nvSpPr>
        <p:spPr>
          <a:xfrm>
            <a:off x="5782586" y="957159"/>
            <a:ext cx="2708466" cy="1477328"/>
          </a:xfrm>
          <a:prstGeom prst="rect">
            <a:avLst/>
          </a:prstGeom>
          <a:noFill/>
        </p:spPr>
        <p:txBody>
          <a:bodyPr wrap="square" rtlCol="0">
            <a:spAutoFit/>
          </a:bodyPr>
          <a:lstStyle/>
          <a:p>
            <a:pPr algn="ctr"/>
            <a:r>
              <a:rPr lang="en-US" b="1" dirty="0">
                <a:solidFill>
                  <a:srgbClr val="0070C0"/>
                </a:solidFill>
                <a:latin typeface="Times New Roman" panose="02020603050405020304" pitchFamily="18" charset="0"/>
                <a:cs typeface="Times New Roman" panose="02020603050405020304" pitchFamily="18" charset="0"/>
              </a:rPr>
              <a:t>Dementia</a:t>
            </a:r>
          </a:p>
          <a:p>
            <a:pPr algn="ctr"/>
            <a:r>
              <a:rPr lang="en-US" altLang="en-US" sz="1400" kern="0" dirty="0">
                <a:solidFill>
                  <a:srgbClr val="C00000"/>
                </a:solidFill>
                <a:latin typeface="Times New Roman" panose="02020603050405020304" pitchFamily="18" charset="0"/>
              </a:rPr>
              <a:t>Memory and thinking difficulty severe enough to interfere with normal daily functioning.</a:t>
            </a:r>
            <a:r>
              <a:rPr lang="en-US" altLang="en-US" sz="1400" kern="0" dirty="0">
                <a:latin typeface="Times New Roman" panose="02020603050405020304" pitchFamily="18" charset="0"/>
              </a:rPr>
              <a:t> </a:t>
            </a:r>
          </a:p>
          <a:p>
            <a:pPr algn="ct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974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3200" y="452148"/>
            <a:ext cx="3122663" cy="3095625"/>
          </a:xfrm>
          <a:prstGeom prst="rect">
            <a:avLst/>
          </a:prstGeom>
        </p:spPr>
      </p:pic>
      <p:sp>
        <p:nvSpPr>
          <p:cNvPr id="5" name="Rectangle 4"/>
          <p:cNvSpPr/>
          <p:nvPr/>
        </p:nvSpPr>
        <p:spPr>
          <a:xfrm>
            <a:off x="3276600" y="764725"/>
            <a:ext cx="1943100" cy="811761"/>
          </a:xfrm>
          <a:prstGeom prst="rect">
            <a:avLst/>
          </a:prstGeom>
          <a:solidFill>
            <a:schemeClr val="accent1">
              <a:lumMod val="90000"/>
            </a:schemeClr>
          </a:solidFill>
        </p:spPr>
        <p:txBody>
          <a:bodyPr wrap="square">
            <a:spAutoFit/>
          </a:bodyPr>
          <a:lstStyle/>
          <a:p>
            <a:endParaRPr lang="en-US" sz="675" dirty="0">
              <a:solidFill>
                <a:srgbClr val="000000"/>
              </a:solidFill>
              <a:latin typeface="Arial" panose="020B0604020202020204" pitchFamily="34" charset="0"/>
            </a:endParaRPr>
          </a:p>
          <a:p>
            <a:pPr algn="ctr"/>
            <a:r>
              <a:rPr lang="en-US" sz="2000" b="1" dirty="0">
                <a:solidFill>
                  <a:srgbClr val="FF0000"/>
                </a:solidFill>
                <a:latin typeface="Times New Roman" panose="02020603050405020304" pitchFamily="18" charset="0"/>
                <a:cs typeface="Times New Roman" panose="02020603050405020304" pitchFamily="18" charset="0"/>
              </a:rPr>
              <a:t>MCI &amp;Dementia</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77896" y="1900340"/>
            <a:ext cx="3494004" cy="2469907"/>
          </a:xfrm>
          <a:prstGeom prst="rect">
            <a:avLst/>
          </a:prstGeom>
        </p:spPr>
        <p:txBody>
          <a:bodyPr wrap="square">
            <a:spAutoFit/>
          </a:bodyPr>
          <a:lstStyle/>
          <a:p>
            <a:endParaRPr lang="en-US" sz="1200" dirty="0">
              <a:solidFill>
                <a:srgbClr val="000000"/>
              </a:solidFill>
              <a:latin typeface="Arial" panose="020B0604020202020204" pitchFamily="34" charset="0"/>
            </a:endParaRPr>
          </a:p>
          <a:p>
            <a:pPr marL="385763" indent="-385763">
              <a:buClr>
                <a:schemeClr val="tx1"/>
              </a:buClr>
              <a:buFont typeface="Wingdings" panose="05000000000000000000" pitchFamily="2" charset="2"/>
              <a:buChar char="§"/>
            </a:pPr>
            <a:r>
              <a:rPr lang="en-US" sz="2100" b="1" dirty="0">
                <a:latin typeface="Times New Roman" charset="0"/>
                <a:ea typeface="Times New Roman" charset="0"/>
                <a:cs typeface="Times New Roman" charset="0"/>
              </a:rPr>
              <a:t>Alzheimer’s disease(AD) </a:t>
            </a:r>
            <a:r>
              <a:rPr lang="en-US" sz="1350" b="1" dirty="0">
                <a:latin typeface="Times New Roman" charset="0"/>
                <a:ea typeface="Times New Roman" charset="0"/>
                <a:cs typeface="Times New Roman" charset="0"/>
              </a:rPr>
              <a:t>(account for 50-70% of dementia cases)</a:t>
            </a:r>
          </a:p>
          <a:p>
            <a:pPr marL="385763" indent="-385763">
              <a:buClr>
                <a:schemeClr val="tx1"/>
              </a:buClr>
              <a:buFont typeface="Wingdings" panose="05000000000000000000" pitchFamily="2" charset="2"/>
              <a:buChar char="§"/>
            </a:pPr>
            <a:endParaRPr lang="en-US" sz="1350" b="1" dirty="0">
              <a:latin typeface="Times New Roman" charset="0"/>
              <a:ea typeface="Times New Roman" charset="0"/>
              <a:cs typeface="Times New Roman" charset="0"/>
            </a:endParaRPr>
          </a:p>
          <a:p>
            <a:pPr marL="385763" indent="-385763">
              <a:buClr>
                <a:schemeClr val="tx1"/>
              </a:buClr>
              <a:buFont typeface="Wingdings" panose="05000000000000000000" pitchFamily="2" charset="2"/>
              <a:buChar char="§"/>
            </a:pPr>
            <a:r>
              <a:rPr lang="en-US" sz="1350" b="1" dirty="0">
                <a:latin typeface="Times New Roman" charset="0"/>
                <a:ea typeface="Times New Roman" charset="0"/>
                <a:cs typeface="Times New Roman" charset="0"/>
              </a:rPr>
              <a:t>Other degenerative dementias</a:t>
            </a:r>
          </a:p>
          <a:p>
            <a:pPr marL="714375" lvl="1" indent="-257175">
              <a:buFont typeface="Wingdings" charset="2"/>
              <a:buChar char="§"/>
            </a:pPr>
            <a:r>
              <a:rPr lang="en-US" sz="1350" dirty="0">
                <a:latin typeface="Times New Roman" charset="0"/>
                <a:ea typeface="Times New Roman" charset="0"/>
                <a:cs typeface="Times New Roman" charset="0"/>
              </a:rPr>
              <a:t>Dementia with Lewy Bodies (DLB) </a:t>
            </a:r>
          </a:p>
          <a:p>
            <a:pPr marL="714375" lvl="1" indent="-257175">
              <a:buFont typeface="Wingdings" charset="2"/>
              <a:buChar char="§"/>
            </a:pPr>
            <a:r>
              <a:rPr lang="en-US" sz="1350" dirty="0">
                <a:latin typeface="Times New Roman" charset="0"/>
                <a:ea typeface="Times New Roman" charset="0"/>
                <a:cs typeface="Times New Roman" charset="0"/>
              </a:rPr>
              <a:t>Parkinson’s disease dementia (PDD)</a:t>
            </a:r>
          </a:p>
          <a:p>
            <a:pPr marL="714375" lvl="1" indent="-257175">
              <a:buFont typeface="Wingdings" charset="2"/>
              <a:buChar char="§"/>
            </a:pPr>
            <a:r>
              <a:rPr lang="en-US" sz="1350" dirty="0">
                <a:latin typeface="Times New Roman" charset="0"/>
                <a:ea typeface="Times New Roman" charset="0"/>
                <a:cs typeface="Times New Roman" charset="0"/>
              </a:rPr>
              <a:t>Frontotemporal dementia (FTD)</a:t>
            </a:r>
          </a:p>
          <a:p>
            <a:pPr marL="714375" lvl="1" indent="-257175">
              <a:buFont typeface="Wingdings" charset="2"/>
              <a:buChar char="§"/>
            </a:pPr>
            <a:r>
              <a:rPr lang="en-US" sz="1350" dirty="0" err="1">
                <a:latin typeface="Times New Roman" charset="0"/>
                <a:ea typeface="Times New Roman" charset="0"/>
                <a:cs typeface="Times New Roman" charset="0"/>
              </a:rPr>
              <a:t>Corticobasal</a:t>
            </a:r>
            <a:r>
              <a:rPr lang="en-US" sz="1350" dirty="0">
                <a:latin typeface="Times New Roman" charset="0"/>
                <a:ea typeface="Times New Roman" charset="0"/>
                <a:cs typeface="Times New Roman" charset="0"/>
              </a:rPr>
              <a:t> degeneration (CBD)</a:t>
            </a:r>
          </a:p>
          <a:p>
            <a:pPr marL="714375" lvl="1" indent="-257175">
              <a:buFont typeface="Wingdings" charset="2"/>
              <a:buChar char="§"/>
            </a:pPr>
            <a:r>
              <a:rPr lang="en-US" sz="1350" dirty="0">
                <a:latin typeface="Times New Roman" charset="0"/>
                <a:ea typeface="Times New Roman" charset="0"/>
                <a:cs typeface="Times New Roman" charset="0"/>
              </a:rPr>
              <a:t>Progressive supranuclear palsy (PSP)</a:t>
            </a:r>
          </a:p>
          <a:p>
            <a:pPr marL="385763" indent="-385763">
              <a:buClr>
                <a:schemeClr val="tx1"/>
              </a:buClr>
              <a:buFont typeface="Wingdings" panose="05000000000000000000" pitchFamily="2" charset="2"/>
              <a:buChar char="§"/>
            </a:pPr>
            <a:endParaRPr lang="en-US" sz="1350" b="1" dirty="0">
              <a:latin typeface="Times New Roman" charset="0"/>
              <a:ea typeface="Times New Roman" charset="0"/>
              <a:cs typeface="Times New Roman" charset="0"/>
            </a:endParaRPr>
          </a:p>
        </p:txBody>
      </p:sp>
      <p:sp>
        <p:nvSpPr>
          <p:cNvPr id="8" name="TextBox 7"/>
          <p:cNvSpPr txBox="1"/>
          <p:nvPr/>
        </p:nvSpPr>
        <p:spPr>
          <a:xfrm>
            <a:off x="4800600" y="2027660"/>
            <a:ext cx="3708400" cy="2377574"/>
          </a:xfrm>
          <a:prstGeom prst="rect">
            <a:avLst/>
          </a:prstGeom>
          <a:noFill/>
        </p:spPr>
        <p:txBody>
          <a:bodyPr wrap="square" rtlCol="0">
            <a:spAutoFit/>
          </a:bodyPr>
          <a:lstStyle/>
          <a:p>
            <a:pPr marL="257175" indent="-257175">
              <a:buFont typeface="Wingdings" charset="2"/>
              <a:buChar char="§"/>
            </a:pPr>
            <a:r>
              <a:rPr lang="en-US" sz="1350" b="1" dirty="0">
                <a:latin typeface="Times New Roman" charset="0"/>
                <a:ea typeface="Times New Roman" charset="0"/>
                <a:cs typeface="Times New Roman" charset="0"/>
              </a:rPr>
              <a:t>Non-progressive dementias</a:t>
            </a:r>
          </a:p>
          <a:p>
            <a:pPr marL="714375" lvl="1" indent="-257175">
              <a:buFont typeface="Wingdings" charset="2"/>
              <a:buChar char="§"/>
            </a:pPr>
            <a:r>
              <a:rPr lang="en-US" sz="1350" dirty="0">
                <a:latin typeface="Times New Roman" charset="0"/>
                <a:ea typeface="Times New Roman" charset="0"/>
                <a:cs typeface="Times New Roman" charset="0"/>
              </a:rPr>
              <a:t>Traumatic brain injury (TBI)</a:t>
            </a:r>
          </a:p>
          <a:p>
            <a:pPr marL="714375" lvl="1" indent="-257175">
              <a:buFont typeface="Wingdings" charset="2"/>
              <a:buChar char="§"/>
            </a:pPr>
            <a:r>
              <a:rPr lang="en-US" sz="1350" dirty="0">
                <a:latin typeface="Times New Roman" charset="0"/>
                <a:ea typeface="Times New Roman" charset="0"/>
                <a:cs typeface="Times New Roman" charset="0"/>
              </a:rPr>
              <a:t>Vascular dementia (</a:t>
            </a:r>
            <a:r>
              <a:rPr lang="en-US" sz="1350" dirty="0" err="1">
                <a:latin typeface="Times New Roman" charset="0"/>
                <a:ea typeface="Times New Roman" charset="0"/>
                <a:cs typeface="Times New Roman" charset="0"/>
              </a:rPr>
              <a:t>VaD</a:t>
            </a:r>
            <a:r>
              <a:rPr lang="en-US" sz="1350" dirty="0">
                <a:latin typeface="Times New Roman" charset="0"/>
                <a:ea typeface="Times New Roman" charset="0"/>
                <a:cs typeface="Times New Roman" charset="0"/>
              </a:rPr>
              <a:t>)</a:t>
            </a:r>
          </a:p>
          <a:p>
            <a:pPr marL="257175" indent="-257175">
              <a:buFont typeface="Wingdings" charset="2"/>
              <a:buChar char="§"/>
            </a:pPr>
            <a:r>
              <a:rPr lang="en-US" sz="1350" b="1" dirty="0">
                <a:latin typeface="Times New Roman" charset="0"/>
                <a:ea typeface="Times New Roman" charset="0"/>
                <a:cs typeface="Times New Roman" charset="0"/>
              </a:rPr>
              <a:t>Reversible dementias</a:t>
            </a:r>
          </a:p>
          <a:p>
            <a:pPr marL="714375" lvl="1" indent="-257175">
              <a:buFont typeface="Wingdings" charset="2"/>
              <a:buChar char="§"/>
            </a:pPr>
            <a:r>
              <a:rPr lang="en-US" sz="1350" dirty="0">
                <a:latin typeface="Times New Roman" charset="0"/>
                <a:ea typeface="Times New Roman" charset="0"/>
                <a:cs typeface="Times New Roman" charset="0"/>
              </a:rPr>
              <a:t>depression</a:t>
            </a:r>
          </a:p>
          <a:p>
            <a:pPr marL="714375" lvl="1" indent="-257175">
              <a:buFont typeface="Wingdings" charset="2"/>
              <a:buChar char="§"/>
            </a:pPr>
            <a:r>
              <a:rPr lang="en-US" sz="1350" dirty="0">
                <a:latin typeface="Times New Roman" charset="0"/>
                <a:ea typeface="Times New Roman" charset="0"/>
                <a:cs typeface="Times New Roman" charset="0"/>
              </a:rPr>
              <a:t>Multiple medical conditions</a:t>
            </a:r>
          </a:p>
          <a:p>
            <a:pPr marL="714375" lvl="1" indent="-257175">
              <a:buFont typeface="Wingdings" charset="2"/>
              <a:buChar char="§"/>
            </a:pPr>
            <a:r>
              <a:rPr lang="en-US" sz="1350" dirty="0">
                <a:latin typeface="Times New Roman" charset="0"/>
                <a:ea typeface="Times New Roman" charset="0"/>
                <a:cs typeface="Times New Roman" charset="0"/>
              </a:rPr>
              <a:t>Metabolic problems</a:t>
            </a:r>
          </a:p>
          <a:p>
            <a:pPr marL="714375" lvl="1" indent="-257175">
              <a:buFont typeface="Wingdings" charset="2"/>
              <a:buChar char="§"/>
            </a:pPr>
            <a:r>
              <a:rPr lang="en-US" sz="1350" dirty="0">
                <a:latin typeface="Times New Roman" charset="0"/>
                <a:ea typeface="Times New Roman" charset="0"/>
                <a:cs typeface="Times New Roman" charset="0"/>
              </a:rPr>
              <a:t>Medication side effects</a:t>
            </a:r>
          </a:p>
          <a:p>
            <a:pPr marL="714375" lvl="1" indent="-257175">
              <a:buFont typeface="Wingdings" charset="2"/>
              <a:buChar char="§"/>
            </a:pPr>
            <a:r>
              <a:rPr lang="en-US" sz="1350" dirty="0">
                <a:latin typeface="Times New Roman" charset="0"/>
                <a:ea typeface="Times New Roman" charset="0"/>
                <a:cs typeface="Times New Roman" charset="0"/>
              </a:rPr>
              <a:t>Infections</a:t>
            </a:r>
          </a:p>
          <a:p>
            <a:pPr marL="714375" lvl="1" indent="-257175">
              <a:buFont typeface="Wingdings" charset="2"/>
              <a:buChar char="§"/>
            </a:pPr>
            <a:r>
              <a:rPr lang="en-US" sz="1350" dirty="0">
                <a:latin typeface="Times New Roman" charset="0"/>
                <a:ea typeface="Times New Roman" charset="0"/>
                <a:cs typeface="Times New Roman" charset="0"/>
              </a:rPr>
              <a:t>Normal pressure hydrocephalus (NPH)</a:t>
            </a:r>
          </a:p>
          <a:p>
            <a:endParaRPr lang="en-US" sz="135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28791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7CFD64A-0982-47DD-9193-410B2140FA16}" type="slidenum">
              <a:rPr lang="en-US" altLang="en-US"/>
              <a:pPr/>
              <a:t>6</a:t>
            </a:fld>
            <a:endParaRPr lang="en-US" altLang="en-US"/>
          </a:p>
        </p:txBody>
      </p:sp>
      <p:sp>
        <p:nvSpPr>
          <p:cNvPr id="174082" name="Text Box 2"/>
          <p:cNvSpPr txBox="1">
            <a:spLocks noChangeArrowheads="1"/>
          </p:cNvSpPr>
          <p:nvPr/>
        </p:nvSpPr>
        <p:spPr bwMode="auto">
          <a:xfrm>
            <a:off x="990600" y="4770139"/>
            <a:ext cx="1885950" cy="12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90000"/>
              </a:lnSpc>
              <a:spcBef>
                <a:spcPct val="50000"/>
              </a:spcBef>
            </a:pPr>
            <a:r>
              <a:rPr lang="en-US" altLang="en-US" sz="900" dirty="0">
                <a:latin typeface="Arial" panose="020B0604020202020204" pitchFamily="34" charset="0"/>
              </a:rPr>
              <a:t>Alois Alzheimer (1864~1915)</a:t>
            </a:r>
          </a:p>
        </p:txBody>
      </p:sp>
      <p:pic>
        <p:nvPicPr>
          <p:cNvPr id="174083" name="Picture 3" descr="10688_999631686">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444665"/>
            <a:ext cx="1639810" cy="2171700"/>
          </a:xfrm>
          <a:prstGeom prst="rect">
            <a:avLst/>
          </a:prstGeom>
          <a:noFill/>
          <a:extLst>
            <a:ext uri="{909E8E84-426E-40DD-AFC4-6F175D3DCCD1}">
              <a14:hiddenFill xmlns:a14="http://schemas.microsoft.com/office/drawing/2010/main">
                <a:solidFill>
                  <a:srgbClr val="FFFFFF"/>
                </a:solidFill>
              </a14:hiddenFill>
            </a:ext>
          </a:extLst>
        </p:spPr>
      </p:pic>
      <p:sp>
        <p:nvSpPr>
          <p:cNvPr id="174087" name="Text Box 7"/>
          <p:cNvSpPr txBox="1">
            <a:spLocks noChangeArrowheads="1"/>
          </p:cNvSpPr>
          <p:nvPr/>
        </p:nvSpPr>
        <p:spPr bwMode="auto">
          <a:xfrm>
            <a:off x="2876550" y="2522107"/>
            <a:ext cx="4525838"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14313" indent="-214313">
              <a:buClr>
                <a:schemeClr val="tx1"/>
              </a:buClr>
              <a:buFont typeface="Arial" panose="020B0604020202020204" pitchFamily="34" charset="0"/>
              <a:buChar char="•"/>
            </a:pPr>
            <a:r>
              <a:rPr lang="en-US" altLang="en-US" sz="1350" dirty="0">
                <a:effectLst>
                  <a:outerShdw blurRad="38100" dist="38100" dir="2700000" algn="tl">
                    <a:srgbClr val="000000"/>
                  </a:outerShdw>
                </a:effectLst>
                <a:latin typeface="Arial" panose="020B0604020202020204" pitchFamily="34" charset="0"/>
                <a:cs typeface="Arial" panose="020B0604020202020204" pitchFamily="34" charset="0"/>
              </a:rPr>
              <a:t> </a:t>
            </a:r>
            <a:r>
              <a:rPr lang="en-US" altLang="en-US" sz="1500" dirty="0">
                <a:latin typeface="Times New Roman" panose="02020603050405020304" pitchFamily="18" charset="0"/>
                <a:cs typeface="Times New Roman" panose="02020603050405020304" pitchFamily="18" charset="0"/>
              </a:rPr>
              <a:t>He did autopsy of this patient’s brain which showed dramatic shrinkage, widespread dead and dying cells, and two microscopic deposits he’d never seen before:</a:t>
            </a:r>
          </a:p>
          <a:p>
            <a:pPr marL="257175" indent="-257175">
              <a:buFont typeface="Arial" panose="020B0604020202020204" pitchFamily="34" charset="0"/>
              <a:buChar char="•"/>
            </a:pPr>
            <a:r>
              <a:rPr lang="en-US" altLang="en-US" sz="1500" dirty="0">
                <a:latin typeface="Times New Roman" panose="02020603050405020304" pitchFamily="18" charset="0"/>
                <a:cs typeface="Times New Roman" panose="02020603050405020304" pitchFamily="18" charset="0"/>
              </a:rPr>
              <a:t> </a:t>
            </a:r>
          </a:p>
          <a:p>
            <a:pPr marL="600075" lvl="1" indent="-257175">
              <a:buClr>
                <a:schemeClr val="tx1"/>
              </a:buClr>
              <a:buFont typeface="Arial" panose="020B0604020202020204" pitchFamily="34" charset="0"/>
              <a:buChar char="•"/>
            </a:pPr>
            <a:r>
              <a:rPr lang="en-US" altLang="en-US" sz="1500" dirty="0">
                <a:latin typeface="Times New Roman" panose="02020603050405020304" pitchFamily="18" charset="0"/>
                <a:cs typeface="Times New Roman" panose="02020603050405020304" pitchFamily="18" charset="0"/>
              </a:rPr>
              <a:t> </a:t>
            </a:r>
            <a:r>
              <a:rPr lang="en-US" altLang="en-US" sz="1500" u="sng" dirty="0">
                <a:latin typeface="Times New Roman" panose="02020603050405020304" pitchFamily="18" charset="0"/>
                <a:cs typeface="Times New Roman" panose="02020603050405020304" pitchFamily="18" charset="0"/>
              </a:rPr>
              <a:t>Plaques</a:t>
            </a:r>
            <a:r>
              <a:rPr lang="en-US" altLang="en-US" sz="1500" dirty="0">
                <a:latin typeface="Times New Roman" panose="02020603050405020304" pitchFamily="18" charset="0"/>
                <a:cs typeface="Times New Roman" panose="02020603050405020304" pitchFamily="18" charset="0"/>
              </a:rPr>
              <a:t>: dense deposits outside the nerve cells;</a:t>
            </a:r>
          </a:p>
          <a:p>
            <a:pPr marL="600075" lvl="1" indent="-257175">
              <a:buClr>
                <a:schemeClr val="tx1"/>
              </a:buClr>
              <a:buFont typeface="Arial" panose="020B0604020202020204" pitchFamily="34" charset="0"/>
              <a:buChar char="•"/>
            </a:pPr>
            <a:r>
              <a:rPr lang="en-US" altLang="en-US" sz="1500" dirty="0">
                <a:latin typeface="Times New Roman" panose="02020603050405020304" pitchFamily="18" charset="0"/>
                <a:cs typeface="Times New Roman" panose="02020603050405020304" pitchFamily="18" charset="0"/>
              </a:rPr>
              <a:t> </a:t>
            </a:r>
            <a:r>
              <a:rPr lang="en-US" altLang="en-US" sz="1500" u="sng" dirty="0">
                <a:latin typeface="Times New Roman" panose="02020603050405020304" pitchFamily="18" charset="0"/>
                <a:cs typeface="Times New Roman" panose="02020603050405020304" pitchFamily="18" charset="0"/>
              </a:rPr>
              <a:t>Tangles</a:t>
            </a:r>
            <a:r>
              <a:rPr lang="en-US" altLang="en-US" sz="1500" dirty="0">
                <a:latin typeface="Times New Roman" panose="02020603050405020304" pitchFamily="18" charset="0"/>
                <a:cs typeface="Times New Roman" panose="02020603050405020304" pitchFamily="18" charset="0"/>
              </a:rPr>
              <a:t>: twisted bands of fibers inside the nerve cells.</a:t>
            </a:r>
          </a:p>
          <a:p>
            <a:pPr marL="257175" indent="-257175">
              <a:buClr>
                <a:schemeClr val="tx1"/>
              </a:buClr>
              <a:buFont typeface="Arial" panose="020B0604020202020204" pitchFamily="34" charset="0"/>
              <a:buChar char="•"/>
            </a:pPr>
            <a:r>
              <a:rPr lang="en-US" altLang="en-US" sz="1500" dirty="0">
                <a:latin typeface="Times New Roman" panose="02020603050405020304" pitchFamily="18" charset="0"/>
                <a:cs typeface="Times New Roman" panose="02020603050405020304" pitchFamily="18" charset="0"/>
              </a:rPr>
              <a:t>This mysterious disorders soon entered the medical literature as “Alzheimer disease”.</a:t>
            </a:r>
          </a:p>
        </p:txBody>
      </p:sp>
      <p:sp>
        <p:nvSpPr>
          <p:cNvPr id="174091" name="Text Box 11"/>
          <p:cNvSpPr txBox="1">
            <a:spLocks noChangeArrowheads="1"/>
          </p:cNvSpPr>
          <p:nvPr/>
        </p:nvSpPr>
        <p:spPr bwMode="auto">
          <a:xfrm>
            <a:off x="600075" y="836647"/>
            <a:ext cx="4972050"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CC0000"/>
              </a:buClr>
              <a:buFont typeface="Wingdings" panose="05000000000000000000" pitchFamily="2" charset="2"/>
              <a:buChar char="§"/>
            </a:pPr>
            <a:endParaRPr lang="en-US" altLang="en-US" sz="1350" dirty="0">
              <a:solidFill>
                <a:schemeClr val="tx2"/>
              </a:solidFill>
              <a:latin typeface="Times" panose="02020603060405020304" pitchFamily="18" charset="0"/>
            </a:endParaRPr>
          </a:p>
          <a:p>
            <a:pPr marL="214313" indent="-214313">
              <a:buClr>
                <a:schemeClr val="tx1"/>
              </a:buClr>
              <a:buFont typeface="Arial" panose="020B0604020202020204" pitchFamily="34" charset="0"/>
              <a:buChar char="•"/>
            </a:pPr>
            <a:r>
              <a:rPr lang="en-US" altLang="en-US" sz="1350" dirty="0">
                <a:solidFill>
                  <a:schemeClr val="tx2"/>
                </a:solidFill>
                <a:latin typeface="Times" panose="02020603060405020304" pitchFamily="18" charset="0"/>
                <a:cs typeface="Arial" panose="020B0604020202020204" pitchFamily="34" charset="0"/>
              </a:rPr>
              <a:t> </a:t>
            </a:r>
            <a:r>
              <a:rPr lang="en-US" altLang="en-US" sz="1500" dirty="0">
                <a:latin typeface="Times" panose="02020603060405020304" pitchFamily="18" charset="0"/>
                <a:cs typeface="Arial" panose="020B0604020202020204" pitchFamily="34" charset="0"/>
              </a:rPr>
              <a:t>In 1906, Dr. Alzheimer reported a 51-year-old female patient with rapidly failing memory, confusion, disorientation, trouble expressing her thoughts and unfounded suspicions about her family and the hospital staff.</a:t>
            </a:r>
          </a:p>
        </p:txBody>
      </p:sp>
      <p:sp>
        <p:nvSpPr>
          <p:cNvPr id="8" name="Text Box 4"/>
          <p:cNvSpPr txBox="1">
            <a:spLocks noChangeArrowheads="1"/>
          </p:cNvSpPr>
          <p:nvPr/>
        </p:nvSpPr>
        <p:spPr bwMode="auto">
          <a:xfrm>
            <a:off x="178694" y="357676"/>
            <a:ext cx="581481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700" b="1" dirty="0">
                <a:solidFill>
                  <a:srgbClr val="0070C0"/>
                </a:solidFill>
                <a:latin typeface="Times New Roman" charset="0"/>
                <a:ea typeface="Times New Roman" charset="0"/>
                <a:cs typeface="Times New Roman" charset="0"/>
              </a:rPr>
              <a:t>What’s Alzheimer’s Disease (AD)?</a:t>
            </a:r>
          </a:p>
        </p:txBody>
      </p:sp>
      <p:pic>
        <p:nvPicPr>
          <p:cNvPr id="9" name="Picture 5" descr="Table Thumbnail Icon"/>
          <p:cNvPicPr>
            <a:picLocks noChangeAspect="1" noChangeArrowheads="1"/>
          </p:cNvPicPr>
          <p:nvPr/>
        </p:nvPicPr>
        <p:blipFill>
          <a:blip r:embed="rId4" cstate="print">
            <a:extLst>
              <a:ext uri="{28A0092B-C50C-407E-A947-70E740481C1C}">
                <a14:useLocalDpi xmlns:a14="http://schemas.microsoft.com/office/drawing/2010/main" val="0"/>
              </a:ext>
            </a:extLst>
          </a:blip>
          <a:srcRect t="12909"/>
          <a:stretch>
            <a:fillRect/>
          </a:stretch>
        </p:blipFill>
        <p:spPr bwMode="auto">
          <a:xfrm>
            <a:off x="5791200" y="782071"/>
            <a:ext cx="1174000" cy="1592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9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3">
            <a:extLst>
              <a:ext uri="{FF2B5EF4-FFF2-40B4-BE49-F238E27FC236}">
                <a16:creationId xmlns:a16="http://schemas.microsoft.com/office/drawing/2014/main" id="{6FAA422E-B2EF-4673-A726-53BB51E908E7}"/>
              </a:ext>
            </a:extLst>
          </p:cNvPr>
          <p:cNvSpPr/>
          <p:nvPr/>
        </p:nvSpPr>
        <p:spPr>
          <a:xfrm>
            <a:off x="2193466" y="1723813"/>
            <a:ext cx="5200281" cy="1116273"/>
          </a:xfrm>
          <a:prstGeom prst="rect">
            <a:avLst/>
          </a:prstGeom>
          <a:blipFill>
            <a:blip r:embed="rId2" cstate="print"/>
            <a:stretch>
              <a:fillRect/>
            </a:stretch>
          </a:blipFill>
        </p:spPr>
        <p:txBody>
          <a:bodyPr wrap="square" lIns="0" tIns="0" rIns="0" bIns="0" rtlCol="0"/>
          <a:lstStyle/>
          <a:p>
            <a:endParaRPr sz="1355"/>
          </a:p>
        </p:txBody>
      </p:sp>
      <p:sp>
        <p:nvSpPr>
          <p:cNvPr id="6" name="object 115">
            <a:extLst>
              <a:ext uri="{FF2B5EF4-FFF2-40B4-BE49-F238E27FC236}">
                <a16:creationId xmlns:a16="http://schemas.microsoft.com/office/drawing/2014/main" id="{E40E4E44-BC56-44B1-9B30-317E3CDAA904}"/>
              </a:ext>
            </a:extLst>
          </p:cNvPr>
          <p:cNvSpPr txBox="1"/>
          <p:nvPr/>
        </p:nvSpPr>
        <p:spPr>
          <a:xfrm>
            <a:off x="2193466" y="2145533"/>
            <a:ext cx="3049770" cy="264467"/>
          </a:xfrm>
          <a:prstGeom prst="rect">
            <a:avLst/>
          </a:prstGeom>
        </p:spPr>
        <p:txBody>
          <a:bodyPr vert="horz" wrap="square" lIns="0" tIns="9560" rIns="0" bIns="0" rtlCol="0">
            <a:spAutoFit/>
          </a:bodyPr>
          <a:lstStyle/>
          <a:p>
            <a:pPr marL="135760">
              <a:spcBef>
                <a:spcPts val="75"/>
              </a:spcBef>
              <a:tabLst>
                <a:tab pos="1725681" algn="l"/>
              </a:tabLst>
            </a:pPr>
            <a:r>
              <a:rPr sz="1600" b="1" spc="4" dirty="0">
                <a:latin typeface="Times New Roman" panose="02020603050405020304" pitchFamily="18" charset="0"/>
                <a:cs typeface="Times New Roman" panose="02020603050405020304" pitchFamily="18" charset="0"/>
              </a:rPr>
              <a:t>Mild	</a:t>
            </a:r>
            <a:r>
              <a:rPr sz="1600" b="1" dirty="0">
                <a:latin typeface="Times New Roman" panose="02020603050405020304" pitchFamily="18" charset="0"/>
                <a:cs typeface="Times New Roman" panose="02020603050405020304" pitchFamily="18" charset="0"/>
              </a:rPr>
              <a:t>Moderate</a:t>
            </a:r>
            <a:endParaRPr sz="1600" dirty="0">
              <a:latin typeface="Times New Roman" panose="02020603050405020304" pitchFamily="18" charset="0"/>
              <a:cs typeface="Times New Roman" panose="02020603050405020304" pitchFamily="18" charset="0"/>
            </a:endParaRPr>
          </a:p>
        </p:txBody>
      </p:sp>
      <p:sp>
        <p:nvSpPr>
          <p:cNvPr id="7" name="object 116">
            <a:extLst>
              <a:ext uri="{FF2B5EF4-FFF2-40B4-BE49-F238E27FC236}">
                <a16:creationId xmlns:a16="http://schemas.microsoft.com/office/drawing/2014/main" id="{075864B0-101D-4811-86F4-2E3265CB18A6}"/>
              </a:ext>
            </a:extLst>
          </p:cNvPr>
          <p:cNvSpPr txBox="1"/>
          <p:nvPr/>
        </p:nvSpPr>
        <p:spPr>
          <a:xfrm>
            <a:off x="5944606" y="2136446"/>
            <a:ext cx="706514" cy="264467"/>
          </a:xfrm>
          <a:prstGeom prst="rect">
            <a:avLst/>
          </a:prstGeom>
        </p:spPr>
        <p:txBody>
          <a:bodyPr vert="horz" wrap="square" lIns="0" tIns="9560" rIns="0" bIns="0" rtlCol="0">
            <a:spAutoFit/>
          </a:bodyPr>
          <a:lstStyle/>
          <a:p>
            <a:pPr marL="9561">
              <a:spcBef>
                <a:spcPts val="75"/>
              </a:spcBef>
            </a:pPr>
            <a:r>
              <a:rPr sz="1600" b="1" spc="4" dirty="0">
                <a:latin typeface="Times New Roman" panose="02020603050405020304" pitchFamily="18" charset="0"/>
                <a:cs typeface="Times New Roman" panose="02020603050405020304" pitchFamily="18" charset="0"/>
              </a:rPr>
              <a:t>S</a:t>
            </a:r>
            <a:r>
              <a:rPr sz="1600" b="1" dirty="0">
                <a:latin typeface="Times New Roman" panose="02020603050405020304" pitchFamily="18" charset="0"/>
                <a:cs typeface="Times New Roman" panose="02020603050405020304" pitchFamily="18" charset="0"/>
              </a:rPr>
              <a:t>e</a:t>
            </a:r>
            <a:r>
              <a:rPr sz="1600" b="1" spc="-19" dirty="0">
                <a:latin typeface="Times New Roman" panose="02020603050405020304" pitchFamily="18" charset="0"/>
                <a:cs typeface="Times New Roman" panose="02020603050405020304" pitchFamily="18" charset="0"/>
              </a:rPr>
              <a:t>v</a:t>
            </a:r>
            <a:r>
              <a:rPr sz="1600" b="1" dirty="0">
                <a:latin typeface="Times New Roman" panose="02020603050405020304" pitchFamily="18" charset="0"/>
                <a:cs typeface="Times New Roman" panose="02020603050405020304" pitchFamily="18" charset="0"/>
              </a:rPr>
              <a:t>e</a:t>
            </a:r>
            <a:r>
              <a:rPr sz="1600" b="1" spc="-8" dirty="0">
                <a:latin typeface="Times New Roman" panose="02020603050405020304" pitchFamily="18" charset="0"/>
                <a:cs typeface="Times New Roman" panose="02020603050405020304" pitchFamily="18" charset="0"/>
              </a:rPr>
              <a:t>re</a:t>
            </a:r>
            <a:endParaRPr sz="1600" dirty="0">
              <a:latin typeface="Times New Roman" panose="02020603050405020304" pitchFamily="18" charset="0"/>
              <a:cs typeface="Times New Roman" panose="02020603050405020304" pitchFamily="18" charset="0"/>
            </a:endParaRPr>
          </a:p>
        </p:txBody>
      </p:sp>
      <p:sp>
        <p:nvSpPr>
          <p:cNvPr id="8" name="object 120">
            <a:extLst>
              <a:ext uri="{FF2B5EF4-FFF2-40B4-BE49-F238E27FC236}">
                <a16:creationId xmlns:a16="http://schemas.microsoft.com/office/drawing/2014/main" id="{DCB50E62-B6A6-4C89-8AEC-2D46826BC1E6}"/>
              </a:ext>
            </a:extLst>
          </p:cNvPr>
          <p:cNvSpPr txBox="1"/>
          <p:nvPr/>
        </p:nvSpPr>
        <p:spPr>
          <a:xfrm>
            <a:off x="3413106" y="1650296"/>
            <a:ext cx="2139086" cy="255875"/>
          </a:xfrm>
          <a:prstGeom prst="rect">
            <a:avLst/>
          </a:prstGeom>
        </p:spPr>
        <p:txBody>
          <a:bodyPr vert="horz" wrap="square" lIns="0" tIns="9560" rIns="0" bIns="0" rtlCol="0">
            <a:spAutoFit/>
          </a:bodyPr>
          <a:lstStyle/>
          <a:p>
            <a:pPr marL="9561">
              <a:spcBef>
                <a:spcPts val="75"/>
              </a:spcBef>
            </a:pPr>
            <a:r>
              <a:rPr sz="1600" b="1" spc="-4" dirty="0">
                <a:latin typeface="Times New Roman" panose="02020603050405020304" pitchFamily="18" charset="0"/>
                <a:cs typeface="Times New Roman" panose="02020603050405020304" pitchFamily="18" charset="0"/>
              </a:rPr>
              <a:t>Alzheimer’s</a:t>
            </a:r>
            <a:r>
              <a:rPr lang="en-US" sz="1600" b="1" spc="-4" dirty="0">
                <a:latin typeface="Times New Roman" panose="02020603050405020304" pitchFamily="18" charset="0"/>
                <a:cs typeface="Times New Roman" panose="02020603050405020304" pitchFamily="18" charset="0"/>
              </a:rPr>
              <a:t> Disease</a:t>
            </a:r>
            <a:endParaRPr sz="1600" dirty="0">
              <a:latin typeface="Times New Roman" panose="02020603050405020304" pitchFamily="18" charset="0"/>
              <a:cs typeface="Times New Roman" panose="02020603050405020304" pitchFamily="18" charset="0"/>
            </a:endParaRPr>
          </a:p>
        </p:txBody>
      </p:sp>
      <p:sp>
        <p:nvSpPr>
          <p:cNvPr id="9" name="object 121">
            <a:extLst>
              <a:ext uri="{FF2B5EF4-FFF2-40B4-BE49-F238E27FC236}">
                <a16:creationId xmlns:a16="http://schemas.microsoft.com/office/drawing/2014/main" id="{D47B3A98-5F85-46D9-AC50-D209938512DE}"/>
              </a:ext>
            </a:extLst>
          </p:cNvPr>
          <p:cNvSpPr txBox="1"/>
          <p:nvPr/>
        </p:nvSpPr>
        <p:spPr>
          <a:xfrm>
            <a:off x="1517494" y="2191463"/>
            <a:ext cx="436433" cy="225097"/>
          </a:xfrm>
          <a:prstGeom prst="rect">
            <a:avLst/>
          </a:prstGeom>
        </p:spPr>
        <p:txBody>
          <a:bodyPr vert="horz" wrap="square" lIns="0" tIns="9560" rIns="0" bIns="0" rtlCol="0">
            <a:spAutoFit/>
          </a:bodyPr>
          <a:lstStyle/>
          <a:p>
            <a:pPr marL="9561">
              <a:spcBef>
                <a:spcPts val="75"/>
              </a:spcBef>
            </a:pPr>
            <a:r>
              <a:rPr sz="1400" b="1" spc="4" dirty="0">
                <a:latin typeface="Times New Roman" panose="02020603050405020304" pitchFamily="18" charset="0"/>
                <a:cs typeface="Times New Roman" panose="02020603050405020304" pitchFamily="18" charset="0"/>
              </a:rPr>
              <a:t>S</a:t>
            </a:r>
            <a:r>
              <a:rPr sz="1400" b="1" spc="-4" dirty="0">
                <a:latin typeface="Times New Roman" panose="02020603050405020304" pitchFamily="18" charset="0"/>
                <a:cs typeface="Times New Roman" panose="02020603050405020304" pitchFamily="18" charset="0"/>
              </a:rPr>
              <a:t>t</a:t>
            </a:r>
            <a:r>
              <a:rPr sz="1400" b="1" spc="4" dirty="0">
                <a:latin typeface="Times New Roman" panose="02020603050405020304" pitchFamily="18" charset="0"/>
                <a:cs typeface="Times New Roman" panose="02020603050405020304" pitchFamily="18" charset="0"/>
              </a:rPr>
              <a:t>a</a:t>
            </a:r>
            <a:r>
              <a:rPr sz="1400" b="1" spc="-4" dirty="0">
                <a:latin typeface="Times New Roman" panose="02020603050405020304" pitchFamily="18" charset="0"/>
                <a:cs typeface="Times New Roman" panose="02020603050405020304" pitchFamily="18" charset="0"/>
              </a:rPr>
              <a:t>g</a:t>
            </a:r>
            <a:r>
              <a:rPr sz="1400" b="1" dirty="0">
                <a:latin typeface="Times New Roman" panose="02020603050405020304" pitchFamily="18" charset="0"/>
                <a:cs typeface="Times New Roman" panose="02020603050405020304" pitchFamily="18" charset="0"/>
              </a:rPr>
              <a:t>e</a:t>
            </a:r>
            <a:endParaRPr sz="1400" dirty="0">
              <a:latin typeface="Times New Roman" panose="02020603050405020304" pitchFamily="18" charset="0"/>
              <a:cs typeface="Times New Roman" panose="02020603050405020304" pitchFamily="18" charset="0"/>
            </a:endParaRPr>
          </a:p>
        </p:txBody>
      </p:sp>
      <p:sp>
        <p:nvSpPr>
          <p:cNvPr id="10" name="object 122">
            <a:extLst>
              <a:ext uri="{FF2B5EF4-FFF2-40B4-BE49-F238E27FC236}">
                <a16:creationId xmlns:a16="http://schemas.microsoft.com/office/drawing/2014/main" id="{DA291EAE-6293-4302-A88B-94986EBF769E}"/>
              </a:ext>
            </a:extLst>
          </p:cNvPr>
          <p:cNvSpPr txBox="1"/>
          <p:nvPr/>
        </p:nvSpPr>
        <p:spPr>
          <a:xfrm>
            <a:off x="1117151" y="3200940"/>
            <a:ext cx="800684" cy="194960"/>
          </a:xfrm>
          <a:prstGeom prst="rect">
            <a:avLst/>
          </a:prstGeom>
        </p:spPr>
        <p:txBody>
          <a:bodyPr vert="horz" wrap="square" lIns="0" tIns="9560" rIns="0" bIns="0" rtlCol="0">
            <a:spAutoFit/>
          </a:bodyPr>
          <a:lstStyle/>
          <a:p>
            <a:pPr marL="9561">
              <a:spcBef>
                <a:spcPts val="75"/>
              </a:spcBef>
            </a:pPr>
            <a:r>
              <a:rPr sz="1204" b="1" spc="4" dirty="0">
                <a:latin typeface="Times New Roman" panose="02020603050405020304" pitchFamily="18" charset="0"/>
                <a:cs typeface="Times New Roman" panose="02020603050405020304" pitchFamily="18" charset="0"/>
              </a:rPr>
              <a:t>S</a:t>
            </a:r>
            <a:r>
              <a:rPr sz="1204" b="1" spc="-30" dirty="0">
                <a:latin typeface="Times New Roman" panose="02020603050405020304" pitchFamily="18" charset="0"/>
                <a:cs typeface="Times New Roman" panose="02020603050405020304" pitchFamily="18" charset="0"/>
              </a:rPr>
              <a:t>y</a:t>
            </a:r>
            <a:r>
              <a:rPr sz="1204" b="1" spc="4" dirty="0">
                <a:latin typeface="Times New Roman" panose="02020603050405020304" pitchFamily="18" charset="0"/>
                <a:cs typeface="Times New Roman" panose="02020603050405020304" pitchFamily="18" charset="0"/>
              </a:rPr>
              <a:t>m</a:t>
            </a:r>
            <a:r>
              <a:rPr sz="1204" b="1" spc="11" dirty="0">
                <a:latin typeface="Times New Roman" panose="02020603050405020304" pitchFamily="18" charset="0"/>
                <a:cs typeface="Times New Roman" panose="02020603050405020304" pitchFamily="18" charset="0"/>
              </a:rPr>
              <a:t>p</a:t>
            </a:r>
            <a:r>
              <a:rPr sz="1204" b="1" spc="-4" dirty="0">
                <a:latin typeface="Times New Roman" panose="02020603050405020304" pitchFamily="18" charset="0"/>
                <a:cs typeface="Times New Roman" panose="02020603050405020304" pitchFamily="18" charset="0"/>
              </a:rPr>
              <a:t>to</a:t>
            </a:r>
            <a:r>
              <a:rPr sz="1204" b="1" spc="4" dirty="0">
                <a:latin typeface="Times New Roman" panose="02020603050405020304" pitchFamily="18" charset="0"/>
                <a:cs typeface="Times New Roman" panose="02020603050405020304" pitchFamily="18" charset="0"/>
              </a:rPr>
              <a:t>m</a:t>
            </a:r>
            <a:r>
              <a:rPr lang="en-US" sz="1204" b="1" spc="4" dirty="0">
                <a:latin typeface="Times New Roman" panose="02020603050405020304" pitchFamily="18" charset="0"/>
                <a:cs typeface="Times New Roman" panose="02020603050405020304" pitchFamily="18" charset="0"/>
              </a:rPr>
              <a:t>s</a:t>
            </a:r>
            <a:endParaRPr sz="1204" dirty="0">
              <a:latin typeface="Times New Roman" panose="02020603050405020304" pitchFamily="18" charset="0"/>
              <a:cs typeface="Times New Roman" panose="02020603050405020304" pitchFamily="18" charset="0"/>
            </a:endParaRPr>
          </a:p>
        </p:txBody>
      </p:sp>
      <p:sp>
        <p:nvSpPr>
          <p:cNvPr id="11" name="object 117">
            <a:extLst>
              <a:ext uri="{FF2B5EF4-FFF2-40B4-BE49-F238E27FC236}">
                <a16:creationId xmlns:a16="http://schemas.microsoft.com/office/drawing/2014/main" id="{701C1829-49CF-438B-979F-6B8225093E21}"/>
              </a:ext>
            </a:extLst>
          </p:cNvPr>
          <p:cNvSpPr txBox="1"/>
          <p:nvPr/>
        </p:nvSpPr>
        <p:spPr>
          <a:xfrm>
            <a:off x="2041109" y="2909066"/>
            <a:ext cx="1941578" cy="789354"/>
          </a:xfrm>
          <a:prstGeom prst="rect">
            <a:avLst/>
          </a:prstGeom>
        </p:spPr>
        <p:txBody>
          <a:bodyPr vert="horz" wrap="square" lIns="0" tIns="9560" rIns="0" bIns="0" rtlCol="0">
            <a:spAutoFit/>
          </a:bodyPr>
          <a:lstStyle/>
          <a:p>
            <a:pPr marL="9561" marR="37764">
              <a:spcBef>
                <a:spcPts val="75"/>
              </a:spcBef>
            </a:pPr>
            <a:r>
              <a:rPr lang="en-US" sz="1204" b="1" spc="4" dirty="0">
                <a:latin typeface="Times New Roman" panose="02020603050405020304" pitchFamily="18" charset="0"/>
                <a:cs typeface="Times New Roman" panose="02020603050405020304" pitchFamily="18" charset="0"/>
              </a:rPr>
              <a:t>-</a:t>
            </a:r>
            <a:r>
              <a:rPr sz="1204" b="1" spc="4" dirty="0">
                <a:latin typeface="Times New Roman" panose="02020603050405020304" pitchFamily="18" charset="0"/>
                <a:cs typeface="Times New Roman" panose="02020603050405020304" pitchFamily="18" charset="0"/>
              </a:rPr>
              <a:t>Memory</a:t>
            </a:r>
            <a:r>
              <a:rPr sz="1204" b="1" spc="-102" dirty="0">
                <a:latin typeface="Times New Roman" panose="02020603050405020304" pitchFamily="18" charset="0"/>
                <a:cs typeface="Times New Roman" panose="02020603050405020304" pitchFamily="18" charset="0"/>
              </a:rPr>
              <a:t> </a:t>
            </a:r>
            <a:r>
              <a:rPr sz="1204" b="1" spc="4" dirty="0">
                <a:latin typeface="Times New Roman" panose="02020603050405020304" pitchFamily="18" charset="0"/>
                <a:cs typeface="Times New Roman" panose="02020603050405020304" pitchFamily="18" charset="0"/>
              </a:rPr>
              <a:t>loss  </a:t>
            </a:r>
            <a:endParaRPr lang="en-US" sz="1204" b="1" spc="4" dirty="0">
              <a:latin typeface="Times New Roman" panose="02020603050405020304" pitchFamily="18" charset="0"/>
              <a:cs typeface="Times New Roman" panose="02020603050405020304" pitchFamily="18" charset="0"/>
            </a:endParaRPr>
          </a:p>
          <a:p>
            <a:pPr marL="9561" marR="37764">
              <a:spcBef>
                <a:spcPts val="75"/>
              </a:spcBef>
            </a:pPr>
            <a:r>
              <a:rPr lang="en-US" sz="1204" b="1" spc="4" dirty="0">
                <a:latin typeface="Times New Roman" panose="02020603050405020304" pitchFamily="18" charset="0"/>
                <a:cs typeface="Times New Roman" panose="02020603050405020304" pitchFamily="18" charset="0"/>
              </a:rPr>
              <a:t>-</a:t>
            </a:r>
            <a:r>
              <a:rPr sz="1204" b="1" spc="-4" dirty="0">
                <a:latin typeface="Times New Roman" panose="02020603050405020304" pitchFamily="18" charset="0"/>
                <a:cs typeface="Times New Roman" panose="02020603050405020304" pitchFamily="18" charset="0"/>
              </a:rPr>
              <a:t>Language</a:t>
            </a:r>
            <a:r>
              <a:rPr lang="en-US" sz="1204" spc="-4" dirty="0">
                <a:latin typeface="Times New Roman" panose="02020603050405020304" pitchFamily="18" charset="0"/>
                <a:cs typeface="Times New Roman" panose="02020603050405020304" pitchFamily="18" charset="0"/>
              </a:rPr>
              <a:t> </a:t>
            </a:r>
            <a:r>
              <a:rPr lang="en-US" sz="1204" b="1" dirty="0">
                <a:latin typeface="Times New Roman" panose="02020603050405020304" pitchFamily="18" charset="0"/>
                <a:cs typeface="Times New Roman" panose="02020603050405020304" pitchFamily="18" charset="0"/>
              </a:rPr>
              <a:t>P</a:t>
            </a:r>
            <a:r>
              <a:rPr sz="1204" b="1" dirty="0">
                <a:latin typeface="Times New Roman" panose="02020603050405020304" pitchFamily="18" charset="0"/>
                <a:cs typeface="Times New Roman" panose="02020603050405020304" pitchFamily="18" charset="0"/>
              </a:rPr>
              <a:t>roblems</a:t>
            </a:r>
            <a:endParaRPr lang="en-US" sz="1204" b="1" dirty="0">
              <a:latin typeface="Times New Roman" panose="02020603050405020304" pitchFamily="18" charset="0"/>
              <a:cs typeface="Times New Roman" panose="02020603050405020304" pitchFamily="18" charset="0"/>
            </a:endParaRPr>
          </a:p>
          <a:p>
            <a:pPr marL="9561" marR="37764">
              <a:spcBef>
                <a:spcPts val="75"/>
              </a:spcBef>
            </a:pPr>
            <a:r>
              <a:rPr lang="en-US" sz="1204" b="1" dirty="0">
                <a:latin typeface="Times New Roman" panose="02020603050405020304" pitchFamily="18" charset="0"/>
                <a:cs typeface="Times New Roman" panose="02020603050405020304" pitchFamily="18" charset="0"/>
              </a:rPr>
              <a:t>-</a:t>
            </a:r>
            <a:r>
              <a:rPr lang="en-US" sz="1204" b="1" spc="-4" dirty="0">
                <a:latin typeface="Times New Roman" panose="02020603050405020304" pitchFamily="18" charset="0"/>
                <a:cs typeface="Times New Roman" panose="02020603050405020304" pitchFamily="18" charset="0"/>
              </a:rPr>
              <a:t>Anxiety, depression</a:t>
            </a:r>
            <a:r>
              <a:rPr sz="1204" b="1" spc="4" dirty="0">
                <a:latin typeface="Times New Roman" panose="02020603050405020304" pitchFamily="18" charset="0"/>
                <a:cs typeface="Times New Roman" panose="02020603050405020304" pitchFamily="18" charset="0"/>
              </a:rPr>
              <a:t> </a:t>
            </a:r>
            <a:endParaRPr lang="en-US" sz="1204" b="1" spc="4" dirty="0">
              <a:latin typeface="Times New Roman" panose="02020603050405020304" pitchFamily="18" charset="0"/>
              <a:cs typeface="Times New Roman" panose="02020603050405020304" pitchFamily="18" charset="0"/>
            </a:endParaRPr>
          </a:p>
          <a:p>
            <a:pPr marL="9561" marR="37764">
              <a:spcBef>
                <a:spcPts val="75"/>
              </a:spcBef>
            </a:pPr>
            <a:r>
              <a:rPr lang="en-US" sz="1204" b="1" spc="4" dirty="0">
                <a:latin typeface="Times New Roman" panose="02020603050405020304" pitchFamily="18" charset="0"/>
                <a:cs typeface="Times New Roman" panose="02020603050405020304" pitchFamily="18" charset="0"/>
              </a:rPr>
              <a:t>-</a:t>
            </a:r>
            <a:r>
              <a:rPr sz="1204" b="1" spc="-4" dirty="0">
                <a:latin typeface="Times New Roman" panose="02020603050405020304" pitchFamily="18" charset="0"/>
                <a:cs typeface="Times New Roman" panose="02020603050405020304" pitchFamily="18" charset="0"/>
              </a:rPr>
              <a:t>D</a:t>
            </a:r>
            <a:r>
              <a:rPr sz="1204" b="1" spc="4" dirty="0">
                <a:latin typeface="Times New Roman" panose="02020603050405020304" pitchFamily="18" charset="0"/>
                <a:cs typeface="Times New Roman" panose="02020603050405020304" pitchFamily="18" charset="0"/>
              </a:rPr>
              <a:t>imi</a:t>
            </a:r>
            <a:r>
              <a:rPr sz="1204" b="1" spc="-4" dirty="0">
                <a:latin typeface="Times New Roman" panose="02020603050405020304" pitchFamily="18" charset="0"/>
                <a:cs typeface="Times New Roman" panose="02020603050405020304" pitchFamily="18" charset="0"/>
              </a:rPr>
              <a:t>n</a:t>
            </a:r>
            <a:r>
              <a:rPr sz="1204" b="1" spc="4" dirty="0">
                <a:latin typeface="Times New Roman" panose="02020603050405020304" pitchFamily="18" charset="0"/>
                <a:cs typeface="Times New Roman" panose="02020603050405020304" pitchFamily="18" charset="0"/>
              </a:rPr>
              <a:t>is</a:t>
            </a:r>
            <a:r>
              <a:rPr sz="1204" b="1" dirty="0">
                <a:latin typeface="Times New Roman" panose="02020603050405020304" pitchFamily="18" charset="0"/>
                <a:cs typeface="Times New Roman" panose="02020603050405020304" pitchFamily="18" charset="0"/>
              </a:rPr>
              <a:t>h</a:t>
            </a:r>
            <a:r>
              <a:rPr sz="1204" b="1" spc="4" dirty="0">
                <a:latin typeface="Times New Roman" panose="02020603050405020304" pitchFamily="18" charset="0"/>
                <a:cs typeface="Times New Roman" panose="02020603050405020304" pitchFamily="18" charset="0"/>
              </a:rPr>
              <a:t>ed</a:t>
            </a:r>
            <a:r>
              <a:rPr lang="en-US" sz="1204" dirty="0">
                <a:latin typeface="Times New Roman" panose="02020603050405020304" pitchFamily="18" charset="0"/>
                <a:cs typeface="Times New Roman" panose="02020603050405020304" pitchFamily="18" charset="0"/>
              </a:rPr>
              <a:t> </a:t>
            </a:r>
            <a:r>
              <a:rPr sz="1204" b="1" spc="-4" dirty="0">
                <a:latin typeface="Times New Roman" panose="02020603050405020304" pitchFamily="18" charset="0"/>
                <a:cs typeface="Times New Roman" panose="02020603050405020304" pitchFamily="18" charset="0"/>
              </a:rPr>
              <a:t>judgment</a:t>
            </a:r>
            <a:endParaRPr sz="1204" dirty="0">
              <a:latin typeface="Times New Roman" panose="02020603050405020304" pitchFamily="18" charset="0"/>
              <a:cs typeface="Times New Roman" panose="02020603050405020304" pitchFamily="18" charset="0"/>
            </a:endParaRPr>
          </a:p>
        </p:txBody>
      </p:sp>
      <p:sp>
        <p:nvSpPr>
          <p:cNvPr id="12" name="object 118">
            <a:extLst>
              <a:ext uri="{FF2B5EF4-FFF2-40B4-BE49-F238E27FC236}">
                <a16:creationId xmlns:a16="http://schemas.microsoft.com/office/drawing/2014/main" id="{60AE8124-54BD-46DA-BEFE-A72CFE86E47E}"/>
              </a:ext>
            </a:extLst>
          </p:cNvPr>
          <p:cNvSpPr txBox="1"/>
          <p:nvPr/>
        </p:nvSpPr>
        <p:spPr>
          <a:xfrm>
            <a:off x="3692284" y="2870192"/>
            <a:ext cx="2431463" cy="1315139"/>
          </a:xfrm>
          <a:prstGeom prst="rect">
            <a:avLst/>
          </a:prstGeom>
        </p:spPr>
        <p:txBody>
          <a:bodyPr vert="horz" wrap="square" lIns="0" tIns="9560" rIns="0" bIns="0" rtlCol="0">
            <a:spAutoFit/>
          </a:bodyPr>
          <a:lstStyle/>
          <a:p>
            <a:pPr marL="138628" marR="82221" indent="-129546">
              <a:spcBef>
                <a:spcPts val="75"/>
              </a:spcBef>
            </a:pPr>
            <a:r>
              <a:rPr lang="en-US" sz="1200" b="1" dirty="0">
                <a:latin typeface="Times New Roman" panose="02020603050405020304" pitchFamily="18" charset="0"/>
                <a:cs typeface="Times New Roman" panose="02020603050405020304" pitchFamily="18" charset="0"/>
              </a:rPr>
              <a:t>-</a:t>
            </a:r>
            <a:r>
              <a:rPr sz="1200" b="1" dirty="0">
                <a:latin typeface="Times New Roman" panose="02020603050405020304" pitchFamily="18" charset="0"/>
                <a:cs typeface="Times New Roman" panose="02020603050405020304" pitchFamily="18" charset="0"/>
              </a:rPr>
              <a:t>Behavioral,</a:t>
            </a:r>
            <a:r>
              <a:rPr sz="1200" b="1" spc="-26" dirty="0">
                <a:latin typeface="Times New Roman" panose="02020603050405020304" pitchFamily="18" charset="0"/>
                <a:cs typeface="Times New Roman" panose="02020603050405020304" pitchFamily="18" charset="0"/>
              </a:rPr>
              <a:t> </a:t>
            </a:r>
            <a:r>
              <a:rPr sz="1200" b="1" spc="-4" dirty="0">
                <a:latin typeface="Times New Roman" panose="02020603050405020304" pitchFamily="18" charset="0"/>
                <a:cs typeface="Times New Roman" panose="02020603050405020304" pitchFamily="18" charset="0"/>
              </a:rPr>
              <a:t>personality</a:t>
            </a:r>
            <a:endParaRPr lang="en-US" sz="1200" b="1" spc="-4" dirty="0">
              <a:latin typeface="Times New Roman" panose="02020603050405020304" pitchFamily="18" charset="0"/>
              <a:cs typeface="Times New Roman" panose="02020603050405020304" pitchFamily="18" charset="0"/>
            </a:endParaRPr>
          </a:p>
          <a:p>
            <a:pPr marL="138628" marR="82221" indent="-129546">
              <a:spcBef>
                <a:spcPts val="75"/>
              </a:spcBef>
            </a:pPr>
            <a:r>
              <a:rPr sz="1200" b="1" spc="-4" dirty="0">
                <a:latin typeface="Times New Roman" panose="02020603050405020304" pitchFamily="18" charset="0"/>
                <a:cs typeface="Times New Roman" panose="02020603050405020304" pitchFamily="18" charset="0"/>
              </a:rPr>
              <a:t>changes</a:t>
            </a:r>
            <a:endParaRPr sz="1200" dirty="0">
              <a:latin typeface="Times New Roman" panose="02020603050405020304" pitchFamily="18" charset="0"/>
              <a:cs typeface="Times New Roman" panose="02020603050405020304" pitchFamily="18" charset="0"/>
            </a:endParaRPr>
          </a:p>
          <a:p>
            <a:pPr marL="138628" marR="216547" indent="-129546">
              <a:spcBef>
                <a:spcPts val="8"/>
              </a:spcBef>
            </a:pPr>
            <a:r>
              <a:rPr lang="en-US" sz="1200" b="1" spc="-4" dirty="0">
                <a:latin typeface="Times New Roman" panose="02020603050405020304" pitchFamily="18" charset="0"/>
                <a:cs typeface="Times New Roman" panose="02020603050405020304" pitchFamily="18" charset="0"/>
              </a:rPr>
              <a:t>-Hallucination, delusion </a:t>
            </a:r>
            <a:endParaRPr sz="1200" dirty="0">
              <a:latin typeface="Times New Roman" panose="02020603050405020304" pitchFamily="18" charset="0"/>
              <a:cs typeface="Times New Roman" panose="02020603050405020304" pitchFamily="18" charset="0"/>
            </a:endParaRPr>
          </a:p>
          <a:p>
            <a:pPr marL="9561" marR="370949">
              <a:spcBef>
                <a:spcPts val="4"/>
              </a:spcBef>
            </a:pPr>
            <a:r>
              <a:rPr lang="en-US" sz="1200" b="1" spc="-4" dirty="0">
                <a:latin typeface="Times New Roman" panose="02020603050405020304" pitchFamily="18" charset="0"/>
                <a:cs typeface="Times New Roman" panose="02020603050405020304" pitchFamily="18" charset="0"/>
              </a:rPr>
              <a:t>-</a:t>
            </a:r>
            <a:r>
              <a:rPr sz="1200" b="1" spc="-4" dirty="0">
                <a:latin typeface="Times New Roman" panose="02020603050405020304" pitchFamily="18" charset="0"/>
                <a:cs typeface="Times New Roman" panose="02020603050405020304" pitchFamily="18" charset="0"/>
              </a:rPr>
              <a:t>Long-term</a:t>
            </a:r>
            <a:r>
              <a:rPr sz="1200" b="1" spc="-56" dirty="0">
                <a:latin typeface="Times New Roman" panose="02020603050405020304" pitchFamily="18" charset="0"/>
                <a:cs typeface="Times New Roman" panose="02020603050405020304" pitchFamily="18" charset="0"/>
              </a:rPr>
              <a:t> </a:t>
            </a:r>
            <a:r>
              <a:rPr sz="1200" b="1" spc="4" dirty="0">
                <a:latin typeface="Times New Roman" panose="02020603050405020304" pitchFamily="18" charset="0"/>
                <a:cs typeface="Times New Roman" panose="02020603050405020304" pitchFamily="18" charset="0"/>
              </a:rPr>
              <a:t>memory</a:t>
            </a:r>
            <a:r>
              <a:rPr lang="en-US" sz="1200" b="1" spc="4" dirty="0">
                <a:latin typeface="Times New Roman" panose="02020603050405020304" pitchFamily="18" charset="0"/>
                <a:cs typeface="Times New Roman" panose="02020603050405020304" pitchFamily="18" charset="0"/>
              </a:rPr>
              <a:t> </a:t>
            </a:r>
            <a:r>
              <a:rPr sz="1200" b="1" dirty="0">
                <a:latin typeface="Times New Roman" panose="02020603050405020304" pitchFamily="18" charset="0"/>
                <a:cs typeface="Times New Roman" panose="02020603050405020304" pitchFamily="18" charset="0"/>
              </a:rPr>
              <a:t>affected</a:t>
            </a:r>
            <a:endParaRPr sz="1200" dirty="0">
              <a:latin typeface="Times New Roman" panose="02020603050405020304" pitchFamily="18" charset="0"/>
              <a:cs typeface="Times New Roman" panose="02020603050405020304" pitchFamily="18" charset="0"/>
            </a:endParaRPr>
          </a:p>
          <a:p>
            <a:pPr marL="138628" marR="3824" indent="-129546">
              <a:spcBef>
                <a:spcPts val="11"/>
              </a:spcBef>
            </a:pPr>
            <a:r>
              <a:rPr lang="en-US" sz="1200" b="1" dirty="0">
                <a:latin typeface="Times New Roman" panose="02020603050405020304" pitchFamily="18" charset="0"/>
                <a:cs typeface="Times New Roman" panose="02020603050405020304" pitchFamily="18" charset="0"/>
              </a:rPr>
              <a:t>-</a:t>
            </a:r>
            <a:r>
              <a:rPr sz="1200" b="1" dirty="0">
                <a:latin typeface="Times New Roman" panose="02020603050405020304" pitchFamily="18" charset="0"/>
                <a:cs typeface="Times New Roman" panose="02020603050405020304" pitchFamily="18" charset="0"/>
              </a:rPr>
              <a:t>Wandering, </a:t>
            </a:r>
            <a:r>
              <a:rPr sz="1200" b="1" spc="-4" dirty="0">
                <a:latin typeface="Times New Roman" panose="02020603050405020304" pitchFamily="18" charset="0"/>
                <a:cs typeface="Times New Roman" panose="02020603050405020304" pitchFamily="18" charset="0"/>
              </a:rPr>
              <a:t>agitation,  </a:t>
            </a:r>
            <a:endParaRPr lang="en-US" sz="1200" b="1" spc="-4" dirty="0">
              <a:latin typeface="Times New Roman" panose="02020603050405020304" pitchFamily="18" charset="0"/>
              <a:cs typeface="Times New Roman" panose="02020603050405020304" pitchFamily="18" charset="0"/>
            </a:endParaRPr>
          </a:p>
          <a:p>
            <a:pPr marL="138628" marR="3824" indent="-129546">
              <a:spcBef>
                <a:spcPts val="11"/>
              </a:spcBef>
            </a:pPr>
            <a:r>
              <a:rPr sz="1200" b="1" spc="-4" dirty="0">
                <a:latin typeface="Times New Roman" panose="02020603050405020304" pitchFamily="18" charset="0"/>
                <a:cs typeface="Times New Roman" panose="02020603050405020304" pitchFamily="18" charset="0"/>
              </a:rPr>
              <a:t>aggression, confusion</a:t>
            </a:r>
            <a:endParaRPr sz="1200" dirty="0">
              <a:latin typeface="Times New Roman" panose="02020603050405020304" pitchFamily="18" charset="0"/>
              <a:cs typeface="Times New Roman" panose="02020603050405020304" pitchFamily="18" charset="0"/>
            </a:endParaRPr>
          </a:p>
          <a:p>
            <a:pPr marL="9561" marR="373339">
              <a:spcBef>
                <a:spcPts val="8"/>
              </a:spcBef>
            </a:pPr>
            <a:r>
              <a:rPr lang="en-US" sz="1200" b="1" dirty="0">
                <a:latin typeface="Times New Roman" panose="02020603050405020304" pitchFamily="18" charset="0"/>
                <a:cs typeface="Times New Roman" panose="02020603050405020304" pitchFamily="18" charset="0"/>
              </a:rPr>
              <a:t>-</a:t>
            </a:r>
            <a:r>
              <a:rPr sz="1200" b="1" dirty="0">
                <a:latin typeface="Times New Roman" panose="02020603050405020304" pitchFamily="18" charset="0"/>
                <a:cs typeface="Times New Roman" panose="02020603050405020304" pitchFamily="18" charset="0"/>
              </a:rPr>
              <a:t>Require</a:t>
            </a:r>
            <a:r>
              <a:rPr sz="1200" b="1" spc="-56" dirty="0">
                <a:latin typeface="Times New Roman" panose="02020603050405020304" pitchFamily="18" charset="0"/>
                <a:cs typeface="Times New Roman" panose="02020603050405020304" pitchFamily="18" charset="0"/>
              </a:rPr>
              <a:t> </a:t>
            </a:r>
            <a:r>
              <a:rPr sz="1200" b="1" spc="-4" dirty="0">
                <a:latin typeface="Times New Roman" panose="02020603050405020304" pitchFamily="18" charset="0"/>
                <a:cs typeface="Times New Roman" panose="02020603050405020304" pitchFamily="18" charset="0"/>
              </a:rPr>
              <a:t>assistance w/ADL</a:t>
            </a:r>
            <a:endParaRPr sz="1200" dirty="0">
              <a:latin typeface="Times New Roman" panose="02020603050405020304" pitchFamily="18" charset="0"/>
              <a:cs typeface="Times New Roman" panose="02020603050405020304" pitchFamily="18" charset="0"/>
            </a:endParaRPr>
          </a:p>
        </p:txBody>
      </p:sp>
      <p:sp>
        <p:nvSpPr>
          <p:cNvPr id="13" name="object 119">
            <a:extLst>
              <a:ext uri="{FF2B5EF4-FFF2-40B4-BE49-F238E27FC236}">
                <a16:creationId xmlns:a16="http://schemas.microsoft.com/office/drawing/2014/main" id="{E3D20213-2144-491B-8838-BC0E52FCC725}"/>
              </a:ext>
            </a:extLst>
          </p:cNvPr>
          <p:cNvSpPr txBox="1"/>
          <p:nvPr/>
        </p:nvSpPr>
        <p:spPr>
          <a:xfrm>
            <a:off x="5721045" y="2857594"/>
            <a:ext cx="2075405" cy="1504934"/>
          </a:xfrm>
          <a:prstGeom prst="rect">
            <a:avLst/>
          </a:prstGeom>
        </p:spPr>
        <p:txBody>
          <a:bodyPr vert="horz" wrap="square" lIns="0" tIns="9560" rIns="0" bIns="0" rtlCol="0">
            <a:spAutoFit/>
          </a:bodyPr>
          <a:lstStyle/>
          <a:p>
            <a:pPr marL="138628" marR="3824" indent="-129068">
              <a:spcBef>
                <a:spcPts val="75"/>
              </a:spcBef>
            </a:pPr>
            <a:r>
              <a:rPr lang="en-US" sz="1204" b="1" dirty="0">
                <a:latin typeface="Times New Roman" panose="02020603050405020304" pitchFamily="18" charset="0"/>
                <a:cs typeface="Times New Roman" panose="02020603050405020304" pitchFamily="18" charset="0"/>
              </a:rPr>
              <a:t>-</a:t>
            </a:r>
            <a:r>
              <a:rPr sz="1204" b="1" dirty="0">
                <a:latin typeface="Times New Roman" panose="02020603050405020304" pitchFamily="18" charset="0"/>
                <a:cs typeface="Times New Roman" panose="02020603050405020304" pitchFamily="18" charset="0"/>
              </a:rPr>
              <a:t>Gait</a:t>
            </a:r>
            <a:r>
              <a:rPr lang="en-US" sz="1204" b="1" dirty="0">
                <a:latin typeface="Times New Roman" panose="02020603050405020304" pitchFamily="18" charset="0"/>
                <a:cs typeface="Times New Roman" panose="02020603050405020304" pitchFamily="18" charset="0"/>
              </a:rPr>
              <a:t> disturbance</a:t>
            </a:r>
            <a:r>
              <a:rPr sz="1204" b="1" dirty="0">
                <a:latin typeface="Times New Roman" panose="02020603050405020304" pitchFamily="18" charset="0"/>
                <a:cs typeface="Times New Roman" panose="02020603050405020304" pitchFamily="18" charset="0"/>
              </a:rPr>
              <a:t>, incontinence,</a:t>
            </a:r>
            <a:endParaRPr lang="en-US" sz="1204" b="1" dirty="0">
              <a:latin typeface="Times New Roman" panose="02020603050405020304" pitchFamily="18" charset="0"/>
              <a:cs typeface="Times New Roman" panose="02020603050405020304" pitchFamily="18" charset="0"/>
            </a:endParaRPr>
          </a:p>
          <a:p>
            <a:pPr marL="138628" marR="3824" indent="-129068">
              <a:spcBef>
                <a:spcPts val="75"/>
              </a:spcBef>
            </a:pPr>
            <a:r>
              <a:rPr lang="en-US" sz="1204" b="1" spc="-4" dirty="0">
                <a:latin typeface="Times New Roman" panose="02020603050405020304" pitchFamily="18" charset="0"/>
                <a:cs typeface="Times New Roman" panose="02020603050405020304" pitchFamily="18" charset="0"/>
              </a:rPr>
              <a:t>-</a:t>
            </a:r>
            <a:r>
              <a:rPr sz="1204" b="1" spc="-4" dirty="0">
                <a:latin typeface="Times New Roman" panose="02020603050405020304" pitchFamily="18" charset="0"/>
                <a:cs typeface="Times New Roman" panose="02020603050405020304" pitchFamily="18" charset="0"/>
              </a:rPr>
              <a:t>motor</a:t>
            </a:r>
            <a:r>
              <a:rPr sz="1204" b="1" spc="-30" dirty="0">
                <a:latin typeface="Times New Roman" panose="02020603050405020304" pitchFamily="18" charset="0"/>
                <a:cs typeface="Times New Roman" panose="02020603050405020304" pitchFamily="18" charset="0"/>
              </a:rPr>
              <a:t> </a:t>
            </a:r>
            <a:r>
              <a:rPr lang="en-US" sz="1204" b="1" spc="-4" dirty="0">
                <a:latin typeface="Times New Roman" panose="02020603050405020304" pitchFamily="18" charset="0"/>
                <a:cs typeface="Times New Roman" panose="02020603050405020304" pitchFamily="18" charset="0"/>
              </a:rPr>
              <a:t>deficit, dysphagia</a:t>
            </a:r>
            <a:endParaRPr sz="1204" dirty="0">
              <a:latin typeface="Times New Roman" panose="02020603050405020304" pitchFamily="18" charset="0"/>
              <a:cs typeface="Times New Roman" panose="02020603050405020304" pitchFamily="18" charset="0"/>
            </a:endParaRPr>
          </a:p>
          <a:p>
            <a:pPr marL="9561">
              <a:spcBef>
                <a:spcPts val="8"/>
              </a:spcBef>
            </a:pPr>
            <a:r>
              <a:rPr lang="en-US" sz="1204" b="1" dirty="0">
                <a:latin typeface="Times New Roman" panose="02020603050405020304" pitchFamily="18" charset="0"/>
                <a:cs typeface="Times New Roman" panose="02020603050405020304" pitchFamily="18" charset="0"/>
              </a:rPr>
              <a:t>-</a:t>
            </a:r>
            <a:r>
              <a:rPr sz="1204" b="1" dirty="0">
                <a:latin typeface="Times New Roman" panose="02020603050405020304" pitchFamily="18" charset="0"/>
                <a:cs typeface="Times New Roman" panose="02020603050405020304" pitchFamily="18" charset="0"/>
              </a:rPr>
              <a:t>Bedridden</a:t>
            </a:r>
            <a:endParaRPr lang="en-US" sz="1204" b="1" dirty="0">
              <a:latin typeface="Times New Roman" panose="02020603050405020304" pitchFamily="18" charset="0"/>
              <a:cs typeface="Times New Roman" panose="02020603050405020304" pitchFamily="18" charset="0"/>
            </a:endParaRPr>
          </a:p>
          <a:p>
            <a:pPr marL="9561">
              <a:spcBef>
                <a:spcPts val="8"/>
              </a:spcBef>
            </a:pPr>
            <a:r>
              <a:rPr lang="en-US" sz="1204" b="1" dirty="0">
                <a:latin typeface="Times New Roman" panose="02020603050405020304" pitchFamily="18" charset="0"/>
                <a:cs typeface="Times New Roman" panose="02020603050405020304" pitchFamily="18" charset="0"/>
              </a:rPr>
              <a:t>-Seizure can occur</a:t>
            </a:r>
            <a:endParaRPr sz="1204" dirty="0">
              <a:latin typeface="Times New Roman" panose="02020603050405020304" pitchFamily="18" charset="0"/>
              <a:cs typeface="Times New Roman" panose="02020603050405020304" pitchFamily="18" charset="0"/>
            </a:endParaRPr>
          </a:p>
          <a:p>
            <a:pPr marL="9561" marR="244272">
              <a:spcBef>
                <a:spcPts val="4"/>
              </a:spcBef>
            </a:pPr>
            <a:r>
              <a:rPr lang="en-US" sz="1204" b="1" spc="-4" dirty="0">
                <a:latin typeface="Times New Roman" panose="02020603050405020304" pitchFamily="18" charset="0"/>
                <a:cs typeface="Times New Roman" panose="02020603050405020304" pitchFamily="18" charset="0"/>
              </a:rPr>
              <a:t>-</a:t>
            </a:r>
            <a:r>
              <a:rPr sz="1204" b="1" spc="-4" dirty="0">
                <a:latin typeface="Times New Roman" panose="02020603050405020304" pitchFamily="18" charset="0"/>
                <a:cs typeface="Times New Roman" panose="02020603050405020304" pitchFamily="18" charset="0"/>
              </a:rPr>
              <a:t>Unable to</a:t>
            </a:r>
            <a:r>
              <a:rPr sz="1204" b="1" spc="-49" dirty="0">
                <a:latin typeface="Times New Roman" panose="02020603050405020304" pitchFamily="18" charset="0"/>
                <a:cs typeface="Times New Roman" panose="02020603050405020304" pitchFamily="18" charset="0"/>
              </a:rPr>
              <a:t> </a:t>
            </a:r>
            <a:r>
              <a:rPr sz="1204" b="1" dirty="0">
                <a:latin typeface="Times New Roman" panose="02020603050405020304" pitchFamily="18" charset="0"/>
                <a:cs typeface="Times New Roman" panose="02020603050405020304" pitchFamily="18" charset="0"/>
              </a:rPr>
              <a:t>perform  </a:t>
            </a:r>
            <a:r>
              <a:rPr sz="1204" b="1" spc="-11" dirty="0">
                <a:latin typeface="Times New Roman" panose="02020603050405020304" pitchFamily="18" charset="0"/>
                <a:cs typeface="Times New Roman" panose="02020603050405020304" pitchFamily="18" charset="0"/>
              </a:rPr>
              <a:t>ADL</a:t>
            </a:r>
            <a:endParaRPr sz="1204" dirty="0">
              <a:latin typeface="Times New Roman" panose="02020603050405020304" pitchFamily="18" charset="0"/>
              <a:cs typeface="Times New Roman" panose="02020603050405020304" pitchFamily="18" charset="0"/>
            </a:endParaRPr>
          </a:p>
          <a:p>
            <a:pPr marL="138628" marR="368559" indent="-129068">
              <a:spcBef>
                <a:spcPts val="8"/>
              </a:spcBef>
            </a:pPr>
            <a:r>
              <a:rPr lang="en-US" sz="1204" b="1" dirty="0">
                <a:latin typeface="Times New Roman" panose="02020603050405020304" pitchFamily="18" charset="0"/>
                <a:cs typeface="Times New Roman" panose="02020603050405020304" pitchFamily="18" charset="0"/>
              </a:rPr>
              <a:t>-</a:t>
            </a:r>
            <a:r>
              <a:rPr sz="1204" b="1" dirty="0">
                <a:latin typeface="Times New Roman" panose="02020603050405020304" pitchFamily="18" charset="0"/>
                <a:cs typeface="Times New Roman" panose="02020603050405020304" pitchFamily="18" charset="0"/>
              </a:rPr>
              <a:t>Placement </a:t>
            </a:r>
            <a:r>
              <a:rPr sz="1204" b="1" spc="4" dirty="0">
                <a:latin typeface="Times New Roman" panose="02020603050405020304" pitchFamily="18" charset="0"/>
                <a:cs typeface="Times New Roman" panose="02020603050405020304" pitchFamily="18" charset="0"/>
              </a:rPr>
              <a:t>in</a:t>
            </a:r>
            <a:r>
              <a:rPr lang="en-US" sz="1204" b="1" spc="4" dirty="0">
                <a:latin typeface="Times New Roman" panose="02020603050405020304" pitchFamily="18" charset="0"/>
                <a:cs typeface="Times New Roman" panose="02020603050405020304" pitchFamily="18" charset="0"/>
              </a:rPr>
              <a:t> </a:t>
            </a:r>
            <a:r>
              <a:rPr sz="1204" b="1" spc="-4" dirty="0">
                <a:latin typeface="Times New Roman" panose="02020603050405020304" pitchFamily="18" charset="0"/>
                <a:cs typeface="Times New Roman" panose="02020603050405020304" pitchFamily="18" charset="0"/>
              </a:rPr>
              <a:t>long-term</a:t>
            </a:r>
            <a:r>
              <a:rPr sz="1204" b="1" spc="-49" dirty="0">
                <a:latin typeface="Times New Roman" panose="02020603050405020304" pitchFamily="18" charset="0"/>
                <a:cs typeface="Times New Roman" panose="02020603050405020304" pitchFamily="18" charset="0"/>
              </a:rPr>
              <a:t> </a:t>
            </a:r>
            <a:r>
              <a:rPr sz="1204" b="1" spc="4" dirty="0">
                <a:latin typeface="Times New Roman" panose="02020603050405020304" pitchFamily="18" charset="0"/>
                <a:cs typeface="Times New Roman" panose="02020603050405020304" pitchFamily="18" charset="0"/>
              </a:rPr>
              <a:t>care</a:t>
            </a:r>
            <a:r>
              <a:rPr lang="en-US" sz="1204" b="1" spc="4" dirty="0">
                <a:latin typeface="Times New Roman" panose="02020603050405020304" pitchFamily="18" charset="0"/>
                <a:cs typeface="Times New Roman" panose="02020603050405020304" pitchFamily="18" charset="0"/>
              </a:rPr>
              <a:t> </a:t>
            </a:r>
            <a:r>
              <a:rPr sz="1204" b="1" spc="4" dirty="0">
                <a:latin typeface="Times New Roman" panose="02020603050405020304" pitchFamily="18" charset="0"/>
                <a:cs typeface="Times New Roman" panose="02020603050405020304" pitchFamily="18" charset="0"/>
              </a:rPr>
              <a:t>needed</a:t>
            </a:r>
            <a:endParaRPr sz="1204"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305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F09BB40D-2E26-5946-9C0A-FDA92B4BC94A}"/>
              </a:ext>
            </a:extLst>
          </p:cNvPr>
          <p:cNvSpPr>
            <a:spLocks noGrp="1"/>
          </p:cNvSpPr>
          <p:nvPr>
            <p:ph type="title"/>
          </p:nvPr>
        </p:nvSpPr>
        <p:spPr>
          <a:xfrm>
            <a:off x="533400" y="651782"/>
            <a:ext cx="7772400" cy="857250"/>
          </a:xfrm>
        </p:spPr>
        <p:txBody>
          <a:bodyPr/>
          <a:lstStyle/>
          <a:p>
            <a:pPr algn="ctr" eaLnBrk="1" hangingPunct="1"/>
            <a:r>
              <a:rPr lang="en-US" sz="2400" dirty="0">
                <a:solidFill>
                  <a:srgbClr val="0070C0"/>
                </a:solidFill>
                <a:latin typeface="Times New Roman" panose="02020603050405020304" pitchFamily="18" charset="0"/>
                <a:cs typeface="Times New Roman" panose="02020603050405020304" pitchFamily="18" charset="0"/>
              </a:rPr>
              <a:t>Alzheimer’s Disease Treatment</a:t>
            </a:r>
            <a:br>
              <a:rPr lang="en-US" sz="2400" dirty="0">
                <a:solidFill>
                  <a:srgbClr val="0070C0"/>
                </a:solidFill>
                <a:latin typeface="Times New Roman" panose="02020603050405020304" pitchFamily="18" charset="0"/>
                <a:cs typeface="Times New Roman" panose="02020603050405020304" pitchFamily="18" charset="0"/>
              </a:rPr>
            </a:br>
            <a:r>
              <a:rPr lang="en-AU" altLang="en-US" sz="2400" dirty="0">
                <a:solidFill>
                  <a:srgbClr val="0070C0"/>
                </a:solidFill>
                <a:latin typeface="Times New Roman" panose="02020603050405020304" pitchFamily="18" charset="0"/>
                <a:cs typeface="Times New Roman" panose="02020603050405020304" pitchFamily="18" charset="0"/>
              </a:rPr>
              <a:t> </a:t>
            </a:r>
          </a:p>
        </p:txBody>
      </p:sp>
      <p:sp>
        <p:nvSpPr>
          <p:cNvPr id="6147" name="Content Placeholder 2">
            <a:extLst>
              <a:ext uri="{FF2B5EF4-FFF2-40B4-BE49-F238E27FC236}">
                <a16:creationId xmlns:a16="http://schemas.microsoft.com/office/drawing/2014/main" id="{FE7C1AB4-3B44-3944-B87E-E70CD7B0411B}"/>
              </a:ext>
            </a:extLst>
          </p:cNvPr>
          <p:cNvSpPr>
            <a:spLocks noGrp="1"/>
          </p:cNvSpPr>
          <p:nvPr>
            <p:ph idx="1"/>
          </p:nvPr>
        </p:nvSpPr>
        <p:spPr>
          <a:xfrm>
            <a:off x="1600200" y="1771650"/>
            <a:ext cx="4857750" cy="3314700"/>
          </a:xfrm>
        </p:spPr>
        <p:txBody>
          <a:bodyPr>
            <a:normAutofit lnSpcReduction="10000"/>
          </a:bodyPr>
          <a:lstStyle/>
          <a:p>
            <a:pPr>
              <a:buFont typeface="Wingdings" panose="05000000000000000000" pitchFamily="2" charset="2"/>
              <a:buChar char="§"/>
            </a:pPr>
            <a:r>
              <a:rPr lang="en-US" sz="1500" b="1" spc="-8" dirty="0">
                <a:latin typeface="Times New Roman" panose="02020603050405020304" pitchFamily="18" charset="0"/>
                <a:cs typeface="Times New Roman" panose="02020603050405020304" pitchFamily="18" charset="0"/>
              </a:rPr>
              <a:t>Symptomatic treatment:</a:t>
            </a:r>
          </a:p>
          <a:p>
            <a:pPr marL="566738" lvl="1">
              <a:spcBef>
                <a:spcPts val="506"/>
              </a:spcBef>
              <a:buSzPct val="85416"/>
              <a:tabLst>
                <a:tab pos="146685" algn="l"/>
              </a:tabLst>
            </a:pPr>
            <a:r>
              <a:rPr lang="en-US" sz="1500" spc="-4" dirty="0">
                <a:latin typeface="Times New Roman" panose="02020603050405020304" pitchFamily="18" charset="0"/>
                <a:cs typeface="Times New Roman" panose="02020603050405020304" pitchFamily="18" charset="0"/>
              </a:rPr>
              <a:t>Acetylcholinesterase</a:t>
            </a:r>
            <a:r>
              <a:rPr lang="en-US" sz="1500" dirty="0">
                <a:latin typeface="Times New Roman" panose="02020603050405020304" pitchFamily="18" charset="0"/>
                <a:cs typeface="Times New Roman" panose="02020603050405020304" pitchFamily="18" charset="0"/>
              </a:rPr>
              <a:t> </a:t>
            </a:r>
            <a:r>
              <a:rPr lang="en-US" sz="1500" spc="-4" dirty="0">
                <a:latin typeface="Times New Roman" panose="02020603050405020304" pitchFamily="18" charset="0"/>
                <a:cs typeface="Times New Roman" panose="02020603050405020304" pitchFamily="18" charset="0"/>
              </a:rPr>
              <a:t>Inhibitors: </a:t>
            </a:r>
            <a:endParaRPr lang="en-US" sz="1500" dirty="0">
              <a:latin typeface="Times New Roman" panose="02020603050405020304" pitchFamily="18" charset="0"/>
              <a:cs typeface="Times New Roman" panose="02020603050405020304" pitchFamily="18" charset="0"/>
            </a:endParaRPr>
          </a:p>
          <a:p>
            <a:pPr marL="772478" lvl="2" indent="-257175">
              <a:spcBef>
                <a:spcPts val="360"/>
              </a:spcBef>
              <a:buSzPct val="85000"/>
              <a:tabLst>
                <a:tab pos="352425" algn="l"/>
              </a:tabLst>
            </a:pPr>
            <a:r>
              <a:rPr lang="en-US" dirty="0">
                <a:latin typeface="Times New Roman" panose="02020603050405020304" pitchFamily="18" charset="0"/>
                <a:cs typeface="Times New Roman" panose="02020603050405020304" pitchFamily="18" charset="0"/>
              </a:rPr>
              <a:t>Donepezil</a:t>
            </a:r>
            <a:r>
              <a:rPr lang="en-US" spc="-19" dirty="0">
                <a:latin typeface="Times New Roman" panose="02020603050405020304" pitchFamily="18" charset="0"/>
                <a:cs typeface="Times New Roman" panose="02020603050405020304" pitchFamily="18" charset="0"/>
              </a:rPr>
              <a:t> </a:t>
            </a:r>
            <a:r>
              <a:rPr lang="en-US" spc="-4" dirty="0">
                <a:latin typeface="Times New Roman" panose="02020603050405020304" pitchFamily="18" charset="0"/>
                <a:cs typeface="Times New Roman" panose="02020603050405020304" pitchFamily="18" charset="0"/>
              </a:rPr>
              <a:t>(Aricept)</a:t>
            </a:r>
            <a:endParaRPr lang="en-US" dirty="0">
              <a:latin typeface="Times New Roman" panose="02020603050405020304" pitchFamily="18" charset="0"/>
              <a:cs typeface="Times New Roman" panose="02020603050405020304" pitchFamily="18" charset="0"/>
            </a:endParaRPr>
          </a:p>
          <a:p>
            <a:pPr marL="772478" lvl="2" indent="-257175">
              <a:spcBef>
                <a:spcPts val="360"/>
              </a:spcBef>
              <a:buSzPct val="85000"/>
              <a:tabLst>
                <a:tab pos="352425" algn="l"/>
              </a:tabLst>
            </a:pPr>
            <a:r>
              <a:rPr lang="en-US" spc="-4" dirty="0" err="1">
                <a:latin typeface="Times New Roman" panose="02020603050405020304" pitchFamily="18" charset="0"/>
                <a:cs typeface="Times New Roman" panose="02020603050405020304" pitchFamily="18" charset="0"/>
              </a:rPr>
              <a:t>Rivastigmine</a:t>
            </a:r>
            <a:r>
              <a:rPr lang="en-US" spc="-15" dirty="0">
                <a:latin typeface="Times New Roman" panose="02020603050405020304" pitchFamily="18" charset="0"/>
                <a:cs typeface="Times New Roman" panose="02020603050405020304" pitchFamily="18" charset="0"/>
              </a:rPr>
              <a:t> </a:t>
            </a:r>
            <a:r>
              <a:rPr lang="en-US" spc="-4" dirty="0">
                <a:latin typeface="Times New Roman" panose="02020603050405020304" pitchFamily="18" charset="0"/>
                <a:cs typeface="Times New Roman" panose="02020603050405020304" pitchFamily="18" charset="0"/>
              </a:rPr>
              <a:t>(Exelon)</a:t>
            </a:r>
            <a:endParaRPr lang="en-US" dirty="0">
              <a:latin typeface="Times New Roman" panose="02020603050405020304" pitchFamily="18" charset="0"/>
              <a:cs typeface="Times New Roman" panose="02020603050405020304" pitchFamily="18" charset="0"/>
            </a:endParaRPr>
          </a:p>
          <a:p>
            <a:pPr marL="772478" lvl="2" indent="-257175">
              <a:spcBef>
                <a:spcPts val="360"/>
              </a:spcBef>
              <a:buSzPct val="85000"/>
              <a:tabLst>
                <a:tab pos="352425" algn="l"/>
              </a:tabLst>
            </a:pPr>
            <a:r>
              <a:rPr lang="en-US" dirty="0" err="1">
                <a:latin typeface="Times New Roman" panose="02020603050405020304" pitchFamily="18" charset="0"/>
                <a:cs typeface="Times New Roman" panose="02020603050405020304" pitchFamily="18" charset="0"/>
              </a:rPr>
              <a:t>Galantamine</a:t>
            </a:r>
            <a:r>
              <a:rPr lang="en-US" spc="-3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Razadyne</a:t>
            </a:r>
            <a:r>
              <a:rPr lang="en-US" dirty="0">
                <a:latin typeface="Times New Roman" panose="02020603050405020304" pitchFamily="18" charset="0"/>
                <a:cs typeface="Times New Roman" panose="02020603050405020304" pitchFamily="18" charset="0"/>
              </a:rPr>
              <a:t>)</a:t>
            </a:r>
          </a:p>
          <a:p>
            <a:pPr marL="472440" lvl="1" indent="-257175">
              <a:spcBef>
                <a:spcPts val="360"/>
              </a:spcBef>
              <a:buSzPct val="85000"/>
              <a:tabLst>
                <a:tab pos="352425" algn="l"/>
              </a:tabLst>
            </a:pPr>
            <a:r>
              <a:rPr lang="en-US" sz="1500" spc="-4" dirty="0">
                <a:latin typeface="Times New Roman" panose="02020603050405020304" pitchFamily="18" charset="0"/>
                <a:cs typeface="Times New Roman" panose="02020603050405020304" pitchFamily="18" charset="0"/>
              </a:rPr>
              <a:t>NMDA receptor antagonist:</a:t>
            </a:r>
          </a:p>
          <a:p>
            <a:pPr marL="772478" lvl="2" indent="-257175">
              <a:spcBef>
                <a:spcPts val="360"/>
              </a:spcBef>
              <a:buSzPct val="85000"/>
              <a:tabLst>
                <a:tab pos="352425" algn="l"/>
              </a:tabLst>
            </a:pPr>
            <a:r>
              <a:rPr lang="en-US" spc="-4" dirty="0">
                <a:latin typeface="Times New Roman" panose="02020603050405020304" pitchFamily="18" charset="0"/>
                <a:cs typeface="Times New Roman" panose="02020603050405020304" pitchFamily="18" charset="0"/>
              </a:rPr>
              <a:t>Memantine</a:t>
            </a:r>
            <a:r>
              <a:rPr lang="en-US" spc="-8" dirty="0">
                <a:latin typeface="Times New Roman" panose="02020603050405020304" pitchFamily="18" charset="0"/>
                <a:cs typeface="Times New Roman" panose="02020603050405020304" pitchFamily="18" charset="0"/>
              </a:rPr>
              <a:t> </a:t>
            </a:r>
            <a:r>
              <a:rPr lang="en-US" spc="-4" dirty="0">
                <a:latin typeface="Times New Roman" panose="02020603050405020304" pitchFamily="18" charset="0"/>
                <a:cs typeface="Times New Roman" panose="02020603050405020304" pitchFamily="18" charset="0"/>
              </a:rPr>
              <a:t>(Namenda)</a:t>
            </a:r>
            <a:endParaRPr lang="en-US" baseline="24305"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AU" altLang="en-US" sz="1500" b="1" dirty="0">
                <a:latin typeface="Times New Roman" panose="02020603050405020304" pitchFamily="18" charset="0"/>
                <a:cs typeface="Times New Roman" panose="02020603050405020304" pitchFamily="18" charset="0"/>
              </a:rPr>
              <a:t>Disease modifying treatment:</a:t>
            </a:r>
          </a:p>
          <a:p>
            <a:pPr marL="0" indent="0">
              <a:buNone/>
            </a:pPr>
            <a:r>
              <a:rPr lang="en-AU" altLang="en-US" sz="1500" b="1" dirty="0">
                <a:latin typeface="Times New Roman" panose="02020603050405020304" pitchFamily="18" charset="0"/>
                <a:cs typeface="Times New Roman" panose="02020603050405020304" pitchFamily="18" charset="0"/>
              </a:rPr>
              <a:t>       Anti-amyloid monoclonal antibodies infusion:</a:t>
            </a:r>
          </a:p>
          <a:p>
            <a:pPr lvl="1"/>
            <a:r>
              <a:rPr lang="en-AU" altLang="en-US" sz="1500" dirty="0" err="1">
                <a:latin typeface="Times New Roman" panose="02020603050405020304" pitchFamily="18" charset="0"/>
                <a:cs typeface="Times New Roman" panose="02020603050405020304" pitchFamily="18" charset="0"/>
              </a:rPr>
              <a:t>Lecanemab</a:t>
            </a:r>
            <a:r>
              <a:rPr lang="en-AU" alt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Leqembi</a:t>
            </a:r>
            <a:r>
              <a:rPr lang="en-AU" altLang="en-US" sz="1500" dirty="0">
                <a:latin typeface="Times New Roman" panose="02020603050405020304" pitchFamily="18" charset="0"/>
                <a:cs typeface="Times New Roman" panose="02020603050405020304" pitchFamily="18" charset="0"/>
              </a:rPr>
              <a:t>) (FDA approved July 2023)</a:t>
            </a:r>
          </a:p>
          <a:p>
            <a:pPr lvl="1"/>
            <a:r>
              <a:rPr lang="en-AU" altLang="en-US" sz="1500" dirty="0" err="1">
                <a:latin typeface="Times New Roman" panose="02020603050405020304" pitchFamily="18" charset="0"/>
                <a:cs typeface="Times New Roman" panose="02020603050405020304" pitchFamily="18" charset="0"/>
              </a:rPr>
              <a:t>Donanemab</a:t>
            </a:r>
            <a:r>
              <a:rPr lang="en-AU" altLang="en-US" sz="1500" dirty="0">
                <a:latin typeface="Times New Roman" panose="02020603050405020304" pitchFamily="18" charset="0"/>
                <a:cs typeface="Times New Roman" panose="02020603050405020304" pitchFamily="18" charset="0"/>
              </a:rPr>
              <a:t> (</a:t>
            </a:r>
            <a:r>
              <a:rPr lang="en-AU" altLang="en-US" sz="1500" dirty="0" err="1">
                <a:latin typeface="Times New Roman" panose="02020603050405020304" pitchFamily="18" charset="0"/>
                <a:cs typeface="Times New Roman" panose="02020603050405020304" pitchFamily="18" charset="0"/>
              </a:rPr>
              <a:t>Kisunla</a:t>
            </a:r>
            <a:r>
              <a:rPr lang="en-AU" altLang="en-US" sz="1500" dirty="0">
                <a:latin typeface="Times New Roman" panose="02020603050405020304" pitchFamily="18" charset="0"/>
                <a:cs typeface="Times New Roman" panose="02020603050405020304" pitchFamily="18" charset="0"/>
              </a:rPr>
              <a:t>) (FDA approved July 2024)</a:t>
            </a:r>
          </a:p>
          <a:p>
            <a:endParaRPr lang="en-AU" altLang="en-US" sz="1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27225" t="17083" r="21527" b="8894"/>
          <a:stretch/>
        </p:blipFill>
        <p:spPr>
          <a:xfrm>
            <a:off x="5372100" y="2114550"/>
            <a:ext cx="2391508" cy="1943100"/>
          </a:xfrm>
          <a:prstGeom prst="rect">
            <a:avLst/>
          </a:prstGeom>
        </p:spPr>
      </p:pic>
    </p:spTree>
    <p:extLst>
      <p:ext uri="{BB962C8B-B14F-4D97-AF65-F5344CB8AC3E}">
        <p14:creationId xmlns:p14="http://schemas.microsoft.com/office/powerpoint/2010/main" val="93285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8900" y="401072"/>
            <a:ext cx="5500370" cy="553998"/>
          </a:xfrm>
          <a:prstGeom prst="rect">
            <a:avLst/>
          </a:prstGeom>
        </p:spPr>
        <p:txBody>
          <a:bodyPr vert="horz" wrap="square" lIns="0" tIns="0" rIns="0" bIns="0" rtlCol="0">
            <a:spAutoFit/>
          </a:bodyPr>
          <a:lstStyle/>
          <a:p>
            <a:pPr marL="12700" marR="5080">
              <a:lnSpc>
                <a:spcPct val="100000"/>
              </a:lnSpc>
            </a:pPr>
            <a:r>
              <a:rPr sz="3600" b="1" spc="-20" dirty="0">
                <a:solidFill>
                  <a:srgbClr val="006FC0"/>
                </a:solidFill>
                <a:latin typeface="Times New Roman"/>
                <a:cs typeface="Times New Roman"/>
              </a:rPr>
              <a:t>Parkins</a:t>
            </a:r>
            <a:r>
              <a:rPr sz="3600" b="1" spc="-10" dirty="0">
                <a:solidFill>
                  <a:srgbClr val="006FC0"/>
                </a:solidFill>
                <a:latin typeface="Times New Roman"/>
                <a:cs typeface="Times New Roman"/>
              </a:rPr>
              <a:t>o</a:t>
            </a:r>
            <a:r>
              <a:rPr sz="3600" b="1" spc="-20" dirty="0">
                <a:solidFill>
                  <a:srgbClr val="006FC0"/>
                </a:solidFill>
                <a:latin typeface="Times New Roman"/>
                <a:cs typeface="Times New Roman"/>
              </a:rPr>
              <a:t>n’s</a:t>
            </a:r>
            <a:r>
              <a:rPr sz="3600" b="1" spc="20" dirty="0">
                <a:solidFill>
                  <a:srgbClr val="006FC0"/>
                </a:solidFill>
                <a:latin typeface="Times New Roman"/>
                <a:cs typeface="Times New Roman"/>
              </a:rPr>
              <a:t> </a:t>
            </a:r>
            <a:r>
              <a:rPr sz="3600" b="1" spc="-20" dirty="0">
                <a:solidFill>
                  <a:srgbClr val="006FC0"/>
                </a:solidFill>
                <a:latin typeface="Times New Roman"/>
                <a:cs typeface="Times New Roman"/>
              </a:rPr>
              <a:t>Dise</a:t>
            </a:r>
            <a:r>
              <a:rPr sz="3600" b="1" spc="-15" dirty="0">
                <a:solidFill>
                  <a:srgbClr val="006FC0"/>
                </a:solidFill>
                <a:latin typeface="Times New Roman"/>
                <a:cs typeface="Times New Roman"/>
              </a:rPr>
              <a:t>a</a:t>
            </a:r>
            <a:r>
              <a:rPr sz="3600" b="1" spc="-20" dirty="0">
                <a:solidFill>
                  <a:srgbClr val="006FC0"/>
                </a:solidFill>
                <a:latin typeface="Times New Roman"/>
                <a:cs typeface="Times New Roman"/>
              </a:rPr>
              <a:t>se</a:t>
            </a:r>
            <a:r>
              <a:rPr sz="3600" b="1" spc="-5" dirty="0">
                <a:solidFill>
                  <a:srgbClr val="006FC0"/>
                </a:solidFill>
                <a:latin typeface="Times New Roman"/>
                <a:cs typeface="Times New Roman"/>
              </a:rPr>
              <a:t> </a:t>
            </a:r>
            <a:r>
              <a:rPr sz="3600" b="1" spc="-20" dirty="0">
                <a:solidFill>
                  <a:srgbClr val="006FC0"/>
                </a:solidFill>
                <a:latin typeface="Times New Roman"/>
                <a:cs typeface="Times New Roman"/>
              </a:rPr>
              <a:t>(PD)</a:t>
            </a:r>
            <a:endParaRPr sz="3600" dirty="0">
              <a:latin typeface="Times New Roman"/>
              <a:cs typeface="Times New Roman"/>
            </a:endParaRPr>
          </a:p>
        </p:txBody>
      </p:sp>
      <p:sp>
        <p:nvSpPr>
          <p:cNvPr id="3" name="object 3"/>
          <p:cNvSpPr txBox="1"/>
          <p:nvPr/>
        </p:nvSpPr>
        <p:spPr>
          <a:xfrm>
            <a:off x="533400" y="1216479"/>
            <a:ext cx="6019800" cy="3031599"/>
          </a:xfrm>
          <a:prstGeom prst="rect">
            <a:avLst/>
          </a:prstGeom>
        </p:spPr>
        <p:txBody>
          <a:bodyPr vert="horz" wrap="square" lIns="0" tIns="0" rIns="0" bIns="0" rtlCol="0">
            <a:spAutoFit/>
          </a:bodyPr>
          <a:lstStyle/>
          <a:p>
            <a:pPr marL="355600" marR="546100" indent="-342900">
              <a:lnSpc>
                <a:spcPct val="100000"/>
              </a:lnSpc>
              <a:buClr>
                <a:schemeClr val="tx1"/>
              </a:buClr>
              <a:buFont typeface="Arial" panose="020B0604020202020204" pitchFamily="34" charset="0"/>
              <a:buChar char="•"/>
              <a:tabLst>
                <a:tab pos="356235" algn="l"/>
              </a:tabLst>
            </a:pPr>
            <a:r>
              <a:rPr sz="2400" dirty="0">
                <a:latin typeface="Times New Roman"/>
                <a:cs typeface="Times New Roman"/>
              </a:rPr>
              <a:t>First described</a:t>
            </a:r>
            <a:r>
              <a:rPr sz="2400" spc="-30" dirty="0">
                <a:latin typeface="Times New Roman"/>
                <a:cs typeface="Times New Roman"/>
              </a:rPr>
              <a:t> </a:t>
            </a:r>
            <a:r>
              <a:rPr sz="2400" dirty="0">
                <a:latin typeface="Times New Roman"/>
                <a:cs typeface="Times New Roman"/>
              </a:rPr>
              <a:t>by Bri</a:t>
            </a:r>
            <a:r>
              <a:rPr sz="2400" spc="5" dirty="0">
                <a:latin typeface="Times New Roman"/>
                <a:cs typeface="Times New Roman"/>
              </a:rPr>
              <a:t>t</a:t>
            </a:r>
            <a:r>
              <a:rPr sz="2400" dirty="0">
                <a:latin typeface="Times New Roman"/>
                <a:cs typeface="Times New Roman"/>
              </a:rPr>
              <a:t>ish</a:t>
            </a:r>
            <a:r>
              <a:rPr sz="2400" spc="-20" dirty="0">
                <a:latin typeface="Times New Roman"/>
                <a:cs typeface="Times New Roman"/>
              </a:rPr>
              <a:t> </a:t>
            </a:r>
            <a:r>
              <a:rPr sz="2400" dirty="0">
                <a:latin typeface="Times New Roman"/>
                <a:cs typeface="Times New Roman"/>
              </a:rPr>
              <a:t>doctor Ja</a:t>
            </a:r>
            <a:r>
              <a:rPr sz="2400" spc="-15" dirty="0">
                <a:latin typeface="Times New Roman"/>
                <a:cs typeface="Times New Roman"/>
              </a:rPr>
              <a:t>m</a:t>
            </a:r>
            <a:r>
              <a:rPr sz="2400" dirty="0">
                <a:latin typeface="Times New Roman"/>
                <a:cs typeface="Times New Roman"/>
              </a:rPr>
              <a:t>es</a:t>
            </a:r>
            <a:r>
              <a:rPr sz="2400" spc="10" dirty="0">
                <a:latin typeface="Times New Roman"/>
                <a:cs typeface="Times New Roman"/>
              </a:rPr>
              <a:t> </a:t>
            </a:r>
            <a:r>
              <a:rPr sz="2400" dirty="0">
                <a:latin typeface="Times New Roman"/>
                <a:cs typeface="Times New Roman"/>
              </a:rPr>
              <a:t>Park</a:t>
            </a:r>
            <a:r>
              <a:rPr sz="2400" spc="5" dirty="0">
                <a:latin typeface="Times New Roman"/>
                <a:cs typeface="Times New Roman"/>
              </a:rPr>
              <a:t>i</a:t>
            </a:r>
            <a:r>
              <a:rPr sz="2400" dirty="0">
                <a:latin typeface="Times New Roman"/>
                <a:cs typeface="Times New Roman"/>
              </a:rPr>
              <a:t>nson</a:t>
            </a:r>
            <a:r>
              <a:rPr sz="2400" spc="-10" dirty="0">
                <a:latin typeface="Times New Roman"/>
                <a:cs typeface="Times New Roman"/>
              </a:rPr>
              <a:t> </a:t>
            </a:r>
            <a:r>
              <a:rPr sz="2400" dirty="0">
                <a:latin typeface="Times New Roman"/>
                <a:cs typeface="Times New Roman"/>
              </a:rPr>
              <a:t>in</a:t>
            </a:r>
            <a:r>
              <a:rPr sz="2400" spc="-10" dirty="0">
                <a:latin typeface="Times New Roman"/>
                <a:cs typeface="Times New Roman"/>
              </a:rPr>
              <a:t> </a:t>
            </a:r>
            <a:r>
              <a:rPr sz="2400" dirty="0">
                <a:latin typeface="Times New Roman"/>
                <a:cs typeface="Times New Roman"/>
              </a:rPr>
              <a:t>1817</a:t>
            </a:r>
            <a:r>
              <a:rPr lang="en-US" sz="2400" dirty="0">
                <a:latin typeface="Times New Roman"/>
                <a:cs typeface="Times New Roman"/>
              </a:rPr>
              <a:t>.</a:t>
            </a:r>
            <a:endParaRPr sz="2400" dirty="0">
              <a:latin typeface="Times New Roman"/>
              <a:cs typeface="Times New Roman"/>
            </a:endParaRPr>
          </a:p>
          <a:p>
            <a:pPr marL="355600" marR="312420" indent="-342900">
              <a:lnSpc>
                <a:spcPct val="100000"/>
              </a:lnSpc>
              <a:spcBef>
                <a:spcPts val="575"/>
              </a:spcBef>
              <a:buClr>
                <a:schemeClr val="tx1"/>
              </a:buClr>
              <a:buFont typeface="Arial" panose="020B0604020202020204" pitchFamily="34" charset="0"/>
              <a:buChar char="•"/>
              <a:tabLst>
                <a:tab pos="356235" algn="l"/>
              </a:tabLst>
            </a:pPr>
            <a:r>
              <a:rPr sz="2400" dirty="0">
                <a:latin typeface="Times New Roman"/>
                <a:cs typeface="Times New Roman"/>
              </a:rPr>
              <a:t>Ident</a:t>
            </a:r>
            <a:r>
              <a:rPr sz="2400" spc="5" dirty="0">
                <a:latin typeface="Times New Roman"/>
                <a:cs typeface="Times New Roman"/>
              </a:rPr>
              <a:t>i</a:t>
            </a:r>
            <a:r>
              <a:rPr sz="2400" dirty="0">
                <a:latin typeface="Times New Roman"/>
                <a:cs typeface="Times New Roman"/>
              </a:rPr>
              <a:t>fied</a:t>
            </a:r>
            <a:r>
              <a:rPr sz="2400" spc="-40" dirty="0">
                <a:latin typeface="Times New Roman"/>
                <a:cs typeface="Times New Roman"/>
              </a:rPr>
              <a:t> </a:t>
            </a:r>
            <a:r>
              <a:rPr sz="2400" dirty="0">
                <a:latin typeface="Times New Roman"/>
                <a:cs typeface="Times New Roman"/>
              </a:rPr>
              <a:t>i</a:t>
            </a:r>
            <a:r>
              <a:rPr sz="2400" spc="5" dirty="0">
                <a:latin typeface="Times New Roman"/>
                <a:cs typeface="Times New Roman"/>
              </a:rPr>
              <a:t>t</a:t>
            </a:r>
            <a:r>
              <a:rPr sz="2400" dirty="0">
                <a:latin typeface="Times New Roman"/>
                <a:cs typeface="Times New Roman"/>
              </a:rPr>
              <a:t>s</a:t>
            </a:r>
            <a:r>
              <a:rPr sz="2400" spc="-10" dirty="0">
                <a:latin typeface="Times New Roman"/>
                <a:cs typeface="Times New Roman"/>
              </a:rPr>
              <a:t> </a:t>
            </a:r>
            <a:r>
              <a:rPr sz="2400" spc="-20" dirty="0">
                <a:latin typeface="Times New Roman"/>
                <a:cs typeface="Times New Roman"/>
              </a:rPr>
              <a:t>m</a:t>
            </a:r>
            <a:r>
              <a:rPr sz="2400" dirty="0">
                <a:latin typeface="Times New Roman"/>
                <a:cs typeface="Times New Roman"/>
              </a:rPr>
              <a:t>ajor</a:t>
            </a:r>
            <a:r>
              <a:rPr sz="2400" spc="-5" dirty="0">
                <a:latin typeface="Times New Roman"/>
                <a:cs typeface="Times New Roman"/>
              </a:rPr>
              <a:t> </a:t>
            </a:r>
            <a:r>
              <a:rPr sz="2400" dirty="0">
                <a:latin typeface="Times New Roman"/>
                <a:cs typeface="Times New Roman"/>
              </a:rPr>
              <a:t>sy</a:t>
            </a:r>
            <a:r>
              <a:rPr sz="2400" spc="-20" dirty="0">
                <a:latin typeface="Times New Roman"/>
                <a:cs typeface="Times New Roman"/>
              </a:rPr>
              <a:t>m</a:t>
            </a:r>
            <a:r>
              <a:rPr sz="2400" dirty="0">
                <a:latin typeface="Times New Roman"/>
                <a:cs typeface="Times New Roman"/>
              </a:rPr>
              <a:t>pto</a:t>
            </a:r>
            <a:r>
              <a:rPr sz="2400" spc="-15" dirty="0">
                <a:latin typeface="Times New Roman"/>
                <a:cs typeface="Times New Roman"/>
              </a:rPr>
              <a:t>m</a:t>
            </a:r>
            <a:r>
              <a:rPr sz="2400" dirty="0">
                <a:latin typeface="Times New Roman"/>
                <a:cs typeface="Times New Roman"/>
              </a:rPr>
              <a:t>s</a:t>
            </a:r>
            <a:r>
              <a:rPr sz="2400" spc="20" dirty="0">
                <a:latin typeface="Times New Roman"/>
                <a:cs typeface="Times New Roman"/>
              </a:rPr>
              <a:t> </a:t>
            </a:r>
            <a:r>
              <a:rPr sz="2400" dirty="0">
                <a:latin typeface="Times New Roman"/>
                <a:cs typeface="Times New Roman"/>
              </a:rPr>
              <a:t>and ca</a:t>
            </a:r>
            <a:r>
              <a:rPr sz="2400" spc="5" dirty="0">
                <a:latin typeface="Times New Roman"/>
                <a:cs typeface="Times New Roman"/>
              </a:rPr>
              <a:t>l</a:t>
            </a:r>
            <a:r>
              <a:rPr sz="2400" dirty="0">
                <a:latin typeface="Times New Roman"/>
                <a:cs typeface="Times New Roman"/>
              </a:rPr>
              <a:t>led</a:t>
            </a:r>
            <a:r>
              <a:rPr sz="2400" spc="-30" dirty="0">
                <a:latin typeface="Times New Roman"/>
                <a:cs typeface="Times New Roman"/>
              </a:rPr>
              <a:t> </a:t>
            </a:r>
            <a:r>
              <a:rPr sz="2400" dirty="0">
                <a:latin typeface="Times New Roman"/>
                <a:cs typeface="Times New Roman"/>
              </a:rPr>
              <a:t>it</a:t>
            </a:r>
            <a:r>
              <a:rPr sz="2400" spc="-2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shak</a:t>
            </a:r>
            <a:r>
              <a:rPr sz="2400" spc="5" dirty="0">
                <a:latin typeface="Times New Roman"/>
                <a:cs typeface="Times New Roman"/>
              </a:rPr>
              <a:t>i</a:t>
            </a:r>
            <a:r>
              <a:rPr sz="2400" dirty="0">
                <a:latin typeface="Times New Roman"/>
                <a:cs typeface="Times New Roman"/>
              </a:rPr>
              <a:t>ng</a:t>
            </a:r>
            <a:r>
              <a:rPr sz="2400" spc="-15" dirty="0">
                <a:latin typeface="Times New Roman"/>
                <a:cs typeface="Times New Roman"/>
              </a:rPr>
              <a:t> </a:t>
            </a:r>
            <a:r>
              <a:rPr sz="2400" dirty="0">
                <a:latin typeface="Times New Roman"/>
                <a:cs typeface="Times New Roman"/>
              </a:rPr>
              <a:t>pal</a:t>
            </a:r>
            <a:r>
              <a:rPr sz="2400" spc="5" dirty="0">
                <a:latin typeface="Times New Roman"/>
                <a:cs typeface="Times New Roman"/>
              </a:rPr>
              <a:t>s</a:t>
            </a:r>
            <a:r>
              <a:rPr sz="2400" dirty="0">
                <a:latin typeface="Times New Roman"/>
                <a:cs typeface="Times New Roman"/>
              </a:rPr>
              <a:t>y”</a:t>
            </a:r>
            <a:r>
              <a:rPr lang="en-US" sz="2400" dirty="0">
                <a:latin typeface="Times New Roman"/>
                <a:cs typeface="Times New Roman"/>
              </a:rPr>
              <a:t>.</a:t>
            </a:r>
          </a:p>
          <a:p>
            <a:pPr marL="355600" marR="400685" indent="-342900">
              <a:lnSpc>
                <a:spcPct val="100000"/>
              </a:lnSpc>
              <a:buClr>
                <a:schemeClr val="tx1"/>
              </a:buClr>
              <a:buSzPct val="68750"/>
              <a:buFont typeface="Arial" panose="020B0604020202020204" pitchFamily="34" charset="0"/>
              <a:buChar char="•"/>
              <a:tabLst>
                <a:tab pos="355600" algn="l"/>
              </a:tabLst>
            </a:pPr>
            <a:r>
              <a:rPr lang="en-US" dirty="0">
                <a:latin typeface="Times New Roman"/>
                <a:cs typeface="Times New Roman"/>
              </a:rPr>
              <a:t>Progress</a:t>
            </a:r>
            <a:r>
              <a:rPr lang="en-US" spc="5" dirty="0">
                <a:latin typeface="Times New Roman"/>
                <a:cs typeface="Times New Roman"/>
              </a:rPr>
              <a:t>i</a:t>
            </a:r>
            <a:r>
              <a:rPr lang="en-US" dirty="0">
                <a:latin typeface="Times New Roman"/>
                <a:cs typeface="Times New Roman"/>
              </a:rPr>
              <a:t>ve,</a:t>
            </a:r>
            <a:r>
              <a:rPr lang="en-US" spc="-25" dirty="0">
                <a:latin typeface="Times New Roman"/>
                <a:cs typeface="Times New Roman"/>
              </a:rPr>
              <a:t> </a:t>
            </a:r>
            <a:r>
              <a:rPr lang="en-US" dirty="0">
                <a:latin typeface="Times New Roman"/>
                <a:cs typeface="Times New Roman"/>
              </a:rPr>
              <a:t>chronic, neurodegene</a:t>
            </a:r>
            <a:r>
              <a:rPr lang="en-US" spc="5" dirty="0">
                <a:latin typeface="Times New Roman"/>
                <a:cs typeface="Times New Roman"/>
              </a:rPr>
              <a:t>r</a:t>
            </a:r>
            <a:r>
              <a:rPr lang="en-US" dirty="0">
                <a:latin typeface="Times New Roman"/>
                <a:cs typeface="Times New Roman"/>
              </a:rPr>
              <a:t>at</a:t>
            </a:r>
            <a:r>
              <a:rPr lang="en-US" spc="-15" dirty="0">
                <a:latin typeface="Times New Roman"/>
                <a:cs typeface="Times New Roman"/>
              </a:rPr>
              <a:t>i</a:t>
            </a:r>
            <a:r>
              <a:rPr lang="en-US" dirty="0">
                <a:latin typeface="Times New Roman"/>
                <a:cs typeface="Times New Roman"/>
              </a:rPr>
              <a:t>ve</a:t>
            </a:r>
            <a:r>
              <a:rPr lang="en-US" spc="-35" dirty="0">
                <a:latin typeface="Times New Roman"/>
                <a:cs typeface="Times New Roman"/>
              </a:rPr>
              <a:t> </a:t>
            </a:r>
            <a:r>
              <a:rPr lang="en-US" dirty="0">
                <a:latin typeface="Times New Roman"/>
                <a:cs typeface="Times New Roman"/>
              </a:rPr>
              <a:t>dis</a:t>
            </a:r>
            <a:r>
              <a:rPr lang="en-US" spc="5" dirty="0">
                <a:latin typeface="Times New Roman"/>
                <a:cs typeface="Times New Roman"/>
              </a:rPr>
              <a:t>e</a:t>
            </a:r>
            <a:r>
              <a:rPr lang="en-US" dirty="0">
                <a:latin typeface="Times New Roman"/>
                <a:cs typeface="Times New Roman"/>
              </a:rPr>
              <a:t>ase.</a:t>
            </a:r>
          </a:p>
          <a:p>
            <a:pPr marL="355600" marR="400685" indent="-342900">
              <a:lnSpc>
                <a:spcPct val="100000"/>
              </a:lnSpc>
              <a:buClr>
                <a:schemeClr val="tx1"/>
              </a:buClr>
              <a:buSzPct val="68750"/>
              <a:buFont typeface="Arial" panose="020B0604020202020204" pitchFamily="34" charset="0"/>
              <a:buChar char="•"/>
              <a:tabLst>
                <a:tab pos="355600" algn="l"/>
              </a:tabLst>
            </a:pPr>
            <a:r>
              <a:rPr lang="en-US" dirty="0">
                <a:latin typeface="Times New Roman"/>
                <a:cs typeface="Times New Roman"/>
              </a:rPr>
              <a:t>Slo</a:t>
            </a:r>
            <a:r>
              <a:rPr lang="en-US" spc="-160" dirty="0">
                <a:latin typeface="Times New Roman"/>
                <a:cs typeface="Times New Roman"/>
              </a:rPr>
              <a:t>w</a:t>
            </a:r>
            <a:r>
              <a:rPr lang="en-US" dirty="0">
                <a:latin typeface="Times New Roman"/>
                <a:cs typeface="Times New Roman"/>
              </a:rPr>
              <a:t>, se</a:t>
            </a:r>
            <a:r>
              <a:rPr lang="en-US" spc="5" dirty="0">
                <a:latin typeface="Times New Roman"/>
                <a:cs typeface="Times New Roman"/>
              </a:rPr>
              <a:t>l</a:t>
            </a:r>
            <a:r>
              <a:rPr lang="en-US" dirty="0">
                <a:latin typeface="Times New Roman"/>
                <a:cs typeface="Times New Roman"/>
              </a:rPr>
              <a:t>ec</a:t>
            </a:r>
            <a:r>
              <a:rPr lang="en-US" spc="5" dirty="0">
                <a:latin typeface="Times New Roman"/>
                <a:cs typeface="Times New Roman"/>
              </a:rPr>
              <a:t>t</a:t>
            </a:r>
            <a:r>
              <a:rPr lang="en-US" dirty="0">
                <a:latin typeface="Times New Roman"/>
                <a:cs typeface="Times New Roman"/>
              </a:rPr>
              <a:t>ive</a:t>
            </a:r>
            <a:r>
              <a:rPr lang="en-US" spc="-45" dirty="0">
                <a:latin typeface="Times New Roman"/>
                <a:cs typeface="Times New Roman"/>
              </a:rPr>
              <a:t> </a:t>
            </a:r>
            <a:r>
              <a:rPr lang="en-US" dirty="0">
                <a:latin typeface="Times New Roman"/>
                <a:cs typeface="Times New Roman"/>
              </a:rPr>
              <a:t>loss</a:t>
            </a:r>
            <a:r>
              <a:rPr lang="en-US" spc="5" dirty="0">
                <a:latin typeface="Times New Roman"/>
                <a:cs typeface="Times New Roman"/>
              </a:rPr>
              <a:t> </a:t>
            </a:r>
            <a:r>
              <a:rPr lang="en-US" dirty="0">
                <a:latin typeface="Times New Roman"/>
                <a:cs typeface="Times New Roman"/>
              </a:rPr>
              <a:t>of brain cells that produce dopamine.</a:t>
            </a:r>
            <a:endParaRPr sz="2400" dirty="0">
              <a:latin typeface="Times New Roman"/>
              <a:cs typeface="Times New Roman"/>
            </a:endParaRPr>
          </a:p>
        </p:txBody>
      </p:sp>
      <p:sp>
        <p:nvSpPr>
          <p:cNvPr id="4" name="object 4"/>
          <p:cNvSpPr/>
          <p:nvPr/>
        </p:nvSpPr>
        <p:spPr>
          <a:xfrm>
            <a:off x="6781800" y="1219200"/>
            <a:ext cx="2160526" cy="244919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91000" y="4150138"/>
            <a:ext cx="1950720" cy="2479245"/>
          </a:xfrm>
          <a:prstGeom prst="rect">
            <a:avLst/>
          </a:prstGeom>
          <a:blipFill>
            <a:blip r:embed="rId4" cstate="print"/>
            <a:srcRect/>
            <a:stretch>
              <a:fillRect t="-19272" b="-79400"/>
            </a:stretch>
          </a:blipFill>
        </p:spPr>
        <p:txBody>
          <a:bodyPr wrap="square" lIns="0" tIns="0" rIns="0" bIns="0" rtlCol="0"/>
          <a:lstStyle/>
          <a:p>
            <a:endParaRPr>
              <a:ln w="0"/>
              <a:solidFill>
                <a:schemeClr val="accent1"/>
              </a:solidFill>
              <a:effectLst>
                <a:outerShdw blurRad="38100" dist="25400" dir="5400000" algn="ctr" rotWithShape="0">
                  <a:srgbClr val="6E747A">
                    <a:alpha val="43000"/>
                  </a:srgbClr>
                </a:outerShdw>
              </a:effectLst>
            </a:endParaRPr>
          </a:p>
        </p:txBody>
      </p:sp>
      <p:sp>
        <p:nvSpPr>
          <p:cNvPr id="6" name="object 5"/>
          <p:cNvSpPr/>
          <p:nvPr/>
        </p:nvSpPr>
        <p:spPr>
          <a:xfrm>
            <a:off x="1295400" y="4267200"/>
            <a:ext cx="1950720" cy="2019712"/>
          </a:xfrm>
          <a:prstGeom prst="rect">
            <a:avLst/>
          </a:prstGeom>
          <a:blipFill>
            <a:blip r:embed="rId4" cstate="print"/>
            <a:srcRect/>
            <a:stretch>
              <a:fillRect t="-143874" b="-2"/>
            </a:stretch>
          </a:blipFill>
        </p:spPr>
        <p:txBody>
          <a:bodyPr wrap="square" lIns="0" tIns="0" rIns="0" bIns="0" rtlCol="0"/>
          <a:lstStyle/>
          <a:p>
            <a:endParaRPr/>
          </a:p>
        </p:txBody>
      </p:sp>
    </p:spTree>
    <p:extLst>
      <p:ext uri="{BB962C8B-B14F-4D97-AF65-F5344CB8AC3E}">
        <p14:creationId xmlns:p14="http://schemas.microsoft.com/office/powerpoint/2010/main" val="3300481386"/>
      </p:ext>
    </p:extLst>
  </p:cSld>
  <p:clrMapOvr>
    <a:masterClrMapping/>
  </p:clrMapOvr>
</p:sld>
</file>

<file path=ppt/theme/theme1.xml><?xml version="1.0" encoding="utf-8"?>
<a:theme xmlns:a="http://schemas.openxmlformats.org/drawingml/2006/main" name="UMMC_BLU">
  <a:themeElements>
    <a:clrScheme name="UMHC_BL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MHC_BLU">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UMHC_BL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MHC_BL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MHC_BL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MHC_BL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MHC_BL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MHC_BL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MHC_BLU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MHC_BL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MHC_BL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MHC_BL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MHC_BL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MHC_BL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D3250E6082861B499F048979D370C862" ma:contentTypeVersion="5" ma:contentTypeDescription="Create a new document." ma:contentTypeScope="" ma:versionID="6eb6977634d3db79c8b113b8711edfd4">
  <xsd:schema xmlns:xsd="http://www.w3.org/2001/XMLSchema" xmlns:xs="http://www.w3.org/2001/XMLSchema" xmlns:p="http://schemas.microsoft.com/office/2006/metadata/properties" targetNamespace="http://schemas.microsoft.com/office/2006/metadata/properties" ma:root="true" ma:fieldsID="1e5db682b37e7972ee8b6ef4a5d844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1D6B7E-799D-4692-AB99-5292EC8D4F58}">
  <ds:schemaRefs>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22E221D-32F5-4496-8D80-B3E8F24472DA}">
  <ds:schemaRefs>
    <ds:schemaRef ds:uri="http://schemas.microsoft.com/sharepoint/v3/contenttype/forms"/>
  </ds:schemaRefs>
</ds:datastoreItem>
</file>

<file path=customXml/itemProps3.xml><?xml version="1.0" encoding="utf-8"?>
<ds:datastoreItem xmlns:ds="http://schemas.openxmlformats.org/officeDocument/2006/customXml" ds:itemID="{954B545E-8ECB-4F8C-BE41-39158F54EE34}">
  <ds:schemaRefs>
    <ds:schemaRef ds:uri="http://schemas.microsoft.com/office/2006/metadata/customXsn"/>
  </ds:schemaRefs>
</ds:datastoreItem>
</file>

<file path=customXml/itemProps4.xml><?xml version="1.0" encoding="utf-8"?>
<ds:datastoreItem xmlns:ds="http://schemas.openxmlformats.org/officeDocument/2006/customXml" ds:itemID="{40FF8A2B-01BB-4CD5-BBEC-55DA8CC6C0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15660</TotalTime>
  <Words>1257</Words>
  <Application>Microsoft Office PowerPoint</Application>
  <PresentationFormat>On-screen Show (4:3)</PresentationFormat>
  <Paragraphs>201</Paragraphs>
  <Slides>26</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Open Sans</vt:lpstr>
      <vt:lpstr>Tahoma</vt:lpstr>
      <vt:lpstr>Times</vt:lpstr>
      <vt:lpstr>Times New Roman</vt:lpstr>
      <vt:lpstr>Trebuchet MS</vt:lpstr>
      <vt:lpstr>Wingdings</vt:lpstr>
      <vt:lpstr>UMMC_BLU</vt:lpstr>
      <vt:lpstr>PowerPoint Presentation</vt:lpstr>
      <vt:lpstr>PowerPoint Presentation</vt:lpstr>
      <vt:lpstr> Common Neurodegenerative Disorders </vt:lpstr>
      <vt:lpstr>PowerPoint Presentation</vt:lpstr>
      <vt:lpstr>PowerPoint Presentation</vt:lpstr>
      <vt:lpstr>PowerPoint Presentation</vt:lpstr>
      <vt:lpstr>PowerPoint Presentation</vt:lpstr>
      <vt:lpstr>Alzheimer’s Disease Treatment  </vt:lpstr>
      <vt:lpstr>PowerPoint Presentation</vt:lpstr>
      <vt:lpstr>Symptoms of PD</vt:lpstr>
      <vt:lpstr>PowerPoint Presentation</vt:lpstr>
      <vt:lpstr>PowerPoint Presentation</vt:lpstr>
      <vt:lpstr>PowerPoint Presentation</vt:lpstr>
      <vt:lpstr>PowerPoint Presentation</vt:lpstr>
      <vt:lpstr>Symptoms of HD The 3 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Mississippi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asmith4</dc:creator>
  <cp:lastModifiedBy>Jessica Breazeale</cp:lastModifiedBy>
  <cp:revision>1146</cp:revision>
  <cp:lastPrinted>2016-02-19T04:42:02Z</cp:lastPrinted>
  <dcterms:created xsi:type="dcterms:W3CDTF">2013-02-22T03:08:59Z</dcterms:created>
  <dcterms:modified xsi:type="dcterms:W3CDTF">2025-02-20T15:47:36Z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0x010100D3250E6082861B499F048979D370C862</vt:lpwstr>
  </property>
</Properties>
</file>