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6" r:id="rId5"/>
    <p:sldMasterId id="2147483695" r:id="rId6"/>
  </p:sldMasterIdLst>
  <p:notesMasterIdLst>
    <p:notesMasterId r:id="rId15"/>
  </p:notesMasterIdLst>
  <p:sldIdLst>
    <p:sldId id="410" r:id="rId7"/>
    <p:sldId id="424" r:id="rId8"/>
    <p:sldId id="425" r:id="rId9"/>
    <p:sldId id="426" r:id="rId10"/>
    <p:sldId id="256" r:id="rId11"/>
    <p:sldId id="433" r:id="rId12"/>
    <p:sldId id="434" r:id="rId13"/>
    <p:sldId id="43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6CDB65-19DE-9F50-9802-6C173E86DB80}" v="6" dt="2024-11-21T16:17:52.742"/>
    <p1510:client id="{D4D5AE1E-D53C-4877-9A90-F2382D5B282F}" v="28" dt="2024-11-21T12:59:48.7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C7CF1-C1D1-44FA-BD0A-DB2ED5C010EE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3267A-824B-4F0A-9947-430FDF15B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3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F8402-002E-46E9-A023-25A472166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42FF93-42FD-489B-A78B-8AC3F68E2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20B19-8E96-4122-8F3F-DA038C1F4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A5D21-E657-45FF-A53D-54B15EF42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42D64-12BB-4703-A1DF-126FAEA64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83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7F77D-32DC-42E3-9B66-9CD543C24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22227B-D77C-4653-91CB-D818144205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24041-01F2-4FBB-8338-AACD5229E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DF494-C369-4CDD-9CC3-06E0FC51D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01ED2-753B-4610-8C97-BD07657F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3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F1BB0C-0EAA-4E08-B6FA-934137CB05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8BF7B0-BC8A-4E4E-B44D-1D6DD66CB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9FD32-590F-4074-8FC3-6E250DD68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37D56-B3E3-452C-AD26-C27737237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D3CF2-AD27-487E-9E99-0A5C53AE0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43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267200" y="914400"/>
            <a:ext cx="7315200" cy="914400"/>
          </a:xfrm>
          <a:prstGeom prst="line">
            <a:avLst/>
          </a:prstGeom>
          <a:noFill/>
          <a:ln w="63500">
            <a:solidFill>
              <a:srgbClr val="0088CC"/>
            </a:solidFill>
            <a:prstDash val="solid"/>
          </a:ln>
        </p:spPr>
      </p:sp>
      <p:sp>
        <p:nvSpPr>
          <p:cNvPr id="3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Object 3" descr="https://gis.cdc.gov/grasp/fluview/FluView2References/img/FluTitle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" y="45720"/>
            <a:ext cx="1877568" cy="758952"/>
          </a:xfrm>
          <a:prstGeom prst="rect">
            <a:avLst/>
          </a:prstGeom>
        </p:spPr>
      </p:pic>
      <p:pic>
        <p:nvPicPr>
          <p:cNvPr id="5" name="Object 4" descr="https://gis.cdc.gov/grasp/fluview/FluView2References/img/cdc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920" y="45720"/>
            <a:ext cx="1341120" cy="75895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527048"/>
            <a:ext cx="11582400" cy="5330952"/>
          </a:xfrm>
          <a:prstGeom prst="rect">
            <a:avLst/>
          </a:prstGeom>
        </p:spPr>
      </p:pic>
      <p:sp>
        <p:nvSpPr>
          <p:cNvPr id="7" name="Object 6"/>
          <p:cNvSpPr/>
          <p:nvPr/>
        </p:nvSpPr>
        <p:spPr>
          <a:xfrm>
            <a:off x="1219200" y="914400"/>
            <a:ext cx="91440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buNone/>
            </a:pPr>
            <a:r>
              <a:rPr lang="en-US" sz="1600" dirty="0">
                <a:solidFill>
                  <a:srgbClr val="000000"/>
                </a:solidFill>
              </a:rPr>
              <a:t>Influenza Positive Tests Reported to CDC by Public Health Laboratories,</a:t>
            </a:r>
            <a:endParaRPr lang="en-US" sz="1800" dirty="0"/>
          </a:p>
        </p:txBody>
      </p:sp>
      <p:sp>
        <p:nvSpPr>
          <p:cNvPr id="8" name="Object 7"/>
          <p:cNvSpPr/>
          <p:nvPr/>
        </p:nvSpPr>
        <p:spPr>
          <a:xfrm>
            <a:off x="1219200" y="1188720"/>
            <a:ext cx="91440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buNone/>
            </a:pPr>
            <a:r>
              <a:rPr lang="en-US" sz="1600" dirty="0">
                <a:solidFill>
                  <a:srgbClr val="000000"/>
                </a:solidFill>
              </a:rPr>
              <a:t>National Summary, 2024-25 Season, week ending Feb 08, 2025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52734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1066800"/>
            <a:ext cx="10363200" cy="1295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90800"/>
            <a:ext cx="8534400" cy="8382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7322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30400" y="838200"/>
            <a:ext cx="9448800" cy="1524000"/>
          </a:xfrm>
        </p:spPr>
        <p:txBody>
          <a:bodyPr/>
          <a:lstStyle>
            <a:lvl1pPr algn="l">
              <a:defRPr b="1">
                <a:solidFill>
                  <a:srgbClr val="1D487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2667000"/>
            <a:ext cx="7781365" cy="7620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1D487C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155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51C41-26AE-6643-8178-70E7984012E8}" type="slidenum">
              <a:rPr lang="en-US"/>
              <a:pPr>
                <a:defRPr/>
              </a:pPr>
              <a:t>‹#›</a:t>
            </a:fld>
            <a:endParaRPr lang="en-US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067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9EAAC-CF13-EF43-B5C8-587C0BA1B27E}" type="slidenum">
              <a:rPr lang="en-US"/>
              <a:pPr>
                <a:defRPr/>
              </a:pPr>
              <a:t>‹#›</a:t>
            </a:fld>
            <a:endParaRPr lang="en-US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700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9833"/>
            <a:ext cx="10972800" cy="1005635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00788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7795"/>
            <a:ext cx="10972800" cy="4291197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b="0">
                <a:solidFill>
                  <a:schemeClr val="tx1"/>
                </a:solidFill>
              </a:defRPr>
            </a:lvl1pPr>
            <a:lvl2pPr marL="685783" indent="-228594">
              <a:buClr>
                <a:srgbClr val="00788A"/>
              </a:buClr>
              <a:buFont typeface="Calibri" panose="020F0502020204030204" pitchFamily="34" charset="0"/>
              <a:buChar char="‒"/>
              <a:defRPr/>
            </a:lvl2pPr>
            <a:lvl3pPr>
              <a:buClr>
                <a:srgbClr val="C00000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5803961"/>
            <a:ext cx="8534400" cy="858099"/>
          </a:xfrm>
        </p:spPr>
        <p:txBody>
          <a:bodyPr anchor="t">
            <a:normAutofit/>
          </a:bodyPr>
          <a:lstStyle>
            <a:lvl1pPr marL="0" indent="0" algn="l">
              <a:buFont typeface="Wingdings" panose="05000000000000000000" pitchFamily="2" charset="2"/>
              <a:buNone/>
              <a:defRPr sz="1333" b="0">
                <a:solidFill>
                  <a:schemeClr val="tx1"/>
                </a:solidFill>
              </a:defRPr>
            </a:lvl1pPr>
            <a:lvl2pPr marL="685783" indent="-228594" algn="l">
              <a:buClr>
                <a:srgbClr val="00788A"/>
              </a:buClr>
              <a:buFont typeface="Calibri" panose="020F0502020204030204" pitchFamily="34" charset="0"/>
              <a:buChar char="‒"/>
              <a:defRPr sz="1333"/>
            </a:lvl2pPr>
            <a:lvl3pPr algn="l">
              <a:buClr>
                <a:srgbClr val="C00000"/>
              </a:buClr>
              <a:defRPr sz="1333"/>
            </a:lvl3pPr>
            <a:lvl4pPr algn="l">
              <a:defRPr sz="1333"/>
            </a:lvl4pPr>
            <a:lvl5pPr algn="l"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5BB86E-2212-41BC-BC8C-E88C6E75E1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9"/>
          <a:stretch/>
        </p:blipFill>
        <p:spPr>
          <a:xfrm>
            <a:off x="0" y="6705601"/>
            <a:ext cx="12190928" cy="1627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467688-3098-4339-A70C-83D8B9BB62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7" y="6023492"/>
            <a:ext cx="1187116" cy="6898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C17D18-9EF4-4A1C-A1A2-6FFF59F99215}"/>
              </a:ext>
            </a:extLst>
          </p:cNvPr>
          <p:cNvSpPr txBox="1"/>
          <p:nvPr userDrawn="1"/>
        </p:nvSpPr>
        <p:spPr>
          <a:xfrm>
            <a:off x="11660936" y="6336268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9FE1C53-EC00-467A-90D0-1E634E0048C1}" type="slidenum">
              <a:rPr lang="en-US" sz="1600" smtClean="0"/>
              <a:t>‹#›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407020550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915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267200" y="914400"/>
            <a:ext cx="7315200" cy="914400"/>
          </a:xfrm>
          <a:prstGeom prst="line">
            <a:avLst/>
          </a:prstGeom>
          <a:noFill/>
          <a:ln w="63500">
            <a:solidFill>
              <a:srgbClr val="0088CC"/>
            </a:solidFill>
            <a:prstDash val="solid"/>
          </a:ln>
        </p:spPr>
      </p:sp>
      <p:sp>
        <p:nvSpPr>
          <p:cNvPr id="3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Object 3" descr="https://gis.cdc.gov/grasp/fluview/Flu7References/img/FluTitle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" y="45720"/>
            <a:ext cx="1877568" cy="758952"/>
          </a:xfrm>
          <a:prstGeom prst="rect">
            <a:avLst/>
          </a:prstGeom>
        </p:spPr>
      </p:pic>
      <p:pic>
        <p:nvPicPr>
          <p:cNvPr id="5" name="Object 4" descr="https://gis.cdc.gov/grasp/fluview/Flu7References/img/cdc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920" y="45720"/>
            <a:ext cx="1341120" cy="75895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828800"/>
            <a:ext cx="11582400" cy="5330952"/>
          </a:xfrm>
          <a:prstGeom prst="rect">
            <a:avLst/>
          </a:prstGeom>
        </p:spPr>
      </p:pic>
      <p:sp>
        <p:nvSpPr>
          <p:cNvPr id="7" name="Object 6"/>
          <p:cNvSpPr/>
          <p:nvPr/>
        </p:nvSpPr>
        <p:spPr>
          <a:xfrm>
            <a:off x="1219200" y="822960"/>
            <a:ext cx="91440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buNone/>
            </a:pPr>
            <a:r>
              <a:rPr lang="en-US" sz="1400" dirty="0">
                <a:solidFill>
                  <a:srgbClr val="000000"/>
                </a:solidFill>
              </a:rPr>
              <a:t>Pneumonia and Influenza Mortality from</a:t>
            </a:r>
            <a:endParaRPr lang="en-US" sz="1800" dirty="0"/>
          </a:p>
        </p:txBody>
      </p:sp>
      <p:sp>
        <p:nvSpPr>
          <p:cNvPr id="8" name="Object 7"/>
          <p:cNvSpPr/>
          <p:nvPr/>
        </p:nvSpPr>
        <p:spPr>
          <a:xfrm>
            <a:off x="1219200" y="1051560"/>
            <a:ext cx="91440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buNone/>
            </a:pPr>
            <a:r>
              <a:rPr lang="en-US" sz="1400" dirty="0">
                <a:solidFill>
                  <a:srgbClr val="000000"/>
                </a:solidFill>
              </a:rPr>
              <a:t>the National Center for Health Statistics Mortality Surveillance System</a:t>
            </a:r>
            <a:endParaRPr lang="en-US" sz="1800" dirty="0"/>
          </a:p>
        </p:txBody>
      </p:sp>
      <p:sp>
        <p:nvSpPr>
          <p:cNvPr id="9" name="Object 8"/>
          <p:cNvSpPr/>
          <p:nvPr/>
        </p:nvSpPr>
        <p:spPr>
          <a:xfrm>
            <a:off x="1219200" y="1280160"/>
            <a:ext cx="91440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buNone/>
            </a:pPr>
            <a:r>
              <a:rPr lang="en-US" sz="1300" dirty="0">
                <a:solidFill>
                  <a:srgbClr val="000000"/>
                </a:solidFill>
              </a:rPr>
              <a:t>National Summary data through the week ending February 8, 2025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05691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F0C0F-61FD-4FEF-A144-35A478EE3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B50FA-A8E4-4473-99F5-A01F37F80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1BFB1-E14D-4639-A02A-5108DD4F6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2925D-5E8A-456C-B2C2-70B638DD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363E7-0E7D-4919-A8F6-7556FD6D0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9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887C5-EBA9-4FC8-94E3-DD2238AB0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84228-51D3-426C-A671-12899F917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37EB0-ACA0-4454-B07D-82B740E7E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3198C-3F8F-4687-B21E-E1285D486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7DF00-E5E8-4DB9-9107-A6AC50A00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7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B48A2-5683-4185-86E6-36B497837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07EE4-32C2-4D50-8E65-3D00FFF3ED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2D270-1C48-44D2-80B5-C2F2AF438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5B851-8C36-43C6-A076-309835B87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AC3BB-FB87-4C5E-8B87-EF18B55ED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58FED-1A9C-4E4C-B76A-96E50199D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4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B05C4-D93C-46F2-B950-F21463FA7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27078-E2CC-44EE-810E-AB1229D96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8881E-6E48-4D89-B00B-FF386CB7C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CFF1BE-E026-4DC9-8BBE-70A21DC08C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F7F3F1-55B1-4724-B24A-EEF5F0FE06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4CC88A-1BC2-47A1-8B5B-9FD289EE4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0A189E-7738-4E6D-ADAD-C1E83D1D9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985D53-ECCB-41AE-B8F7-FC0F955D9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5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DC0C5-FCC9-49EC-ABF8-2EC402B55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3CEE75-441A-4E47-9B2E-CBE7F803B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7720D7-6BD0-4459-BDC6-E05C7179E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D65198-1654-466A-B62E-DA216240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1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55604A-A4E1-40F1-93C5-AC782A159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23E1C9-8601-4114-A6D3-96E70724F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2B8DC-4D4A-43F7-A4F1-C73890A9E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70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66240-F0F8-44C4-99E8-0818676B4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8A047-223D-41B2-B166-BCFC1CB28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E1DDF2-6D72-42ED-A2B9-A4B4ED1AC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1DD6A-EC3D-44AA-A932-0BBE51D7A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31F58-6564-4423-8367-0535F3D2E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8701F-3ACF-43F3-B0B2-2553AA6D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40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366C3-D905-4379-BAE3-0DF465ACF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22CBA0-06A5-46A7-8FB6-6EB5781893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F6E97-710C-49C5-8ADF-847C5ADE5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93DCC5-2293-4C04-990E-AF37B42B4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4200F-8540-47EA-B4AD-455A327A4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A0FA1-DB0E-4587-9441-D8772E8D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6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0E8AB0-2570-472B-BAFC-C13AAC12D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3BD35-D250-46C3-A9DE-530EDA02C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58D27-7C48-4E66-84F0-2ADA7AB18A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5EB14-208D-4BBE-8760-1E9A45CA810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D5CB1-F66F-4E90-B7AC-900EF5302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1A581-08AA-4168-800A-4386920A9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0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228600"/>
            <a:ext cx="1117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447800"/>
            <a:ext cx="11176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3200" y="6400800"/>
            <a:ext cx="101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9B49AE8-6281-1C4E-8131-F53E6D61BF5F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66136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3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Geneva" charset="-128"/>
          <a:cs typeface="Geneva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Geneva" charset="-128"/>
          <a:cs typeface="Geneva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Geneva" charset="-128"/>
          <a:cs typeface="Geneva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Geneva" charset="-128"/>
          <a:cs typeface="Geneva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Geneva" charset="-128"/>
          <a:cs typeface="Geneva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571500" indent="-173038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919163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196975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4859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96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7023" y="482366"/>
            <a:ext cx="6177952" cy="2403101"/>
          </a:xfrm>
        </p:spPr>
        <p:txBody>
          <a:bodyPr anchor="b">
            <a:normAutofit/>
          </a:bodyPr>
          <a:lstStyle/>
          <a:p>
            <a:r>
              <a:rPr lang="en-US" dirty="0">
                <a:cs typeface="Calibri Light"/>
              </a:rPr>
              <a:t>Mississippi Health Ambassadors</a:t>
            </a:r>
            <a:br>
              <a:rPr lang="en-US" dirty="0">
                <a:cs typeface="Calibri Light"/>
              </a:rPr>
            </a:br>
            <a:br>
              <a:rPr lang="en-US" dirty="0">
                <a:cs typeface="Calibri Light"/>
              </a:rPr>
            </a:br>
            <a:endParaRPr lang="en-US" dirty="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240" y="2370826"/>
            <a:ext cx="3017519" cy="906106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500" dirty="0">
                <a:cs typeface="Calibri"/>
              </a:rPr>
              <a:t>Thomas Dobbs, MD, MPH </a:t>
            </a:r>
          </a:p>
          <a:p>
            <a:r>
              <a:rPr lang="en-US" sz="1500" dirty="0">
                <a:ea typeface="Geneva"/>
                <a:cs typeface="Calibri"/>
              </a:rPr>
              <a:t>2/20/2024</a:t>
            </a:r>
            <a:endParaRPr lang="en-US" sz="15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CFEA0D-CBC0-4FF2-A2B8-FAFEFDE00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4697"/>
            <a:ext cx="12192000" cy="540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45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C30F1F-FFCB-4DC2-B150-057B341C0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142"/>
            <a:ext cx="12192000" cy="558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86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B63ECF-E5CC-4C00-BBA5-547B365F9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50" y="646188"/>
            <a:ext cx="10624099" cy="556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96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9C4930-E183-428F-A97A-6EEF99C23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2024-2025 Flu Season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854E0E-EBDF-4ED9-9CC4-39D254A95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Vaccine “match”</a:t>
            </a:r>
          </a:p>
          <a:p>
            <a:pPr lvl="1"/>
            <a:r>
              <a:rPr lang="en-US" dirty="0"/>
              <a:t>H1N1 100% good match</a:t>
            </a:r>
          </a:p>
          <a:p>
            <a:pPr lvl="1"/>
            <a:r>
              <a:rPr lang="en-US" dirty="0"/>
              <a:t>H3N2 51% good match</a:t>
            </a:r>
          </a:p>
          <a:p>
            <a:pPr lvl="1"/>
            <a:r>
              <a:rPr lang="en-US" dirty="0"/>
              <a:t>Flu B – all samples good match</a:t>
            </a:r>
          </a:p>
          <a:p>
            <a:r>
              <a:rPr lang="en-US" dirty="0"/>
              <a:t>Antivirals effective</a:t>
            </a:r>
          </a:p>
          <a:p>
            <a:pPr lvl="1"/>
            <a:r>
              <a:rPr lang="en-US" dirty="0"/>
              <a:t>Oseltamivir</a:t>
            </a:r>
          </a:p>
          <a:p>
            <a:pPr lvl="1"/>
            <a:r>
              <a:rPr lang="en-US" dirty="0"/>
              <a:t>Peramivir</a:t>
            </a:r>
          </a:p>
          <a:p>
            <a:pPr lvl="1"/>
            <a:r>
              <a:rPr lang="en-US" dirty="0"/>
              <a:t>Zanamivir</a:t>
            </a:r>
          </a:p>
          <a:p>
            <a:pPr lvl="1"/>
            <a:r>
              <a:rPr lang="en-US" dirty="0" err="1"/>
              <a:t>Baloxavir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806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B46898-710A-47F2-BF59-FD1A961DB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581025"/>
            <a:ext cx="11820525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14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MMC_bioethic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mmc_soph.pptx" id="{599B4BAC-7088-2A42-967B-2B73CB02C1ED}" vid="{69000508-E3B8-9041-95F2-7C3DC6DC4C45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C4F1275DE54F459354E23C1062197F" ma:contentTypeVersion="16" ma:contentTypeDescription="Create a new document." ma:contentTypeScope="" ma:versionID="f476241a03ca0e4e63cac3a7205acac0">
  <xsd:schema xmlns:xsd="http://www.w3.org/2001/XMLSchema" xmlns:xs="http://www.w3.org/2001/XMLSchema" xmlns:p="http://schemas.microsoft.com/office/2006/metadata/properties" xmlns:ns3="8f04b7ec-354b-4cc8-a49d-fe4410fe4e61" xmlns:ns4="f80c9b86-5f2e-4d6b-80f9-7f1cae6e82d5" targetNamespace="http://schemas.microsoft.com/office/2006/metadata/properties" ma:root="true" ma:fieldsID="1fba65f87246254fb2ef5151a403c66d" ns3:_="" ns4:_="">
    <xsd:import namespace="8f04b7ec-354b-4cc8-a49d-fe4410fe4e61"/>
    <xsd:import namespace="f80c9b86-5f2e-4d6b-80f9-7f1cae6e82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04b7ec-354b-4cc8-a49d-fe4410fe4e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0c9b86-5f2e-4d6b-80f9-7f1cae6e82d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f04b7ec-354b-4cc8-a49d-fe4410fe4e61" xsi:nil="true"/>
  </documentManagement>
</p:properties>
</file>

<file path=customXml/itemProps1.xml><?xml version="1.0" encoding="utf-8"?>
<ds:datastoreItem xmlns:ds="http://schemas.openxmlformats.org/officeDocument/2006/customXml" ds:itemID="{EC8282AE-2DB0-4393-84F5-CA0EFBAA51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04b7ec-354b-4cc8-a49d-fe4410fe4e61"/>
    <ds:schemaRef ds:uri="f80c9b86-5f2e-4d6b-80f9-7f1cae6e82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FB4805-A9C9-411D-B892-ED64E91503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3D5AE8-5343-41D6-BF93-FAAAD7313158}">
  <ds:schemaRefs>
    <ds:schemaRef ds:uri="8f04b7ec-354b-4cc8-a49d-fe4410fe4e61"/>
    <ds:schemaRef ds:uri="http://purl.org/dc/terms/"/>
    <ds:schemaRef ds:uri="http://www.w3.org/XML/1998/namespace"/>
    <ds:schemaRef ds:uri="http://schemas.microsoft.com/office/infopath/2007/PartnerControls"/>
    <ds:schemaRef ds:uri="f80c9b86-5f2e-4d6b-80f9-7f1cae6e82d5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44</Words>
  <Application>Microsoft Office PowerPoint</Application>
  <PresentationFormat>Widescreen</PresentationFormat>
  <Paragraphs>15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Calibri</vt:lpstr>
      <vt:lpstr>Calibri Light</vt:lpstr>
      <vt:lpstr>Geneva</vt:lpstr>
      <vt:lpstr>Times</vt:lpstr>
      <vt:lpstr>Trebuchet MS</vt:lpstr>
      <vt:lpstr>Wingdings</vt:lpstr>
      <vt:lpstr>ヒラギノ角ゴ Pro W3</vt:lpstr>
      <vt:lpstr>Office Theme</vt:lpstr>
      <vt:lpstr>UMMC_bioethics</vt:lpstr>
      <vt:lpstr>1_Office Theme</vt:lpstr>
      <vt:lpstr>Mississippi Health Ambassadors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2024-2025 Flu Season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Dobbs</dc:creator>
  <cp:lastModifiedBy>Thomas Dobbs</cp:lastModifiedBy>
  <cp:revision>188</cp:revision>
  <dcterms:created xsi:type="dcterms:W3CDTF">2023-11-02T14:22:25Z</dcterms:created>
  <dcterms:modified xsi:type="dcterms:W3CDTF">2025-02-19T22:24:10Z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0x010100B2C4F1275DE54F459354E23C1062197F</vt:lpwstr>
  </property>
</Properties>
</file>