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354" r:id="rId2"/>
    <p:sldId id="447" r:id="rId3"/>
    <p:sldId id="285" r:id="rId4"/>
    <p:sldId id="284" r:id="rId5"/>
    <p:sldId id="289" r:id="rId6"/>
    <p:sldId id="421" r:id="rId7"/>
    <p:sldId id="430" r:id="rId8"/>
    <p:sldId id="262" r:id="rId9"/>
    <p:sldId id="423" r:id="rId10"/>
    <p:sldId id="563" r:id="rId11"/>
    <p:sldId id="575" r:id="rId12"/>
    <p:sldId id="567" r:id="rId13"/>
    <p:sldId id="555" r:id="rId14"/>
    <p:sldId id="556" r:id="rId15"/>
    <p:sldId id="557" r:id="rId16"/>
    <p:sldId id="439" r:id="rId17"/>
    <p:sldId id="443" r:id="rId18"/>
    <p:sldId id="445" r:id="rId19"/>
    <p:sldId id="1176" r:id="rId20"/>
    <p:sldId id="464" r:id="rId21"/>
    <p:sldId id="458" r:id="rId22"/>
    <p:sldId id="709" r:id="rId23"/>
    <p:sldId id="465" r:id="rId24"/>
    <p:sldId id="470" r:id="rId25"/>
    <p:sldId id="472" r:id="rId26"/>
    <p:sldId id="473" r:id="rId27"/>
    <p:sldId id="474" r:id="rId28"/>
    <p:sldId id="467" r:id="rId29"/>
    <p:sldId id="476" r:id="rId30"/>
    <p:sldId id="478" r:id="rId31"/>
    <p:sldId id="468" r:id="rId32"/>
    <p:sldId id="578" r:id="rId33"/>
    <p:sldId id="684" r:id="rId34"/>
    <p:sldId id="582" r:id="rId35"/>
    <p:sldId id="679" r:id="rId36"/>
    <p:sldId id="680" r:id="rId37"/>
    <p:sldId id="685" r:id="rId38"/>
    <p:sldId id="257" r:id="rId39"/>
    <p:sldId id="542" r:id="rId40"/>
    <p:sldId id="261" r:id="rId41"/>
    <p:sldId id="260" r:id="rId42"/>
    <p:sldId id="25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97"/>
    <p:restoredTop sz="94656"/>
  </p:normalViewPr>
  <p:slideViewPr>
    <p:cSldViewPr snapToGrid="0">
      <p:cViewPr varScale="1">
        <p:scale>
          <a:sx n="171" d="100"/>
          <a:sy n="171" d="100"/>
        </p:scale>
        <p:origin x="1216" y="184"/>
      </p:cViewPr>
      <p:guideLst/>
    </p:cSldViewPr>
  </p:slideViewPr>
  <p:notesTextViewPr>
    <p:cViewPr>
      <p:scale>
        <a:sx n="1" d="1"/>
        <a:sy n="1" d="1"/>
      </p:scale>
      <p:origin x="0" y="0"/>
    </p:cViewPr>
  </p:notesTextViewPr>
  <p:sorterViewPr>
    <p:cViewPr>
      <p:scale>
        <a:sx n="129" d="100"/>
        <a:sy n="12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sdmjhoward:Documents:MS%20Healthcare%20Alliance%20MHCA:Presentations%20Dr.%20Stone:Data%20Chart%20Workshee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0.147136069796831"/>
          <c:y val="8.4180979826834604E-2"/>
          <c:w val="0.66837683484009003"/>
          <c:h val="0.81382923369015803"/>
        </c:manualLayout>
      </c:layout>
      <c:bar3DChart>
        <c:barDir val="col"/>
        <c:grouping val="clustered"/>
        <c:varyColors val="0"/>
        <c:ser>
          <c:idx val="0"/>
          <c:order val="0"/>
          <c:tx>
            <c:strRef>
              <c:f>Sheet5!$A$2</c:f>
              <c:strCache>
                <c:ptCount val="1"/>
                <c:pt idx="0">
                  <c:v>MS Average</c:v>
                </c:pt>
              </c:strCache>
            </c:strRef>
          </c:tx>
          <c:invertIfNegative val="0"/>
          <c:dLbls>
            <c:spPr>
              <a:noFill/>
              <a:ln>
                <a:noFill/>
              </a:ln>
              <a:effectLst/>
            </c:spPr>
            <c:txPr>
              <a:bodyPr/>
              <a:lstStyle/>
              <a:p>
                <a:pPr>
                  <a:defRPr sz="1400" b="1">
                    <a:solidFill>
                      <a:srgbClr val="0000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Sheet5!$B$1:$G$1</c:f>
              <c:strCache>
                <c:ptCount val="6"/>
                <c:pt idx="0">
                  <c:v>2010</c:v>
                </c:pt>
                <c:pt idx="1">
                  <c:v>2011</c:v>
                </c:pt>
                <c:pt idx="2">
                  <c:v>2012</c:v>
                </c:pt>
                <c:pt idx="3">
                  <c:v>1Q2013</c:v>
                </c:pt>
                <c:pt idx="4">
                  <c:v>2Q2013</c:v>
                </c:pt>
                <c:pt idx="5">
                  <c:v>3Q2013</c:v>
                </c:pt>
              </c:strCache>
            </c:strRef>
          </c:cat>
          <c:val>
            <c:numRef>
              <c:f>Sheet5!$B$2:$G$2</c:f>
              <c:numCache>
                <c:formatCode>General</c:formatCode>
                <c:ptCount val="6"/>
                <c:pt idx="0">
                  <c:v>6.8</c:v>
                </c:pt>
                <c:pt idx="1">
                  <c:v>6.7</c:v>
                </c:pt>
                <c:pt idx="2">
                  <c:v>6.4</c:v>
                </c:pt>
                <c:pt idx="3">
                  <c:v>6.6</c:v>
                </c:pt>
                <c:pt idx="4">
                  <c:v>6.2</c:v>
                </c:pt>
                <c:pt idx="5">
                  <c:v>5.6</c:v>
                </c:pt>
              </c:numCache>
            </c:numRef>
          </c:val>
          <c:extLst>
            <c:ext xmlns:c16="http://schemas.microsoft.com/office/drawing/2014/chart" uri="{C3380CC4-5D6E-409C-BE32-E72D297353CC}">
              <c16:uniqueId val="{00000000-950E-6644-8556-73EC03E9E271}"/>
            </c:ext>
          </c:extLst>
        </c:ser>
        <c:ser>
          <c:idx val="1"/>
          <c:order val="1"/>
          <c:tx>
            <c:strRef>
              <c:f>Sheet5!$A$3</c:f>
              <c:strCache>
                <c:ptCount val="1"/>
                <c:pt idx="0">
                  <c:v>Nation Average</c:v>
                </c:pt>
              </c:strCache>
            </c:strRef>
          </c:tx>
          <c:invertIfNegative val="0"/>
          <c:dLbls>
            <c:spPr>
              <a:noFill/>
              <a:ln>
                <a:noFill/>
              </a:ln>
              <a:effectLst/>
            </c:spPr>
            <c:txPr>
              <a:bodyPr/>
              <a:lstStyle/>
              <a:p>
                <a:pPr>
                  <a:defRPr sz="14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Sheet5!$B$1:$G$1</c:f>
              <c:strCache>
                <c:ptCount val="6"/>
                <c:pt idx="0">
                  <c:v>2010</c:v>
                </c:pt>
                <c:pt idx="1">
                  <c:v>2011</c:v>
                </c:pt>
                <c:pt idx="2">
                  <c:v>2012</c:v>
                </c:pt>
                <c:pt idx="3">
                  <c:v>1Q2013</c:v>
                </c:pt>
                <c:pt idx="4">
                  <c:v>2Q2013</c:v>
                </c:pt>
                <c:pt idx="5">
                  <c:v>3Q2013</c:v>
                </c:pt>
              </c:strCache>
            </c:strRef>
          </c:cat>
          <c:val>
            <c:numRef>
              <c:f>Sheet5!$B$3:$G$3</c:f>
              <c:numCache>
                <c:formatCode>General</c:formatCode>
                <c:ptCount val="6"/>
                <c:pt idx="0">
                  <c:v>5.8</c:v>
                </c:pt>
                <c:pt idx="1">
                  <c:v>5.9</c:v>
                </c:pt>
                <c:pt idx="2">
                  <c:v>6.2</c:v>
                </c:pt>
                <c:pt idx="3">
                  <c:v>6.5</c:v>
                </c:pt>
                <c:pt idx="4">
                  <c:v>6.5</c:v>
                </c:pt>
                <c:pt idx="5">
                  <c:v>6.4</c:v>
                </c:pt>
              </c:numCache>
            </c:numRef>
          </c:val>
          <c:extLst>
            <c:ext xmlns:c16="http://schemas.microsoft.com/office/drawing/2014/chart" uri="{C3380CC4-5D6E-409C-BE32-E72D297353CC}">
              <c16:uniqueId val="{00000001-950E-6644-8556-73EC03E9E271}"/>
            </c:ext>
          </c:extLst>
        </c:ser>
        <c:dLbls>
          <c:showLegendKey val="0"/>
          <c:showVal val="0"/>
          <c:showCatName val="0"/>
          <c:showSerName val="0"/>
          <c:showPercent val="0"/>
          <c:showBubbleSize val="0"/>
        </c:dLbls>
        <c:gapWidth val="150"/>
        <c:shape val="box"/>
        <c:axId val="209994880"/>
        <c:axId val="209996416"/>
        <c:axId val="0"/>
      </c:bar3DChart>
      <c:catAx>
        <c:axId val="209994880"/>
        <c:scaling>
          <c:orientation val="minMax"/>
        </c:scaling>
        <c:delete val="0"/>
        <c:axPos val="b"/>
        <c:numFmt formatCode="General" sourceLinked="0"/>
        <c:majorTickMark val="out"/>
        <c:minorTickMark val="none"/>
        <c:tickLblPos val="nextTo"/>
        <c:txPr>
          <a:bodyPr/>
          <a:lstStyle/>
          <a:p>
            <a:pPr>
              <a:defRPr sz="1400" b="1"/>
            </a:pPr>
            <a:endParaRPr lang="en-US"/>
          </a:p>
        </c:txPr>
        <c:crossAx val="209996416"/>
        <c:crosses val="autoZero"/>
        <c:auto val="1"/>
        <c:lblAlgn val="ctr"/>
        <c:lblOffset val="100"/>
        <c:noMultiLvlLbl val="0"/>
      </c:catAx>
      <c:valAx>
        <c:axId val="209996416"/>
        <c:scaling>
          <c:orientation val="minMax"/>
        </c:scaling>
        <c:delete val="0"/>
        <c:axPos val="l"/>
        <c:majorGridlines/>
        <c:numFmt formatCode="General" sourceLinked="1"/>
        <c:majorTickMark val="out"/>
        <c:minorTickMark val="none"/>
        <c:tickLblPos val="nextTo"/>
        <c:txPr>
          <a:bodyPr/>
          <a:lstStyle/>
          <a:p>
            <a:pPr>
              <a:defRPr sz="1400" b="1"/>
            </a:pPr>
            <a:endParaRPr lang="en-US"/>
          </a:p>
        </c:txPr>
        <c:crossAx val="209994880"/>
        <c:crosses val="autoZero"/>
        <c:crossBetween val="between"/>
      </c:valAx>
    </c:plotArea>
    <c:legend>
      <c:legendPos val="r"/>
      <c:legendEntry>
        <c:idx val="0"/>
        <c:txPr>
          <a:bodyPr/>
          <a:lstStyle/>
          <a:p>
            <a:pPr>
              <a:defRPr sz="1400" b="1">
                <a:solidFill>
                  <a:srgbClr val="0000FF"/>
                </a:solidFill>
              </a:defRPr>
            </a:pPr>
            <a:endParaRPr lang="en-US"/>
          </a:p>
        </c:txPr>
      </c:legendEntry>
      <c:legendEntry>
        <c:idx val="1"/>
        <c:txPr>
          <a:bodyPr/>
          <a:lstStyle/>
          <a:p>
            <a:pPr>
              <a:defRPr sz="1400" b="1">
                <a:solidFill>
                  <a:srgbClr val="FF0000"/>
                </a:solidFill>
              </a:defRPr>
            </a:pPr>
            <a:endParaRPr lang="en-US"/>
          </a:p>
        </c:txPr>
      </c:legendEntry>
      <c:layout>
        <c:manualLayout>
          <c:xMode val="edge"/>
          <c:yMode val="edge"/>
          <c:x val="0.86137928939438202"/>
          <c:y val="0.37349576211736601"/>
          <c:w val="0.126275031593273"/>
          <c:h val="0.18285743829545201"/>
        </c:manualLayout>
      </c:layout>
      <c:overlay val="0"/>
      <c:txPr>
        <a:bodyPr/>
        <a:lstStyle/>
        <a:p>
          <a:pPr>
            <a:defRPr sz="1400"/>
          </a:pPr>
          <a:endParaRPr lang="en-US"/>
        </a:p>
      </c:txPr>
    </c:legend>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8C115-8CF1-48FE-B64C-06174BFCFD91}" type="doc">
      <dgm:prSet loTypeId="urn:microsoft.com/office/officeart/2005/8/layout/radial1" loCatId="relationship" qsTypeId="urn:microsoft.com/office/officeart/2005/8/quickstyle/simple1#1" qsCatId="simple" csTypeId="urn:microsoft.com/office/officeart/2005/8/colors/colorful3" csCatId="colorful" phldr="1"/>
      <dgm:spPr/>
      <dgm:t>
        <a:bodyPr/>
        <a:lstStyle/>
        <a:p>
          <a:endParaRPr lang="en-US"/>
        </a:p>
      </dgm:t>
    </dgm:pt>
    <dgm:pt modelId="{B48C7CE9-15DB-4F4F-97F4-53A470C8EA7D}">
      <dgm:prSet phldrT="[Text]" custT="1"/>
      <dgm:spPr>
        <a:solidFill>
          <a:schemeClr val="accent2">
            <a:lumMod val="75000"/>
          </a:schemeClr>
        </a:solidFill>
      </dgm:spPr>
      <dgm:t>
        <a:bodyPr/>
        <a:lstStyle/>
        <a:p>
          <a:r>
            <a:rPr lang="en-US" sz="1600" dirty="0"/>
            <a:t>All Mississippians living healthier, longer lives due to a thriving public health effort that is supported by active and committed citizens and organizations. </a:t>
          </a:r>
        </a:p>
      </dgm:t>
    </dgm:pt>
    <dgm:pt modelId="{9752C582-751E-48AB-B85C-14D3FDBA5831}" type="parTrans" cxnId="{B4C07864-3FBD-4CB9-AC09-40EBFF09FD98}">
      <dgm:prSet/>
      <dgm:spPr/>
      <dgm:t>
        <a:bodyPr/>
        <a:lstStyle/>
        <a:p>
          <a:endParaRPr lang="en-US" sz="1600"/>
        </a:p>
      </dgm:t>
    </dgm:pt>
    <dgm:pt modelId="{523B528B-014E-4002-90C7-05CE7B6C0F77}" type="sibTrans" cxnId="{B4C07864-3FBD-4CB9-AC09-40EBFF09FD98}">
      <dgm:prSet/>
      <dgm:spPr/>
      <dgm:t>
        <a:bodyPr/>
        <a:lstStyle/>
        <a:p>
          <a:endParaRPr lang="en-US" sz="1600"/>
        </a:p>
      </dgm:t>
    </dgm:pt>
    <dgm:pt modelId="{A8D3FDAD-B94C-4CC4-9ADB-50EFA542F067}">
      <dgm:prSet phldrT="[Text]" custT="1"/>
      <dgm:spPr>
        <a:solidFill>
          <a:srgbClr val="00B050"/>
        </a:solidFill>
      </dgm:spPr>
      <dgm:t>
        <a:bodyPr/>
        <a:lstStyle/>
        <a:p>
          <a:r>
            <a:rPr lang="en-US" sz="1600" dirty="0"/>
            <a:t>Shared Public Health Agenda</a:t>
          </a:r>
        </a:p>
      </dgm:t>
    </dgm:pt>
    <dgm:pt modelId="{E0BC32A6-DACB-4818-9928-631E9F5D4AC4}" type="parTrans" cxnId="{144054DD-3A5F-415C-B541-BC2388202BD6}">
      <dgm:prSet custT="1"/>
      <dgm:spPr>
        <a:ln>
          <a:solidFill>
            <a:srgbClr val="00B050"/>
          </a:solidFill>
        </a:ln>
      </dgm:spPr>
      <dgm:t>
        <a:bodyPr/>
        <a:lstStyle/>
        <a:p>
          <a:endParaRPr lang="en-US" sz="1600"/>
        </a:p>
      </dgm:t>
    </dgm:pt>
    <dgm:pt modelId="{9080A8F3-BFDF-49E1-9484-2CB64A6BEF9A}" type="sibTrans" cxnId="{144054DD-3A5F-415C-B541-BC2388202BD6}">
      <dgm:prSet/>
      <dgm:spPr/>
      <dgm:t>
        <a:bodyPr/>
        <a:lstStyle/>
        <a:p>
          <a:endParaRPr lang="en-US" sz="1600"/>
        </a:p>
      </dgm:t>
    </dgm:pt>
    <dgm:pt modelId="{CCA41CF1-6129-4326-B111-3CCB93A9897E}">
      <dgm:prSet phldrT="[Text]" custT="1"/>
      <dgm:spPr>
        <a:solidFill>
          <a:srgbClr val="00B050"/>
        </a:solidFill>
      </dgm:spPr>
      <dgm:t>
        <a:bodyPr/>
        <a:lstStyle/>
        <a:p>
          <a:r>
            <a:rPr lang="en-US" sz="1600" dirty="0"/>
            <a:t>Improve Access to Care</a:t>
          </a:r>
        </a:p>
      </dgm:t>
    </dgm:pt>
    <dgm:pt modelId="{9A0CBB2C-7C00-403E-A125-5A450334C7F6}" type="parTrans" cxnId="{8E289C29-3654-4100-A714-FA4846730A27}">
      <dgm:prSet custT="1"/>
      <dgm:spPr>
        <a:ln>
          <a:solidFill>
            <a:srgbClr val="00B050"/>
          </a:solidFill>
        </a:ln>
      </dgm:spPr>
      <dgm:t>
        <a:bodyPr/>
        <a:lstStyle/>
        <a:p>
          <a:endParaRPr lang="en-US" sz="1600"/>
        </a:p>
      </dgm:t>
    </dgm:pt>
    <dgm:pt modelId="{D1DB872C-4AAB-4C9E-8D50-9B47D7F4C49C}" type="sibTrans" cxnId="{8E289C29-3654-4100-A714-FA4846730A27}">
      <dgm:prSet/>
      <dgm:spPr/>
      <dgm:t>
        <a:bodyPr/>
        <a:lstStyle/>
        <a:p>
          <a:endParaRPr lang="en-US" sz="1600"/>
        </a:p>
      </dgm:t>
    </dgm:pt>
    <dgm:pt modelId="{D13F0E05-C65B-4C05-BC73-72F4536442C2}">
      <dgm:prSet phldrT="[Text]" custT="1"/>
      <dgm:spPr>
        <a:solidFill>
          <a:srgbClr val="00B050"/>
        </a:solidFill>
      </dgm:spPr>
      <dgm:t>
        <a:bodyPr/>
        <a:lstStyle/>
        <a:p>
          <a:r>
            <a:rPr lang="en-US" sz="1600" dirty="0"/>
            <a:t>Create a Culture of Health</a:t>
          </a:r>
        </a:p>
      </dgm:t>
    </dgm:pt>
    <dgm:pt modelId="{095D5EDB-3856-4F18-92B9-2FFCCD5C9090}" type="parTrans" cxnId="{47834911-0D8D-472D-8E43-4F00C665083D}">
      <dgm:prSet custT="1"/>
      <dgm:spPr>
        <a:ln>
          <a:solidFill>
            <a:srgbClr val="00B050"/>
          </a:solidFill>
        </a:ln>
      </dgm:spPr>
      <dgm:t>
        <a:bodyPr/>
        <a:lstStyle/>
        <a:p>
          <a:endParaRPr lang="en-US" sz="1600"/>
        </a:p>
      </dgm:t>
    </dgm:pt>
    <dgm:pt modelId="{3D8E57AE-20E2-4AC2-83C3-7732BFE5AF60}" type="sibTrans" cxnId="{47834911-0D8D-472D-8E43-4F00C665083D}">
      <dgm:prSet/>
      <dgm:spPr/>
      <dgm:t>
        <a:bodyPr/>
        <a:lstStyle/>
        <a:p>
          <a:endParaRPr lang="en-US" sz="1600"/>
        </a:p>
      </dgm:t>
    </dgm:pt>
    <dgm:pt modelId="{D858C81F-A09B-4837-B119-B880F1ECB805}">
      <dgm:prSet phldrT="[Text]" custT="1"/>
      <dgm:spPr>
        <a:solidFill>
          <a:srgbClr val="990033"/>
        </a:solidFill>
      </dgm:spPr>
      <dgm:t>
        <a:bodyPr/>
        <a:lstStyle/>
        <a:p>
          <a:r>
            <a:rPr lang="en-US" sz="1600" dirty="0"/>
            <a:t>Improve Infant Health</a:t>
          </a:r>
        </a:p>
      </dgm:t>
    </dgm:pt>
    <dgm:pt modelId="{512231D5-E8A6-483E-AC2A-519C8E047A9C}" type="parTrans" cxnId="{F010F54B-6E08-4360-8E7D-C878DB04A9E6}">
      <dgm:prSet custT="1"/>
      <dgm:spPr>
        <a:ln>
          <a:solidFill>
            <a:srgbClr val="990033"/>
          </a:solidFill>
        </a:ln>
      </dgm:spPr>
      <dgm:t>
        <a:bodyPr/>
        <a:lstStyle/>
        <a:p>
          <a:endParaRPr lang="en-US" sz="1600"/>
        </a:p>
      </dgm:t>
    </dgm:pt>
    <dgm:pt modelId="{696F70AA-FB7D-4B1C-96E7-330D7545B4A7}" type="sibTrans" cxnId="{F010F54B-6E08-4360-8E7D-C878DB04A9E6}">
      <dgm:prSet/>
      <dgm:spPr/>
      <dgm:t>
        <a:bodyPr/>
        <a:lstStyle/>
        <a:p>
          <a:endParaRPr lang="en-US" sz="1600"/>
        </a:p>
      </dgm:t>
    </dgm:pt>
    <dgm:pt modelId="{F1ED4614-A5E4-4278-BC6D-A4FA147E8EEF}">
      <dgm:prSet custT="1"/>
      <dgm:spPr>
        <a:solidFill>
          <a:srgbClr val="990033"/>
        </a:solidFill>
      </dgm:spPr>
      <dgm:t>
        <a:bodyPr/>
        <a:lstStyle/>
        <a:p>
          <a:r>
            <a:rPr lang="en-US" sz="1600" dirty="0"/>
            <a:t>Reduce Rates of Chronic Disease</a:t>
          </a:r>
        </a:p>
      </dgm:t>
    </dgm:pt>
    <dgm:pt modelId="{B3400042-D579-4AA7-8484-BE3266284288}" type="parTrans" cxnId="{07284830-DB5D-4589-AD06-DE5E42711267}">
      <dgm:prSet custT="1"/>
      <dgm:spPr>
        <a:ln>
          <a:solidFill>
            <a:srgbClr val="990033"/>
          </a:solidFill>
        </a:ln>
      </dgm:spPr>
      <dgm:t>
        <a:bodyPr/>
        <a:lstStyle/>
        <a:p>
          <a:endParaRPr lang="en-US" sz="1600"/>
        </a:p>
      </dgm:t>
    </dgm:pt>
    <dgm:pt modelId="{C3941BFF-FD01-4C1D-ADEC-6055F37849D2}" type="sibTrans" cxnId="{07284830-DB5D-4589-AD06-DE5E42711267}">
      <dgm:prSet/>
      <dgm:spPr/>
      <dgm:t>
        <a:bodyPr/>
        <a:lstStyle/>
        <a:p>
          <a:endParaRPr lang="en-US" sz="1600"/>
        </a:p>
      </dgm:t>
    </dgm:pt>
    <dgm:pt modelId="{B1F1030F-AACC-48EF-8D31-A85B19BED7BD}">
      <dgm:prSet custT="1"/>
      <dgm:spPr>
        <a:solidFill>
          <a:srgbClr val="7030A0"/>
        </a:solidFill>
      </dgm:spPr>
      <dgm:t>
        <a:bodyPr/>
        <a:lstStyle/>
        <a:p>
          <a:r>
            <a:rPr lang="en-US" sz="1500" dirty="0"/>
            <a:t>Increase Educational Attainment </a:t>
          </a:r>
        </a:p>
      </dgm:t>
    </dgm:pt>
    <dgm:pt modelId="{0954A100-2E38-4DAC-A454-9A4295A0B823}" type="parTrans" cxnId="{05F550A3-E7A0-4D10-B646-6EF4FABC2EFD}">
      <dgm:prSet custT="1"/>
      <dgm:spPr>
        <a:ln>
          <a:solidFill>
            <a:srgbClr val="7030A0"/>
          </a:solidFill>
        </a:ln>
      </dgm:spPr>
      <dgm:t>
        <a:bodyPr/>
        <a:lstStyle/>
        <a:p>
          <a:endParaRPr lang="en-US" sz="1600"/>
        </a:p>
      </dgm:t>
    </dgm:pt>
    <dgm:pt modelId="{06B7C5A2-BE9F-4606-9258-D9581B3D020B}" type="sibTrans" cxnId="{05F550A3-E7A0-4D10-B646-6EF4FABC2EFD}">
      <dgm:prSet/>
      <dgm:spPr/>
      <dgm:t>
        <a:bodyPr/>
        <a:lstStyle/>
        <a:p>
          <a:endParaRPr lang="en-US" sz="1600"/>
        </a:p>
      </dgm:t>
    </dgm:pt>
    <dgm:pt modelId="{83AFFEE0-3B96-40D9-9AF2-0ADDBB14FFA6}">
      <dgm:prSet custT="1"/>
      <dgm:spPr>
        <a:solidFill>
          <a:srgbClr val="7030A0"/>
        </a:solidFill>
      </dgm:spPr>
      <dgm:t>
        <a:bodyPr/>
        <a:lstStyle/>
        <a:p>
          <a:r>
            <a:rPr lang="en-US" sz="1600" dirty="0"/>
            <a:t>Reduce Poverty</a:t>
          </a:r>
        </a:p>
      </dgm:t>
    </dgm:pt>
    <dgm:pt modelId="{F0E12BA6-61C2-4144-A9CC-1F01218018C9}" type="parTrans" cxnId="{BD4E022E-FB91-443B-A25B-212CBF71842B}">
      <dgm:prSet custT="1"/>
      <dgm:spPr>
        <a:ln>
          <a:solidFill>
            <a:srgbClr val="7030A0"/>
          </a:solidFill>
        </a:ln>
      </dgm:spPr>
      <dgm:t>
        <a:bodyPr/>
        <a:lstStyle/>
        <a:p>
          <a:endParaRPr lang="en-US" sz="1600"/>
        </a:p>
      </dgm:t>
    </dgm:pt>
    <dgm:pt modelId="{04E50469-63AB-4C25-946D-07D2457FBF45}" type="sibTrans" cxnId="{BD4E022E-FB91-443B-A25B-212CBF71842B}">
      <dgm:prSet/>
      <dgm:spPr/>
      <dgm:t>
        <a:bodyPr/>
        <a:lstStyle/>
        <a:p>
          <a:endParaRPr lang="en-US" sz="1600"/>
        </a:p>
      </dgm:t>
    </dgm:pt>
    <dgm:pt modelId="{D0CABFBD-4151-4DC9-8D9F-C9919177A164}">
      <dgm:prSet/>
      <dgm:spPr/>
      <dgm:t>
        <a:bodyPr/>
        <a:lstStyle/>
        <a:p>
          <a:endParaRPr lang="en-US"/>
        </a:p>
      </dgm:t>
    </dgm:pt>
    <dgm:pt modelId="{F3051EE7-D9BC-4465-8E64-613425D9B76A}" type="parTrans" cxnId="{D92ED9C5-06CF-4AC4-8403-63F6F337E1AB}">
      <dgm:prSet/>
      <dgm:spPr/>
      <dgm:t>
        <a:bodyPr/>
        <a:lstStyle/>
        <a:p>
          <a:endParaRPr lang="en-US" sz="1600"/>
        </a:p>
      </dgm:t>
    </dgm:pt>
    <dgm:pt modelId="{8471BCEB-DA43-4D57-96EE-C029DAA75904}" type="sibTrans" cxnId="{D92ED9C5-06CF-4AC4-8403-63F6F337E1AB}">
      <dgm:prSet/>
      <dgm:spPr/>
      <dgm:t>
        <a:bodyPr/>
        <a:lstStyle/>
        <a:p>
          <a:endParaRPr lang="en-US" sz="1600"/>
        </a:p>
      </dgm:t>
    </dgm:pt>
    <dgm:pt modelId="{264A08F2-3114-4D15-915D-39CF60E77A81}">
      <dgm:prSet/>
      <dgm:spPr/>
      <dgm:t>
        <a:bodyPr/>
        <a:lstStyle/>
        <a:p>
          <a:endParaRPr lang="en-US"/>
        </a:p>
      </dgm:t>
    </dgm:pt>
    <dgm:pt modelId="{5186BBEB-DB53-43EB-AAF9-8399EEAF239D}" type="parTrans" cxnId="{8F5C0871-905B-4545-AD95-94BC40C26945}">
      <dgm:prSet/>
      <dgm:spPr/>
      <dgm:t>
        <a:bodyPr/>
        <a:lstStyle/>
        <a:p>
          <a:endParaRPr lang="en-US" sz="1600"/>
        </a:p>
      </dgm:t>
    </dgm:pt>
    <dgm:pt modelId="{A6092A92-DF63-448B-B614-C02EB114A5D3}" type="sibTrans" cxnId="{8F5C0871-905B-4545-AD95-94BC40C26945}">
      <dgm:prSet/>
      <dgm:spPr/>
      <dgm:t>
        <a:bodyPr/>
        <a:lstStyle/>
        <a:p>
          <a:endParaRPr lang="en-US" sz="1600"/>
        </a:p>
      </dgm:t>
    </dgm:pt>
    <dgm:pt modelId="{CDBCAAB3-07D3-4780-B09B-1792199872B0}">
      <dgm:prSet custT="1"/>
      <dgm:spPr>
        <a:solidFill>
          <a:srgbClr val="990033"/>
        </a:solidFill>
      </dgm:spPr>
      <dgm:t>
        <a:bodyPr/>
        <a:lstStyle/>
        <a:p>
          <a:r>
            <a:rPr lang="en-US" sz="1600" dirty="0"/>
            <a:t>Improve Sexual Health</a:t>
          </a:r>
        </a:p>
      </dgm:t>
    </dgm:pt>
    <dgm:pt modelId="{4605CBAA-2BA0-428B-92CB-0AEDC5D44F7F}" type="parTrans" cxnId="{C7813CDC-258E-4BB6-B61D-20DB6B6E1689}">
      <dgm:prSet custT="1"/>
      <dgm:spPr>
        <a:ln>
          <a:solidFill>
            <a:srgbClr val="990033"/>
          </a:solidFill>
        </a:ln>
      </dgm:spPr>
      <dgm:t>
        <a:bodyPr/>
        <a:lstStyle/>
        <a:p>
          <a:endParaRPr lang="en-US" sz="1600"/>
        </a:p>
      </dgm:t>
    </dgm:pt>
    <dgm:pt modelId="{7AD962AC-88F4-4E3C-8ACE-73FF7BC9813D}" type="sibTrans" cxnId="{C7813CDC-258E-4BB6-B61D-20DB6B6E1689}">
      <dgm:prSet/>
      <dgm:spPr/>
      <dgm:t>
        <a:bodyPr/>
        <a:lstStyle/>
        <a:p>
          <a:endParaRPr lang="en-US" sz="1600"/>
        </a:p>
      </dgm:t>
    </dgm:pt>
    <dgm:pt modelId="{AA4BFFF1-3E99-4662-B8EF-79195F28AD76}">
      <dgm:prSet custT="1"/>
      <dgm:spPr>
        <a:solidFill>
          <a:srgbClr val="990033"/>
        </a:solidFill>
      </dgm:spPr>
      <dgm:t>
        <a:bodyPr/>
        <a:lstStyle/>
        <a:p>
          <a:r>
            <a:rPr lang="en-US" sz="1600" dirty="0"/>
            <a:t>Improve Mental Health </a:t>
          </a:r>
        </a:p>
      </dgm:t>
    </dgm:pt>
    <dgm:pt modelId="{4D1ADEA9-FD22-412C-A535-CFB404828EBB}" type="parTrans" cxnId="{5C637A9A-8BB2-46FA-9BF7-DDF262DCE108}">
      <dgm:prSet custT="1"/>
      <dgm:spPr>
        <a:ln>
          <a:solidFill>
            <a:srgbClr val="990033"/>
          </a:solidFill>
        </a:ln>
      </dgm:spPr>
      <dgm:t>
        <a:bodyPr/>
        <a:lstStyle/>
        <a:p>
          <a:endParaRPr lang="en-US" sz="1600"/>
        </a:p>
      </dgm:t>
    </dgm:pt>
    <dgm:pt modelId="{61711BE8-E945-4556-A6EB-C35F4C8B658C}" type="sibTrans" cxnId="{5C637A9A-8BB2-46FA-9BF7-DDF262DCE108}">
      <dgm:prSet/>
      <dgm:spPr/>
      <dgm:t>
        <a:bodyPr/>
        <a:lstStyle/>
        <a:p>
          <a:endParaRPr lang="en-US" sz="1600"/>
        </a:p>
      </dgm:t>
    </dgm:pt>
    <dgm:pt modelId="{104E1DF6-7AD6-4317-8684-6402209BB4BE}" type="pres">
      <dgm:prSet presAssocID="{A808C115-8CF1-48FE-B64C-06174BFCFD91}" presName="cycle" presStyleCnt="0">
        <dgm:presLayoutVars>
          <dgm:chMax val="1"/>
          <dgm:dir/>
          <dgm:animLvl val="ctr"/>
          <dgm:resizeHandles val="exact"/>
        </dgm:presLayoutVars>
      </dgm:prSet>
      <dgm:spPr/>
    </dgm:pt>
    <dgm:pt modelId="{3B4912CA-FF27-4281-8910-F69F357BF702}" type="pres">
      <dgm:prSet presAssocID="{B48C7CE9-15DB-4F4F-97F4-53A470C8EA7D}" presName="centerShape" presStyleLbl="node0" presStyleIdx="0" presStyleCnt="1" custScaleX="194644" custScaleY="197847"/>
      <dgm:spPr/>
    </dgm:pt>
    <dgm:pt modelId="{E47B155C-0B6A-4D34-ACA9-673889784463}" type="pres">
      <dgm:prSet presAssocID="{E0BC32A6-DACB-4818-9928-631E9F5D4AC4}" presName="Name9" presStyleLbl="parChTrans1D2" presStyleIdx="0" presStyleCnt="9"/>
      <dgm:spPr/>
    </dgm:pt>
    <dgm:pt modelId="{0BA6DC3E-C191-471D-904F-1B7496A58F69}" type="pres">
      <dgm:prSet presAssocID="{E0BC32A6-DACB-4818-9928-631E9F5D4AC4}" presName="connTx" presStyleLbl="parChTrans1D2" presStyleIdx="0" presStyleCnt="9"/>
      <dgm:spPr/>
    </dgm:pt>
    <dgm:pt modelId="{49F31640-0A95-4D7B-9D50-B0F93276E5D2}" type="pres">
      <dgm:prSet presAssocID="{A8D3FDAD-B94C-4CC4-9ADB-50EFA542F067}" presName="node" presStyleLbl="node1" presStyleIdx="0" presStyleCnt="9" custRadScaleRad="94673" custRadScaleInc="659">
        <dgm:presLayoutVars>
          <dgm:bulletEnabled val="1"/>
        </dgm:presLayoutVars>
      </dgm:prSet>
      <dgm:spPr/>
    </dgm:pt>
    <dgm:pt modelId="{BBE28C0D-1FB4-45B3-8852-9117061765CE}" type="pres">
      <dgm:prSet presAssocID="{9A0CBB2C-7C00-403E-A125-5A450334C7F6}" presName="Name9" presStyleLbl="parChTrans1D2" presStyleIdx="1" presStyleCnt="9"/>
      <dgm:spPr/>
    </dgm:pt>
    <dgm:pt modelId="{8C5812F2-051F-4AE1-94A9-A320391E8260}" type="pres">
      <dgm:prSet presAssocID="{9A0CBB2C-7C00-403E-A125-5A450334C7F6}" presName="connTx" presStyleLbl="parChTrans1D2" presStyleIdx="1" presStyleCnt="9"/>
      <dgm:spPr/>
    </dgm:pt>
    <dgm:pt modelId="{8F935085-6049-426E-988F-DFC7B9EF0D28}" type="pres">
      <dgm:prSet presAssocID="{CCA41CF1-6129-4326-B111-3CCB93A9897E}" presName="node" presStyleLbl="node1" presStyleIdx="1" presStyleCnt="9" custRadScaleRad="96622" custRadScaleInc="1825">
        <dgm:presLayoutVars>
          <dgm:bulletEnabled val="1"/>
        </dgm:presLayoutVars>
      </dgm:prSet>
      <dgm:spPr/>
    </dgm:pt>
    <dgm:pt modelId="{98844E0C-65CD-4C0C-A002-EE4DD916548E}" type="pres">
      <dgm:prSet presAssocID="{095D5EDB-3856-4F18-92B9-2FFCCD5C9090}" presName="Name9" presStyleLbl="parChTrans1D2" presStyleIdx="2" presStyleCnt="9"/>
      <dgm:spPr/>
    </dgm:pt>
    <dgm:pt modelId="{035C9B02-9623-44E8-9F04-F14EB44AAFB4}" type="pres">
      <dgm:prSet presAssocID="{095D5EDB-3856-4F18-92B9-2FFCCD5C9090}" presName="connTx" presStyleLbl="parChTrans1D2" presStyleIdx="2" presStyleCnt="9"/>
      <dgm:spPr/>
    </dgm:pt>
    <dgm:pt modelId="{B957944D-3C6E-463A-971C-7184D05F09FB}" type="pres">
      <dgm:prSet presAssocID="{D13F0E05-C65B-4C05-BC73-72F4536442C2}" presName="node" presStyleLbl="node1" presStyleIdx="2" presStyleCnt="9" custRadScaleRad="94895" custRadScaleInc="11">
        <dgm:presLayoutVars>
          <dgm:bulletEnabled val="1"/>
        </dgm:presLayoutVars>
      </dgm:prSet>
      <dgm:spPr/>
    </dgm:pt>
    <dgm:pt modelId="{04516869-11DA-4C67-871C-0D47FC24E358}" type="pres">
      <dgm:prSet presAssocID="{512231D5-E8A6-483E-AC2A-519C8E047A9C}" presName="Name9" presStyleLbl="parChTrans1D2" presStyleIdx="3" presStyleCnt="9"/>
      <dgm:spPr/>
    </dgm:pt>
    <dgm:pt modelId="{E8C0F0D1-2D56-457A-A7BF-1B03D3C1ADB6}" type="pres">
      <dgm:prSet presAssocID="{512231D5-E8A6-483E-AC2A-519C8E047A9C}" presName="connTx" presStyleLbl="parChTrans1D2" presStyleIdx="3" presStyleCnt="9"/>
      <dgm:spPr/>
    </dgm:pt>
    <dgm:pt modelId="{E5BD2A4E-23A2-414D-800D-AF7C6481F94F}" type="pres">
      <dgm:prSet presAssocID="{D858C81F-A09B-4837-B119-B880F1ECB805}" presName="node" presStyleLbl="node1" presStyleIdx="3" presStyleCnt="9" custRadScaleRad="95780" custRadScaleInc="-4142">
        <dgm:presLayoutVars>
          <dgm:bulletEnabled val="1"/>
        </dgm:presLayoutVars>
      </dgm:prSet>
      <dgm:spPr/>
    </dgm:pt>
    <dgm:pt modelId="{FDFD7931-A85C-4805-B7A7-480B529A8523}" type="pres">
      <dgm:prSet presAssocID="{4605CBAA-2BA0-428B-92CB-0AEDC5D44F7F}" presName="Name9" presStyleLbl="parChTrans1D2" presStyleIdx="4" presStyleCnt="9"/>
      <dgm:spPr/>
    </dgm:pt>
    <dgm:pt modelId="{BA720341-4238-43B8-96BA-3948E270C37B}" type="pres">
      <dgm:prSet presAssocID="{4605CBAA-2BA0-428B-92CB-0AEDC5D44F7F}" presName="connTx" presStyleLbl="parChTrans1D2" presStyleIdx="4" presStyleCnt="9"/>
      <dgm:spPr/>
    </dgm:pt>
    <dgm:pt modelId="{EE51A492-EB46-4175-B839-E280A1F066E3}" type="pres">
      <dgm:prSet presAssocID="{CDBCAAB3-07D3-4780-B09B-1792199872B0}" presName="node" presStyleLbl="node1" presStyleIdx="4" presStyleCnt="9" custRadScaleRad="97530" custRadScaleInc="2670">
        <dgm:presLayoutVars>
          <dgm:bulletEnabled val="1"/>
        </dgm:presLayoutVars>
      </dgm:prSet>
      <dgm:spPr/>
    </dgm:pt>
    <dgm:pt modelId="{97CDC388-E925-42E1-84EF-3BFB81A13C97}" type="pres">
      <dgm:prSet presAssocID="{B3400042-D579-4AA7-8484-BE3266284288}" presName="Name9" presStyleLbl="parChTrans1D2" presStyleIdx="5" presStyleCnt="9"/>
      <dgm:spPr/>
    </dgm:pt>
    <dgm:pt modelId="{278ECF49-492B-4E34-83F5-90DDA11A3A87}" type="pres">
      <dgm:prSet presAssocID="{B3400042-D579-4AA7-8484-BE3266284288}" presName="connTx" presStyleLbl="parChTrans1D2" presStyleIdx="5" presStyleCnt="9"/>
      <dgm:spPr/>
    </dgm:pt>
    <dgm:pt modelId="{4EABC4DA-5161-4361-BF83-205673811147}" type="pres">
      <dgm:prSet presAssocID="{F1ED4614-A5E4-4278-BC6D-A4FA147E8EEF}" presName="node" presStyleLbl="node1" presStyleIdx="5" presStyleCnt="9" custRadScaleRad="94961" custRadScaleInc="3823">
        <dgm:presLayoutVars>
          <dgm:bulletEnabled val="1"/>
        </dgm:presLayoutVars>
      </dgm:prSet>
      <dgm:spPr/>
    </dgm:pt>
    <dgm:pt modelId="{23EF236E-7CCD-4ED5-9AE2-40A58DB4C42E}" type="pres">
      <dgm:prSet presAssocID="{4D1ADEA9-FD22-412C-A535-CFB404828EBB}" presName="Name9" presStyleLbl="parChTrans1D2" presStyleIdx="6" presStyleCnt="9"/>
      <dgm:spPr/>
    </dgm:pt>
    <dgm:pt modelId="{32A94192-8902-4FB1-987A-8B801719D00E}" type="pres">
      <dgm:prSet presAssocID="{4D1ADEA9-FD22-412C-A535-CFB404828EBB}" presName="connTx" presStyleLbl="parChTrans1D2" presStyleIdx="6" presStyleCnt="9"/>
      <dgm:spPr/>
    </dgm:pt>
    <dgm:pt modelId="{46C26E7A-B91C-435D-94EE-EE5E3D3C547E}" type="pres">
      <dgm:prSet presAssocID="{AA4BFFF1-3E99-4662-B8EF-79195F28AD76}" presName="node" presStyleLbl="node1" presStyleIdx="6" presStyleCnt="9" custRadScaleRad="95701" custRadScaleInc="-6411">
        <dgm:presLayoutVars>
          <dgm:bulletEnabled val="1"/>
        </dgm:presLayoutVars>
      </dgm:prSet>
      <dgm:spPr/>
    </dgm:pt>
    <dgm:pt modelId="{3EEA13CC-9C86-4DFB-B107-7D0131278856}" type="pres">
      <dgm:prSet presAssocID="{0954A100-2E38-4DAC-A454-9A4295A0B823}" presName="Name9" presStyleLbl="parChTrans1D2" presStyleIdx="7" presStyleCnt="9"/>
      <dgm:spPr/>
    </dgm:pt>
    <dgm:pt modelId="{D6BE0535-C22D-4FF6-88E9-09F7367E7920}" type="pres">
      <dgm:prSet presAssocID="{0954A100-2E38-4DAC-A454-9A4295A0B823}" presName="connTx" presStyleLbl="parChTrans1D2" presStyleIdx="7" presStyleCnt="9"/>
      <dgm:spPr/>
    </dgm:pt>
    <dgm:pt modelId="{80F2BB1A-8B3E-4940-82F3-0B66194AB537}" type="pres">
      <dgm:prSet presAssocID="{B1F1030F-AACC-48EF-8D31-A85B19BED7BD}" presName="node" presStyleLbl="node1" presStyleIdx="7" presStyleCnt="9" custRadScaleRad="96874" custRadScaleInc="-1042">
        <dgm:presLayoutVars>
          <dgm:bulletEnabled val="1"/>
        </dgm:presLayoutVars>
      </dgm:prSet>
      <dgm:spPr/>
    </dgm:pt>
    <dgm:pt modelId="{96E533F3-7123-4298-8C0E-A2E4C6CD6006}" type="pres">
      <dgm:prSet presAssocID="{F0E12BA6-61C2-4144-A9CC-1F01218018C9}" presName="Name9" presStyleLbl="parChTrans1D2" presStyleIdx="8" presStyleCnt="9"/>
      <dgm:spPr/>
    </dgm:pt>
    <dgm:pt modelId="{DE1F7D0D-50CE-4749-8CA0-1DBCEAF18657}" type="pres">
      <dgm:prSet presAssocID="{F0E12BA6-61C2-4144-A9CC-1F01218018C9}" presName="connTx" presStyleLbl="parChTrans1D2" presStyleIdx="8" presStyleCnt="9"/>
      <dgm:spPr/>
    </dgm:pt>
    <dgm:pt modelId="{11CD1BE5-1514-4493-BB6A-45D4857CE3E1}" type="pres">
      <dgm:prSet presAssocID="{83AFFEE0-3B96-40D9-9AF2-0ADDBB14FFA6}" presName="node" presStyleLbl="node1" presStyleIdx="8" presStyleCnt="9" custRadScaleRad="95439" custRadScaleInc="2390">
        <dgm:presLayoutVars>
          <dgm:bulletEnabled val="1"/>
        </dgm:presLayoutVars>
      </dgm:prSet>
      <dgm:spPr/>
    </dgm:pt>
  </dgm:ptLst>
  <dgm:cxnLst>
    <dgm:cxn modelId="{26235B0C-6DBB-FB4E-89C7-0EFE81D84028}" type="presOf" srcId="{512231D5-E8A6-483E-AC2A-519C8E047A9C}" destId="{04516869-11DA-4C67-871C-0D47FC24E358}" srcOrd="0" destOrd="0" presId="urn:microsoft.com/office/officeart/2005/8/layout/radial1"/>
    <dgm:cxn modelId="{47834911-0D8D-472D-8E43-4F00C665083D}" srcId="{B48C7CE9-15DB-4F4F-97F4-53A470C8EA7D}" destId="{D13F0E05-C65B-4C05-BC73-72F4536442C2}" srcOrd="2" destOrd="0" parTransId="{095D5EDB-3856-4F18-92B9-2FFCCD5C9090}" sibTransId="{3D8E57AE-20E2-4AC2-83C3-7732BFE5AF60}"/>
    <dgm:cxn modelId="{CA7D2212-7712-534B-96EA-5F4E5B1913A0}" type="presOf" srcId="{E0BC32A6-DACB-4818-9928-631E9F5D4AC4}" destId="{0BA6DC3E-C191-471D-904F-1B7496A58F69}" srcOrd="1" destOrd="0" presId="urn:microsoft.com/office/officeart/2005/8/layout/radial1"/>
    <dgm:cxn modelId="{96F9251A-7EF1-414E-A946-35D6CF56943F}" type="presOf" srcId="{4605CBAA-2BA0-428B-92CB-0AEDC5D44F7F}" destId="{FDFD7931-A85C-4805-B7A7-480B529A8523}" srcOrd="0" destOrd="0" presId="urn:microsoft.com/office/officeart/2005/8/layout/radial1"/>
    <dgm:cxn modelId="{302A3325-0C8E-614A-9743-CDA92860EA84}" type="presOf" srcId="{F1ED4614-A5E4-4278-BC6D-A4FA147E8EEF}" destId="{4EABC4DA-5161-4361-BF83-205673811147}" srcOrd="0" destOrd="0" presId="urn:microsoft.com/office/officeart/2005/8/layout/radial1"/>
    <dgm:cxn modelId="{BB5B5A25-93FE-9444-8DC1-D408E87F749D}" type="presOf" srcId="{B48C7CE9-15DB-4F4F-97F4-53A470C8EA7D}" destId="{3B4912CA-FF27-4281-8910-F69F357BF702}" srcOrd="0" destOrd="0" presId="urn:microsoft.com/office/officeart/2005/8/layout/radial1"/>
    <dgm:cxn modelId="{8E289C29-3654-4100-A714-FA4846730A27}" srcId="{B48C7CE9-15DB-4F4F-97F4-53A470C8EA7D}" destId="{CCA41CF1-6129-4326-B111-3CCB93A9897E}" srcOrd="1" destOrd="0" parTransId="{9A0CBB2C-7C00-403E-A125-5A450334C7F6}" sibTransId="{D1DB872C-4AAB-4C9E-8D50-9B47D7F4C49C}"/>
    <dgm:cxn modelId="{BD4E022E-FB91-443B-A25B-212CBF71842B}" srcId="{B48C7CE9-15DB-4F4F-97F4-53A470C8EA7D}" destId="{83AFFEE0-3B96-40D9-9AF2-0ADDBB14FFA6}" srcOrd="8" destOrd="0" parTransId="{F0E12BA6-61C2-4144-A9CC-1F01218018C9}" sibTransId="{04E50469-63AB-4C25-946D-07D2457FBF45}"/>
    <dgm:cxn modelId="{07284830-DB5D-4589-AD06-DE5E42711267}" srcId="{B48C7CE9-15DB-4F4F-97F4-53A470C8EA7D}" destId="{F1ED4614-A5E4-4278-BC6D-A4FA147E8EEF}" srcOrd="5" destOrd="0" parTransId="{B3400042-D579-4AA7-8484-BE3266284288}" sibTransId="{C3941BFF-FD01-4C1D-ADEC-6055F37849D2}"/>
    <dgm:cxn modelId="{80E53532-2923-3D4B-9570-18A364787AD5}" type="presOf" srcId="{4605CBAA-2BA0-428B-92CB-0AEDC5D44F7F}" destId="{BA720341-4238-43B8-96BA-3948E270C37B}" srcOrd="1" destOrd="0" presId="urn:microsoft.com/office/officeart/2005/8/layout/radial1"/>
    <dgm:cxn modelId="{63145E32-3772-2741-9622-65261AE0788F}" type="presOf" srcId="{F0E12BA6-61C2-4144-A9CC-1F01218018C9}" destId="{96E533F3-7123-4298-8C0E-A2E4C6CD6006}" srcOrd="0" destOrd="0" presId="urn:microsoft.com/office/officeart/2005/8/layout/radial1"/>
    <dgm:cxn modelId="{F010F54B-6E08-4360-8E7D-C878DB04A9E6}" srcId="{B48C7CE9-15DB-4F4F-97F4-53A470C8EA7D}" destId="{D858C81F-A09B-4837-B119-B880F1ECB805}" srcOrd="3" destOrd="0" parTransId="{512231D5-E8A6-483E-AC2A-519C8E047A9C}" sibTransId="{696F70AA-FB7D-4B1C-96E7-330D7545B4A7}"/>
    <dgm:cxn modelId="{628A4F4C-0ACB-B44A-A37A-4B6E96AF4337}" type="presOf" srcId="{D858C81F-A09B-4837-B119-B880F1ECB805}" destId="{E5BD2A4E-23A2-414D-800D-AF7C6481F94F}" srcOrd="0" destOrd="0" presId="urn:microsoft.com/office/officeart/2005/8/layout/radial1"/>
    <dgm:cxn modelId="{122A0B61-4978-1E42-A20F-802363C6F812}" type="presOf" srcId="{0954A100-2E38-4DAC-A454-9A4295A0B823}" destId="{D6BE0535-C22D-4FF6-88E9-09F7367E7920}" srcOrd="1" destOrd="0" presId="urn:microsoft.com/office/officeart/2005/8/layout/radial1"/>
    <dgm:cxn modelId="{C95A7663-B214-1043-A058-7F91AFA35DED}" type="presOf" srcId="{095D5EDB-3856-4F18-92B9-2FFCCD5C9090}" destId="{035C9B02-9623-44E8-9F04-F14EB44AAFB4}" srcOrd="1" destOrd="0" presId="urn:microsoft.com/office/officeart/2005/8/layout/radial1"/>
    <dgm:cxn modelId="{B4C07864-3FBD-4CB9-AC09-40EBFF09FD98}" srcId="{A808C115-8CF1-48FE-B64C-06174BFCFD91}" destId="{B48C7CE9-15DB-4F4F-97F4-53A470C8EA7D}" srcOrd="0" destOrd="0" parTransId="{9752C582-751E-48AB-B85C-14D3FDBA5831}" sibTransId="{523B528B-014E-4002-90C7-05CE7B6C0F77}"/>
    <dgm:cxn modelId="{DB3B1F68-F462-524C-A308-BB134606ECC7}" type="presOf" srcId="{AA4BFFF1-3E99-4662-B8EF-79195F28AD76}" destId="{46C26E7A-B91C-435D-94EE-EE5E3D3C547E}" srcOrd="0" destOrd="0" presId="urn:microsoft.com/office/officeart/2005/8/layout/radial1"/>
    <dgm:cxn modelId="{EF4DCA6C-0E75-114D-BE81-6AEE2106117B}" type="presOf" srcId="{D13F0E05-C65B-4C05-BC73-72F4536442C2}" destId="{B957944D-3C6E-463A-971C-7184D05F09FB}" srcOrd="0" destOrd="0" presId="urn:microsoft.com/office/officeart/2005/8/layout/radial1"/>
    <dgm:cxn modelId="{E04BFB6C-D001-5C4D-B6E9-8AE585C06442}" type="presOf" srcId="{A8D3FDAD-B94C-4CC4-9ADB-50EFA542F067}" destId="{49F31640-0A95-4D7B-9D50-B0F93276E5D2}" srcOrd="0" destOrd="0" presId="urn:microsoft.com/office/officeart/2005/8/layout/radial1"/>
    <dgm:cxn modelId="{8F5C0871-905B-4545-AD95-94BC40C26945}" srcId="{A808C115-8CF1-48FE-B64C-06174BFCFD91}" destId="{264A08F2-3114-4D15-915D-39CF60E77A81}" srcOrd="1" destOrd="0" parTransId="{5186BBEB-DB53-43EB-AAF9-8399EEAF239D}" sibTransId="{A6092A92-DF63-448B-B614-C02EB114A5D3}"/>
    <dgm:cxn modelId="{2B0E8B75-38E2-0E4A-B2C8-E992EDC84539}" type="presOf" srcId="{0954A100-2E38-4DAC-A454-9A4295A0B823}" destId="{3EEA13CC-9C86-4DFB-B107-7D0131278856}" srcOrd="0" destOrd="0" presId="urn:microsoft.com/office/officeart/2005/8/layout/radial1"/>
    <dgm:cxn modelId="{5A169976-632C-F149-A025-3E1E58EDA571}" type="presOf" srcId="{F0E12BA6-61C2-4144-A9CC-1F01218018C9}" destId="{DE1F7D0D-50CE-4749-8CA0-1DBCEAF18657}" srcOrd="1" destOrd="0" presId="urn:microsoft.com/office/officeart/2005/8/layout/radial1"/>
    <dgm:cxn modelId="{E79AA377-62C2-D948-9D1B-5A87CC378603}" type="presOf" srcId="{B1F1030F-AACC-48EF-8D31-A85B19BED7BD}" destId="{80F2BB1A-8B3E-4940-82F3-0B66194AB537}" srcOrd="0" destOrd="0" presId="urn:microsoft.com/office/officeart/2005/8/layout/radial1"/>
    <dgm:cxn modelId="{C427E07C-17A4-3B47-8B33-65B450C29539}" type="presOf" srcId="{9A0CBB2C-7C00-403E-A125-5A450334C7F6}" destId="{8C5812F2-051F-4AE1-94A9-A320391E8260}" srcOrd="1" destOrd="0" presId="urn:microsoft.com/office/officeart/2005/8/layout/radial1"/>
    <dgm:cxn modelId="{62674B83-EF8E-C84B-A83A-A0044457D804}" type="presOf" srcId="{9A0CBB2C-7C00-403E-A125-5A450334C7F6}" destId="{BBE28C0D-1FB4-45B3-8852-9117061765CE}" srcOrd="0" destOrd="0" presId="urn:microsoft.com/office/officeart/2005/8/layout/radial1"/>
    <dgm:cxn modelId="{A5FE578D-8ECF-D242-9D74-2EFEEFFB44C6}" type="presOf" srcId="{A808C115-8CF1-48FE-B64C-06174BFCFD91}" destId="{104E1DF6-7AD6-4317-8684-6402209BB4BE}" srcOrd="0" destOrd="0" presId="urn:microsoft.com/office/officeart/2005/8/layout/radial1"/>
    <dgm:cxn modelId="{D25BEA8E-AEB2-9E44-A52F-F23260E2B356}" type="presOf" srcId="{CCA41CF1-6129-4326-B111-3CCB93A9897E}" destId="{8F935085-6049-426E-988F-DFC7B9EF0D28}" srcOrd="0" destOrd="0" presId="urn:microsoft.com/office/officeart/2005/8/layout/radial1"/>
    <dgm:cxn modelId="{5C637A9A-8BB2-46FA-9BF7-DDF262DCE108}" srcId="{B48C7CE9-15DB-4F4F-97F4-53A470C8EA7D}" destId="{AA4BFFF1-3E99-4662-B8EF-79195F28AD76}" srcOrd="6" destOrd="0" parTransId="{4D1ADEA9-FD22-412C-A535-CFB404828EBB}" sibTransId="{61711BE8-E945-4556-A6EB-C35F4C8B658C}"/>
    <dgm:cxn modelId="{AB7F649C-D757-664C-80B4-EE69187BC959}" type="presOf" srcId="{4D1ADEA9-FD22-412C-A535-CFB404828EBB}" destId="{32A94192-8902-4FB1-987A-8B801719D00E}" srcOrd="1" destOrd="0" presId="urn:microsoft.com/office/officeart/2005/8/layout/radial1"/>
    <dgm:cxn modelId="{05F550A3-E7A0-4D10-B646-6EF4FABC2EFD}" srcId="{B48C7CE9-15DB-4F4F-97F4-53A470C8EA7D}" destId="{B1F1030F-AACC-48EF-8D31-A85B19BED7BD}" srcOrd="7" destOrd="0" parTransId="{0954A100-2E38-4DAC-A454-9A4295A0B823}" sibTransId="{06B7C5A2-BE9F-4606-9258-D9581B3D020B}"/>
    <dgm:cxn modelId="{C0381FB8-8281-1744-81EC-2B41C101E9E3}" type="presOf" srcId="{B3400042-D579-4AA7-8484-BE3266284288}" destId="{97CDC388-E925-42E1-84EF-3BFB81A13C97}" srcOrd="0" destOrd="0" presId="urn:microsoft.com/office/officeart/2005/8/layout/radial1"/>
    <dgm:cxn modelId="{F6AAD2B9-6479-6743-9412-D663D7D947FC}" type="presOf" srcId="{E0BC32A6-DACB-4818-9928-631E9F5D4AC4}" destId="{E47B155C-0B6A-4D34-ACA9-673889784463}" srcOrd="0" destOrd="0" presId="urn:microsoft.com/office/officeart/2005/8/layout/radial1"/>
    <dgm:cxn modelId="{BCAFC0BE-AD7F-0C40-95F2-AF0A13549A1A}" type="presOf" srcId="{095D5EDB-3856-4F18-92B9-2FFCCD5C9090}" destId="{98844E0C-65CD-4C0C-A002-EE4DD916548E}" srcOrd="0" destOrd="0" presId="urn:microsoft.com/office/officeart/2005/8/layout/radial1"/>
    <dgm:cxn modelId="{D92ED9C5-06CF-4AC4-8403-63F6F337E1AB}" srcId="{A808C115-8CF1-48FE-B64C-06174BFCFD91}" destId="{D0CABFBD-4151-4DC9-8D9F-C9919177A164}" srcOrd="2" destOrd="0" parTransId="{F3051EE7-D9BC-4465-8E64-613425D9B76A}" sibTransId="{8471BCEB-DA43-4D57-96EE-C029DAA75904}"/>
    <dgm:cxn modelId="{83C7F8C9-E094-C441-B827-CA204F8F5EB4}" type="presOf" srcId="{512231D5-E8A6-483E-AC2A-519C8E047A9C}" destId="{E8C0F0D1-2D56-457A-A7BF-1B03D3C1ADB6}" srcOrd="1" destOrd="0" presId="urn:microsoft.com/office/officeart/2005/8/layout/radial1"/>
    <dgm:cxn modelId="{006795CB-6376-B047-B1D8-853C3E015809}" type="presOf" srcId="{CDBCAAB3-07D3-4780-B09B-1792199872B0}" destId="{EE51A492-EB46-4175-B839-E280A1F066E3}" srcOrd="0" destOrd="0" presId="urn:microsoft.com/office/officeart/2005/8/layout/radial1"/>
    <dgm:cxn modelId="{BAAAD5D1-9EB0-DD46-965F-128CF04E6CAA}" type="presOf" srcId="{4D1ADEA9-FD22-412C-A535-CFB404828EBB}" destId="{23EF236E-7CCD-4ED5-9AE2-40A58DB4C42E}" srcOrd="0" destOrd="0" presId="urn:microsoft.com/office/officeart/2005/8/layout/radial1"/>
    <dgm:cxn modelId="{C7813CDC-258E-4BB6-B61D-20DB6B6E1689}" srcId="{B48C7CE9-15DB-4F4F-97F4-53A470C8EA7D}" destId="{CDBCAAB3-07D3-4780-B09B-1792199872B0}" srcOrd="4" destOrd="0" parTransId="{4605CBAA-2BA0-428B-92CB-0AEDC5D44F7F}" sibTransId="{7AD962AC-88F4-4E3C-8ACE-73FF7BC9813D}"/>
    <dgm:cxn modelId="{144054DD-3A5F-415C-B541-BC2388202BD6}" srcId="{B48C7CE9-15DB-4F4F-97F4-53A470C8EA7D}" destId="{A8D3FDAD-B94C-4CC4-9ADB-50EFA542F067}" srcOrd="0" destOrd="0" parTransId="{E0BC32A6-DACB-4818-9928-631E9F5D4AC4}" sibTransId="{9080A8F3-BFDF-49E1-9484-2CB64A6BEF9A}"/>
    <dgm:cxn modelId="{BB1B65FD-638E-5D45-A563-1014D051A354}" type="presOf" srcId="{83AFFEE0-3B96-40D9-9AF2-0ADDBB14FFA6}" destId="{11CD1BE5-1514-4493-BB6A-45D4857CE3E1}" srcOrd="0" destOrd="0" presId="urn:microsoft.com/office/officeart/2005/8/layout/radial1"/>
    <dgm:cxn modelId="{294C4FFF-4A18-F04A-B7BE-84919E3CD73F}" type="presOf" srcId="{B3400042-D579-4AA7-8484-BE3266284288}" destId="{278ECF49-492B-4E34-83F5-90DDA11A3A87}" srcOrd="1" destOrd="0" presId="urn:microsoft.com/office/officeart/2005/8/layout/radial1"/>
    <dgm:cxn modelId="{21CB4A5F-A7AA-004C-9B99-3232DBBCD797}" type="presParOf" srcId="{104E1DF6-7AD6-4317-8684-6402209BB4BE}" destId="{3B4912CA-FF27-4281-8910-F69F357BF702}" srcOrd="0" destOrd="0" presId="urn:microsoft.com/office/officeart/2005/8/layout/radial1"/>
    <dgm:cxn modelId="{41E4F374-C985-6B48-A425-4B4EC11E9FF3}" type="presParOf" srcId="{104E1DF6-7AD6-4317-8684-6402209BB4BE}" destId="{E47B155C-0B6A-4D34-ACA9-673889784463}" srcOrd="1" destOrd="0" presId="urn:microsoft.com/office/officeart/2005/8/layout/radial1"/>
    <dgm:cxn modelId="{1496FBA5-D4C5-9D48-9EA6-FA77B28FA29E}" type="presParOf" srcId="{E47B155C-0B6A-4D34-ACA9-673889784463}" destId="{0BA6DC3E-C191-471D-904F-1B7496A58F69}" srcOrd="0" destOrd="0" presId="urn:microsoft.com/office/officeart/2005/8/layout/radial1"/>
    <dgm:cxn modelId="{4A45F2DE-6F91-2D42-A819-EB4F51DFB573}" type="presParOf" srcId="{104E1DF6-7AD6-4317-8684-6402209BB4BE}" destId="{49F31640-0A95-4D7B-9D50-B0F93276E5D2}" srcOrd="2" destOrd="0" presId="urn:microsoft.com/office/officeart/2005/8/layout/radial1"/>
    <dgm:cxn modelId="{1AEBB5E2-54BC-0E45-9434-E9B46397EB98}" type="presParOf" srcId="{104E1DF6-7AD6-4317-8684-6402209BB4BE}" destId="{BBE28C0D-1FB4-45B3-8852-9117061765CE}" srcOrd="3" destOrd="0" presId="urn:microsoft.com/office/officeart/2005/8/layout/radial1"/>
    <dgm:cxn modelId="{6CB6AC0E-ACF4-434F-BC97-CED77EF8D38E}" type="presParOf" srcId="{BBE28C0D-1FB4-45B3-8852-9117061765CE}" destId="{8C5812F2-051F-4AE1-94A9-A320391E8260}" srcOrd="0" destOrd="0" presId="urn:microsoft.com/office/officeart/2005/8/layout/radial1"/>
    <dgm:cxn modelId="{3865F371-8EC0-A24F-86D9-8728A4C299ED}" type="presParOf" srcId="{104E1DF6-7AD6-4317-8684-6402209BB4BE}" destId="{8F935085-6049-426E-988F-DFC7B9EF0D28}" srcOrd="4" destOrd="0" presId="urn:microsoft.com/office/officeart/2005/8/layout/radial1"/>
    <dgm:cxn modelId="{DF4B24A9-1F33-2846-A39D-0641ADB7770F}" type="presParOf" srcId="{104E1DF6-7AD6-4317-8684-6402209BB4BE}" destId="{98844E0C-65CD-4C0C-A002-EE4DD916548E}" srcOrd="5" destOrd="0" presId="urn:microsoft.com/office/officeart/2005/8/layout/radial1"/>
    <dgm:cxn modelId="{9E03244D-BC87-5E43-B576-6835CF0480C1}" type="presParOf" srcId="{98844E0C-65CD-4C0C-A002-EE4DD916548E}" destId="{035C9B02-9623-44E8-9F04-F14EB44AAFB4}" srcOrd="0" destOrd="0" presId="urn:microsoft.com/office/officeart/2005/8/layout/radial1"/>
    <dgm:cxn modelId="{5AFD873E-2729-CD4F-B273-9E2D1C82B2FB}" type="presParOf" srcId="{104E1DF6-7AD6-4317-8684-6402209BB4BE}" destId="{B957944D-3C6E-463A-971C-7184D05F09FB}" srcOrd="6" destOrd="0" presId="urn:microsoft.com/office/officeart/2005/8/layout/radial1"/>
    <dgm:cxn modelId="{C73F3008-3382-AB42-B721-2BB728A8EE88}" type="presParOf" srcId="{104E1DF6-7AD6-4317-8684-6402209BB4BE}" destId="{04516869-11DA-4C67-871C-0D47FC24E358}" srcOrd="7" destOrd="0" presId="urn:microsoft.com/office/officeart/2005/8/layout/radial1"/>
    <dgm:cxn modelId="{E99AC17B-5BD0-3E4D-B475-E05BA85BF741}" type="presParOf" srcId="{04516869-11DA-4C67-871C-0D47FC24E358}" destId="{E8C0F0D1-2D56-457A-A7BF-1B03D3C1ADB6}" srcOrd="0" destOrd="0" presId="urn:microsoft.com/office/officeart/2005/8/layout/radial1"/>
    <dgm:cxn modelId="{2B9A8FED-5806-924E-93C4-DECD764BEEDE}" type="presParOf" srcId="{104E1DF6-7AD6-4317-8684-6402209BB4BE}" destId="{E5BD2A4E-23A2-414D-800D-AF7C6481F94F}" srcOrd="8" destOrd="0" presId="urn:microsoft.com/office/officeart/2005/8/layout/radial1"/>
    <dgm:cxn modelId="{168633B9-A0CF-E143-B87F-76F279D49050}" type="presParOf" srcId="{104E1DF6-7AD6-4317-8684-6402209BB4BE}" destId="{FDFD7931-A85C-4805-B7A7-480B529A8523}" srcOrd="9" destOrd="0" presId="urn:microsoft.com/office/officeart/2005/8/layout/radial1"/>
    <dgm:cxn modelId="{8554DD38-3118-3348-B6EC-F42FE0AEBF4F}" type="presParOf" srcId="{FDFD7931-A85C-4805-B7A7-480B529A8523}" destId="{BA720341-4238-43B8-96BA-3948E270C37B}" srcOrd="0" destOrd="0" presId="urn:microsoft.com/office/officeart/2005/8/layout/radial1"/>
    <dgm:cxn modelId="{05532273-6267-A249-93BD-73A6D0DD5D42}" type="presParOf" srcId="{104E1DF6-7AD6-4317-8684-6402209BB4BE}" destId="{EE51A492-EB46-4175-B839-E280A1F066E3}" srcOrd="10" destOrd="0" presId="urn:microsoft.com/office/officeart/2005/8/layout/radial1"/>
    <dgm:cxn modelId="{63F4BEE5-B50F-934D-B7B4-DCBA51BBF962}" type="presParOf" srcId="{104E1DF6-7AD6-4317-8684-6402209BB4BE}" destId="{97CDC388-E925-42E1-84EF-3BFB81A13C97}" srcOrd="11" destOrd="0" presId="urn:microsoft.com/office/officeart/2005/8/layout/radial1"/>
    <dgm:cxn modelId="{4E305009-FC2E-F74F-9FAF-25BC3E79E6E4}" type="presParOf" srcId="{97CDC388-E925-42E1-84EF-3BFB81A13C97}" destId="{278ECF49-492B-4E34-83F5-90DDA11A3A87}" srcOrd="0" destOrd="0" presId="urn:microsoft.com/office/officeart/2005/8/layout/radial1"/>
    <dgm:cxn modelId="{19EC25F1-DE39-654E-B349-3494C4AAFF1D}" type="presParOf" srcId="{104E1DF6-7AD6-4317-8684-6402209BB4BE}" destId="{4EABC4DA-5161-4361-BF83-205673811147}" srcOrd="12" destOrd="0" presId="urn:microsoft.com/office/officeart/2005/8/layout/radial1"/>
    <dgm:cxn modelId="{62692577-6F8A-4644-A03D-15C52CEA1F6F}" type="presParOf" srcId="{104E1DF6-7AD6-4317-8684-6402209BB4BE}" destId="{23EF236E-7CCD-4ED5-9AE2-40A58DB4C42E}" srcOrd="13" destOrd="0" presId="urn:microsoft.com/office/officeart/2005/8/layout/radial1"/>
    <dgm:cxn modelId="{A5334B53-D4D8-AE4B-9A60-EB05C98F2B52}" type="presParOf" srcId="{23EF236E-7CCD-4ED5-9AE2-40A58DB4C42E}" destId="{32A94192-8902-4FB1-987A-8B801719D00E}" srcOrd="0" destOrd="0" presId="urn:microsoft.com/office/officeart/2005/8/layout/radial1"/>
    <dgm:cxn modelId="{F7600FD6-84BA-4A49-B9C9-E4D0B9CDB97A}" type="presParOf" srcId="{104E1DF6-7AD6-4317-8684-6402209BB4BE}" destId="{46C26E7A-B91C-435D-94EE-EE5E3D3C547E}" srcOrd="14" destOrd="0" presId="urn:microsoft.com/office/officeart/2005/8/layout/radial1"/>
    <dgm:cxn modelId="{F3BBE61F-ECF9-334C-B413-EC139F26814E}" type="presParOf" srcId="{104E1DF6-7AD6-4317-8684-6402209BB4BE}" destId="{3EEA13CC-9C86-4DFB-B107-7D0131278856}" srcOrd="15" destOrd="0" presId="urn:microsoft.com/office/officeart/2005/8/layout/radial1"/>
    <dgm:cxn modelId="{7B51B18C-C4C0-4342-B322-7DB39B22CC81}" type="presParOf" srcId="{3EEA13CC-9C86-4DFB-B107-7D0131278856}" destId="{D6BE0535-C22D-4FF6-88E9-09F7367E7920}" srcOrd="0" destOrd="0" presId="urn:microsoft.com/office/officeart/2005/8/layout/radial1"/>
    <dgm:cxn modelId="{47C44931-FF0B-B44A-8676-1520D2AB06ED}" type="presParOf" srcId="{104E1DF6-7AD6-4317-8684-6402209BB4BE}" destId="{80F2BB1A-8B3E-4940-82F3-0B66194AB537}" srcOrd="16" destOrd="0" presId="urn:microsoft.com/office/officeart/2005/8/layout/radial1"/>
    <dgm:cxn modelId="{42B63FCB-2F44-694A-936C-954B0D0F5ECB}" type="presParOf" srcId="{104E1DF6-7AD6-4317-8684-6402209BB4BE}" destId="{96E533F3-7123-4298-8C0E-A2E4C6CD6006}" srcOrd="17" destOrd="0" presId="urn:microsoft.com/office/officeart/2005/8/layout/radial1"/>
    <dgm:cxn modelId="{DB48F27D-B352-004D-AE16-EE3DA028441A}" type="presParOf" srcId="{96E533F3-7123-4298-8C0E-A2E4C6CD6006}" destId="{DE1F7D0D-50CE-4749-8CA0-1DBCEAF18657}" srcOrd="0" destOrd="0" presId="urn:microsoft.com/office/officeart/2005/8/layout/radial1"/>
    <dgm:cxn modelId="{771208CC-7D06-6C49-95D3-764CE475A248}" type="presParOf" srcId="{104E1DF6-7AD6-4317-8684-6402209BB4BE}" destId="{11CD1BE5-1514-4493-BB6A-45D4857CE3E1}" srcOrd="1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912CA-FF27-4281-8910-F69F357BF702}">
      <dsp:nvSpPr>
        <dsp:cNvPr id="0" name=""/>
        <dsp:cNvSpPr/>
      </dsp:nvSpPr>
      <dsp:spPr>
        <a:xfrm>
          <a:off x="3114660" y="1907676"/>
          <a:ext cx="2590829" cy="2633463"/>
        </a:xfrm>
        <a:prstGeom prst="ellipse">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All Mississippians living healthier, longer lives due to a thriving public health effort that is supported by active and committed citizens and organizations. </a:t>
          </a:r>
        </a:p>
      </dsp:txBody>
      <dsp:txXfrm>
        <a:off x="3494078" y="2293338"/>
        <a:ext cx="1831993" cy="1862139"/>
      </dsp:txXfrm>
    </dsp:sp>
    <dsp:sp modelId="{E47B155C-0B6A-4D34-ACA9-673889784463}">
      <dsp:nvSpPr>
        <dsp:cNvPr id="0" name=""/>
        <dsp:cNvSpPr/>
      </dsp:nvSpPr>
      <dsp:spPr>
        <a:xfrm rot="16207908">
          <a:off x="4205418" y="1685933"/>
          <a:ext cx="416329" cy="27164"/>
        </a:xfrm>
        <a:custGeom>
          <a:avLst/>
          <a:gdLst/>
          <a:ahLst/>
          <a:cxnLst/>
          <a:rect l="0" t="0" r="0" b="0"/>
          <a:pathLst>
            <a:path>
              <a:moveTo>
                <a:pt x="0" y="13582"/>
              </a:moveTo>
              <a:lnTo>
                <a:pt x="416329" y="13582"/>
              </a:lnTo>
            </a:path>
          </a:pathLst>
        </a:custGeom>
        <a:noFill/>
        <a:ln w="15875"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403174" y="1689107"/>
        <a:ext cx="20816" cy="20816"/>
      </dsp:txXfrm>
    </dsp:sp>
    <dsp:sp modelId="{49F31640-0A95-4D7B-9D50-B0F93276E5D2}">
      <dsp:nvSpPr>
        <dsp:cNvPr id="0" name=""/>
        <dsp:cNvSpPr/>
      </dsp:nvSpPr>
      <dsp:spPr>
        <a:xfrm>
          <a:off x="3750062" y="160292"/>
          <a:ext cx="1331060" cy="1331060"/>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Shared Public Health Agenda</a:t>
          </a:r>
        </a:p>
      </dsp:txBody>
      <dsp:txXfrm>
        <a:off x="3944991" y="355221"/>
        <a:ext cx="941202" cy="941202"/>
      </dsp:txXfrm>
    </dsp:sp>
    <dsp:sp modelId="{BBE28C0D-1FB4-45B3-8852-9117061765CE}">
      <dsp:nvSpPr>
        <dsp:cNvPr id="0" name=""/>
        <dsp:cNvSpPr/>
      </dsp:nvSpPr>
      <dsp:spPr>
        <a:xfrm rot="18621900">
          <a:off x="5173346" y="2033598"/>
          <a:ext cx="474777" cy="27164"/>
        </a:xfrm>
        <a:custGeom>
          <a:avLst/>
          <a:gdLst/>
          <a:ahLst/>
          <a:cxnLst/>
          <a:rect l="0" t="0" r="0" b="0"/>
          <a:pathLst>
            <a:path>
              <a:moveTo>
                <a:pt x="0" y="13582"/>
              </a:moveTo>
              <a:lnTo>
                <a:pt x="474777" y="13582"/>
              </a:lnTo>
            </a:path>
          </a:pathLst>
        </a:custGeom>
        <a:noFill/>
        <a:ln w="15875"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398865" y="2035311"/>
        <a:ext cx="23738" cy="23738"/>
      </dsp:txXfrm>
    </dsp:sp>
    <dsp:sp modelId="{8F935085-6049-426E-988F-DFC7B9EF0D28}">
      <dsp:nvSpPr>
        <dsp:cNvPr id="0" name=""/>
        <dsp:cNvSpPr/>
      </dsp:nvSpPr>
      <dsp:spPr>
        <a:xfrm>
          <a:off x="5329983" y="693685"/>
          <a:ext cx="1331060" cy="1331060"/>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Improve Access to Care</a:t>
          </a:r>
        </a:p>
      </dsp:txBody>
      <dsp:txXfrm>
        <a:off x="5524912" y="888614"/>
        <a:ext cx="941202" cy="941202"/>
      </dsp:txXfrm>
    </dsp:sp>
    <dsp:sp modelId="{98844E0C-65CD-4C0C-A002-EE4DD916548E}">
      <dsp:nvSpPr>
        <dsp:cNvPr id="0" name=""/>
        <dsp:cNvSpPr/>
      </dsp:nvSpPr>
      <dsp:spPr>
        <a:xfrm rot="21000132">
          <a:off x="5683075" y="2947395"/>
          <a:ext cx="442643" cy="27164"/>
        </a:xfrm>
        <a:custGeom>
          <a:avLst/>
          <a:gdLst/>
          <a:ahLst/>
          <a:cxnLst/>
          <a:rect l="0" t="0" r="0" b="0"/>
          <a:pathLst>
            <a:path>
              <a:moveTo>
                <a:pt x="0" y="13582"/>
              </a:moveTo>
              <a:lnTo>
                <a:pt x="442643" y="13582"/>
              </a:lnTo>
            </a:path>
          </a:pathLst>
        </a:custGeom>
        <a:noFill/>
        <a:ln w="15875"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893330" y="2949911"/>
        <a:ext cx="22132" cy="22132"/>
      </dsp:txXfrm>
    </dsp:sp>
    <dsp:sp modelId="{B957944D-3C6E-463A-971C-7184D05F09FB}">
      <dsp:nvSpPr>
        <dsp:cNvPr id="0" name=""/>
        <dsp:cNvSpPr/>
      </dsp:nvSpPr>
      <dsp:spPr>
        <a:xfrm>
          <a:off x="6112251" y="2141480"/>
          <a:ext cx="1331060" cy="1331060"/>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Create a Culture of Health</a:t>
          </a:r>
        </a:p>
      </dsp:txBody>
      <dsp:txXfrm>
        <a:off x="6307180" y="2336409"/>
        <a:ext cx="941202" cy="941202"/>
      </dsp:txXfrm>
    </dsp:sp>
    <dsp:sp modelId="{04516869-11DA-4C67-871C-0D47FC24E358}">
      <dsp:nvSpPr>
        <dsp:cNvPr id="0" name=""/>
        <dsp:cNvSpPr/>
      </dsp:nvSpPr>
      <dsp:spPr>
        <a:xfrm rot="1750296">
          <a:off x="5516306" y="3956953"/>
          <a:ext cx="460721" cy="27164"/>
        </a:xfrm>
        <a:custGeom>
          <a:avLst/>
          <a:gdLst/>
          <a:ahLst/>
          <a:cxnLst/>
          <a:rect l="0" t="0" r="0" b="0"/>
          <a:pathLst>
            <a:path>
              <a:moveTo>
                <a:pt x="0" y="13582"/>
              </a:moveTo>
              <a:lnTo>
                <a:pt x="460721" y="13582"/>
              </a:lnTo>
            </a:path>
          </a:pathLst>
        </a:custGeom>
        <a:noFill/>
        <a:ln w="15875" cap="flat" cmpd="sng" algn="ctr">
          <a:solidFill>
            <a:srgbClr val="9900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735149" y="3959016"/>
        <a:ext cx="23036" cy="23036"/>
      </dsp:txXfrm>
    </dsp:sp>
    <dsp:sp modelId="{E5BD2A4E-23A2-414D-800D-AF7C6481F94F}">
      <dsp:nvSpPr>
        <dsp:cNvPr id="0" name=""/>
        <dsp:cNvSpPr/>
      </dsp:nvSpPr>
      <dsp:spPr>
        <a:xfrm>
          <a:off x="5863396" y="3741686"/>
          <a:ext cx="1331060" cy="1331060"/>
        </a:xfrm>
        <a:prstGeom prst="ellipse">
          <a:avLst/>
        </a:prstGeom>
        <a:solidFill>
          <a:srgbClr val="9900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Improve Infant Health</a:t>
          </a:r>
        </a:p>
      </dsp:txBody>
      <dsp:txXfrm>
        <a:off x="6058325" y="3936615"/>
        <a:ext cx="941202" cy="941202"/>
      </dsp:txXfrm>
    </dsp:sp>
    <dsp:sp modelId="{FDFD7931-A85C-4805-B7A7-480B529A8523}">
      <dsp:nvSpPr>
        <dsp:cNvPr id="0" name=""/>
        <dsp:cNvSpPr/>
      </dsp:nvSpPr>
      <dsp:spPr>
        <a:xfrm rot="4232040">
          <a:off x="4684334" y="4681540"/>
          <a:ext cx="491132" cy="27164"/>
        </a:xfrm>
        <a:custGeom>
          <a:avLst/>
          <a:gdLst/>
          <a:ahLst/>
          <a:cxnLst/>
          <a:rect l="0" t="0" r="0" b="0"/>
          <a:pathLst>
            <a:path>
              <a:moveTo>
                <a:pt x="0" y="13582"/>
              </a:moveTo>
              <a:lnTo>
                <a:pt x="491132" y="13582"/>
              </a:lnTo>
            </a:path>
          </a:pathLst>
        </a:custGeom>
        <a:noFill/>
        <a:ln w="15875" cap="flat" cmpd="sng" algn="ctr">
          <a:solidFill>
            <a:srgbClr val="9900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17622" y="4682844"/>
        <a:ext cx="24556" cy="24556"/>
      </dsp:txXfrm>
    </dsp:sp>
    <dsp:sp modelId="{EE51A492-EB46-4175-B839-E280A1F066E3}">
      <dsp:nvSpPr>
        <dsp:cNvPr id="0" name=""/>
        <dsp:cNvSpPr/>
      </dsp:nvSpPr>
      <dsp:spPr>
        <a:xfrm>
          <a:off x="4567990" y="4888610"/>
          <a:ext cx="1331060" cy="1331060"/>
        </a:xfrm>
        <a:prstGeom prst="ellipse">
          <a:avLst/>
        </a:prstGeom>
        <a:solidFill>
          <a:srgbClr val="9900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Improve Sexual Health</a:t>
          </a:r>
        </a:p>
      </dsp:txBody>
      <dsp:txXfrm>
        <a:off x="4762919" y="5083539"/>
        <a:ext cx="941202" cy="941202"/>
      </dsp:txXfrm>
    </dsp:sp>
    <dsp:sp modelId="{97CDC388-E925-42E1-84EF-3BFB81A13C97}">
      <dsp:nvSpPr>
        <dsp:cNvPr id="0" name=""/>
        <dsp:cNvSpPr/>
      </dsp:nvSpPr>
      <dsp:spPr>
        <a:xfrm rot="6645876">
          <a:off x="3655464" y="4638804"/>
          <a:ext cx="426363" cy="27164"/>
        </a:xfrm>
        <a:custGeom>
          <a:avLst/>
          <a:gdLst/>
          <a:ahLst/>
          <a:cxnLst/>
          <a:rect l="0" t="0" r="0" b="0"/>
          <a:pathLst>
            <a:path>
              <a:moveTo>
                <a:pt x="0" y="13582"/>
              </a:moveTo>
              <a:lnTo>
                <a:pt x="426363" y="13582"/>
              </a:lnTo>
            </a:path>
          </a:pathLst>
        </a:custGeom>
        <a:noFill/>
        <a:ln w="15875" cap="flat" cmpd="sng" algn="ctr">
          <a:solidFill>
            <a:srgbClr val="9900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857987" y="4641727"/>
        <a:ext cx="21318" cy="21318"/>
      </dsp:txXfrm>
    </dsp:sp>
    <dsp:sp modelId="{4EABC4DA-5161-4361-BF83-205673811147}">
      <dsp:nvSpPr>
        <dsp:cNvPr id="0" name=""/>
        <dsp:cNvSpPr/>
      </dsp:nvSpPr>
      <dsp:spPr>
        <a:xfrm>
          <a:off x="2891586" y="4808490"/>
          <a:ext cx="1331060" cy="1331060"/>
        </a:xfrm>
        <a:prstGeom prst="ellipse">
          <a:avLst/>
        </a:prstGeom>
        <a:solidFill>
          <a:srgbClr val="9900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Reduce Rates of Chronic Disease</a:t>
          </a:r>
        </a:p>
      </dsp:txBody>
      <dsp:txXfrm>
        <a:off x="3086515" y="5003419"/>
        <a:ext cx="941202" cy="941202"/>
      </dsp:txXfrm>
    </dsp:sp>
    <dsp:sp modelId="{23EF236E-7CCD-4ED5-9AE2-40A58DB4C42E}">
      <dsp:nvSpPr>
        <dsp:cNvPr id="0" name=""/>
        <dsp:cNvSpPr/>
      </dsp:nvSpPr>
      <dsp:spPr>
        <a:xfrm rot="8923068">
          <a:off x="2873412" y="4005327"/>
          <a:ext cx="458045" cy="27164"/>
        </a:xfrm>
        <a:custGeom>
          <a:avLst/>
          <a:gdLst/>
          <a:ahLst/>
          <a:cxnLst/>
          <a:rect l="0" t="0" r="0" b="0"/>
          <a:pathLst>
            <a:path>
              <a:moveTo>
                <a:pt x="0" y="13582"/>
              </a:moveTo>
              <a:lnTo>
                <a:pt x="458045" y="13582"/>
              </a:lnTo>
            </a:path>
          </a:pathLst>
        </a:custGeom>
        <a:noFill/>
        <a:ln w="15875" cap="flat" cmpd="sng" algn="ctr">
          <a:solidFill>
            <a:srgbClr val="99003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90983" y="4007458"/>
        <a:ext cx="22902" cy="22902"/>
      </dsp:txXfrm>
    </dsp:sp>
    <dsp:sp modelId="{46C26E7A-B91C-435D-94EE-EE5E3D3C547E}">
      <dsp:nvSpPr>
        <dsp:cNvPr id="0" name=""/>
        <dsp:cNvSpPr/>
      </dsp:nvSpPr>
      <dsp:spPr>
        <a:xfrm>
          <a:off x="1672401" y="3817878"/>
          <a:ext cx="1331060" cy="1331060"/>
        </a:xfrm>
        <a:prstGeom prst="ellipse">
          <a:avLst/>
        </a:prstGeom>
        <a:solidFill>
          <a:srgbClr val="99003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Improve Mental Health </a:t>
          </a:r>
        </a:p>
      </dsp:txBody>
      <dsp:txXfrm>
        <a:off x="1867330" y="4012807"/>
        <a:ext cx="941202" cy="941202"/>
      </dsp:txXfrm>
    </dsp:sp>
    <dsp:sp modelId="{3EEA13CC-9C86-4DFB-B107-7D0131278856}">
      <dsp:nvSpPr>
        <dsp:cNvPr id="0" name=""/>
        <dsp:cNvSpPr/>
      </dsp:nvSpPr>
      <dsp:spPr>
        <a:xfrm rot="11387496">
          <a:off x="2643719" y="2948514"/>
          <a:ext cx="492807" cy="27164"/>
        </a:xfrm>
        <a:custGeom>
          <a:avLst/>
          <a:gdLst/>
          <a:ahLst/>
          <a:cxnLst/>
          <a:rect l="0" t="0" r="0" b="0"/>
          <a:pathLst>
            <a:path>
              <a:moveTo>
                <a:pt x="0" y="13582"/>
              </a:moveTo>
              <a:lnTo>
                <a:pt x="492807" y="13582"/>
              </a:lnTo>
            </a:path>
          </a:pathLst>
        </a:custGeom>
        <a:noFill/>
        <a:ln w="15875" cap="flat" cmpd="sng" algn="ctr">
          <a:solidFill>
            <a:srgbClr val="7030A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877802" y="2949775"/>
        <a:ext cx="24640" cy="24640"/>
      </dsp:txXfrm>
    </dsp:sp>
    <dsp:sp modelId="{80F2BB1A-8B3E-4940-82F3-0B66194AB537}">
      <dsp:nvSpPr>
        <dsp:cNvPr id="0" name=""/>
        <dsp:cNvSpPr/>
      </dsp:nvSpPr>
      <dsp:spPr>
        <a:xfrm>
          <a:off x="1325942" y="2141477"/>
          <a:ext cx="1331060" cy="1331060"/>
        </a:xfrm>
        <a:prstGeom prst="ellipse">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Increase Educational Attainment </a:t>
          </a:r>
        </a:p>
      </dsp:txBody>
      <dsp:txXfrm>
        <a:off x="1520871" y="2336406"/>
        <a:ext cx="941202" cy="941202"/>
      </dsp:txXfrm>
    </dsp:sp>
    <dsp:sp modelId="{96E533F3-7123-4298-8C0E-A2E4C6CD6006}">
      <dsp:nvSpPr>
        <dsp:cNvPr id="0" name=""/>
        <dsp:cNvSpPr/>
      </dsp:nvSpPr>
      <dsp:spPr>
        <a:xfrm rot="13828680">
          <a:off x="3214034" y="2030444"/>
          <a:ext cx="444495" cy="27164"/>
        </a:xfrm>
        <a:custGeom>
          <a:avLst/>
          <a:gdLst/>
          <a:ahLst/>
          <a:cxnLst/>
          <a:rect l="0" t="0" r="0" b="0"/>
          <a:pathLst>
            <a:path>
              <a:moveTo>
                <a:pt x="0" y="13582"/>
              </a:moveTo>
              <a:lnTo>
                <a:pt x="444495" y="13582"/>
              </a:lnTo>
            </a:path>
          </a:pathLst>
        </a:custGeom>
        <a:noFill/>
        <a:ln w="15875" cap="flat" cmpd="sng" algn="ctr">
          <a:solidFill>
            <a:srgbClr val="7030A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425169" y="2032913"/>
        <a:ext cx="22224" cy="22224"/>
      </dsp:txXfrm>
    </dsp:sp>
    <dsp:sp modelId="{11CD1BE5-1514-4493-BB6A-45D4857CE3E1}">
      <dsp:nvSpPr>
        <dsp:cNvPr id="0" name=""/>
        <dsp:cNvSpPr/>
      </dsp:nvSpPr>
      <dsp:spPr>
        <a:xfrm>
          <a:off x="2205792" y="693681"/>
          <a:ext cx="1331060" cy="1331060"/>
        </a:xfrm>
        <a:prstGeom prst="ellipse">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Reduce Poverty</a:t>
          </a:r>
        </a:p>
      </dsp:txBody>
      <dsp:txXfrm>
        <a:off x="2400721" y="888610"/>
        <a:ext cx="941202" cy="94120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0.39284</cdr:y>
    </cdr:from>
    <cdr:to>
      <cdr:x>0.1358</cdr:x>
      <cdr:y>0.61172</cdr:y>
    </cdr:to>
    <cdr:sp macro="" textlink="">
      <cdr:nvSpPr>
        <cdr:cNvPr id="2" name="TextBox 1"/>
        <cdr:cNvSpPr txBox="1"/>
      </cdr:nvSpPr>
      <cdr:spPr>
        <a:xfrm xmlns:a="http://schemas.openxmlformats.org/drawingml/2006/main">
          <a:off x="0" y="1778000"/>
          <a:ext cx="1117600" cy="990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0.47422</cdr:y>
    </cdr:from>
    <cdr:to>
      <cdr:x>0.13426</cdr:x>
      <cdr:y>0.68467</cdr:y>
    </cdr:to>
    <cdr:sp macro="" textlink="">
      <cdr:nvSpPr>
        <cdr:cNvPr id="3" name="TextBox 2"/>
        <cdr:cNvSpPr txBox="1"/>
      </cdr:nvSpPr>
      <cdr:spPr>
        <a:xfrm xmlns:a="http://schemas.openxmlformats.org/drawingml/2006/main">
          <a:off x="0" y="2146300"/>
          <a:ext cx="1104900" cy="9525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Percentage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6B099-E0D7-9E44-B3B8-001AA71451A4}" type="datetimeFigureOut">
              <a:rPr lang="en-US" smtClean="0"/>
              <a:t>12/14/24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0C56C-A53A-074D-AEF4-B00AE817CC99}" type="slidenum">
              <a:rPr lang="en-US" smtClean="0"/>
              <a:t>‹#›</a:t>
            </a:fld>
            <a:endParaRPr lang="en-US"/>
          </a:p>
        </p:txBody>
      </p:sp>
    </p:spTree>
    <p:extLst>
      <p:ext uri="{BB962C8B-B14F-4D97-AF65-F5344CB8AC3E}">
        <p14:creationId xmlns:p14="http://schemas.microsoft.com/office/powerpoint/2010/main" val="407544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5" name="Shape 48"/>
          <p:cNvSpPr>
            <a:spLocks noGrp="1" noRot="1" noChangeAspec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
        <p:nvSpPr>
          <p:cNvPr id="303106" name="Shape 49"/>
          <p:cNvSpPr>
            <a:spLocks noGrp="1"/>
          </p:cNvSpPr>
          <p:nvPr>
            <p:ph type="body" idx="1"/>
          </p:nvPr>
        </p:nvSpPr>
        <p:spPr bwMode="auto">
          <a:noFill/>
        </p:spPr>
        <p:txBody>
          <a:bodyPr wrap="square" lIns="91425" tIns="91425" rIns="91425" bIns="91425" numCol="1" anchor="t" anchorCtr="0" compatLnSpc="1">
            <a:prstTxWarp prst="textNoShape">
              <a:avLst/>
            </a:prstTxWarp>
          </a:bodyPr>
          <a:lstStyle/>
          <a:p>
            <a:endParaRPr lang="en-US"/>
          </a:p>
        </p:txBody>
      </p:sp>
    </p:spTree>
    <p:extLst>
      <p:ext uri="{BB962C8B-B14F-4D97-AF65-F5344CB8AC3E}">
        <p14:creationId xmlns:p14="http://schemas.microsoft.com/office/powerpoint/2010/main" val="252969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chemeClr val="tx1"/>
                </a:solidFill>
                <a:latin typeface="Arial" pitchFamily="34" charset="0"/>
              </a:defRPr>
            </a:lvl1pPr>
            <a:lvl2pPr marL="742950" indent="-285750" eaLnBrk="0" hangingPunct="0">
              <a:defRPr sz="1500" b="1">
                <a:solidFill>
                  <a:schemeClr val="tx1"/>
                </a:solidFill>
                <a:latin typeface="Arial" pitchFamily="34" charset="0"/>
              </a:defRPr>
            </a:lvl2pPr>
            <a:lvl3pPr marL="1143000" indent="-228600" eaLnBrk="0" hangingPunct="0">
              <a:defRPr sz="1500" b="1">
                <a:solidFill>
                  <a:schemeClr val="tx1"/>
                </a:solidFill>
                <a:latin typeface="Arial" pitchFamily="34" charset="0"/>
              </a:defRPr>
            </a:lvl3pPr>
            <a:lvl4pPr marL="1600200" indent="-228600" eaLnBrk="0" hangingPunct="0">
              <a:defRPr sz="1500" b="1">
                <a:solidFill>
                  <a:schemeClr val="tx1"/>
                </a:solidFill>
                <a:latin typeface="Arial" pitchFamily="34" charset="0"/>
              </a:defRPr>
            </a:lvl4pPr>
            <a:lvl5pPr marL="2057400" indent="-228600" eaLnBrk="0" hangingPunct="0">
              <a:defRPr sz="1500" b="1">
                <a:solidFill>
                  <a:schemeClr val="tx1"/>
                </a:solidFill>
                <a:latin typeface="Arial" pitchFamily="34" charset="0"/>
              </a:defRPr>
            </a:lvl5pPr>
            <a:lvl6pPr marL="2514600" indent="-228600" eaLnBrk="0" fontAlgn="base" hangingPunct="0">
              <a:spcBef>
                <a:spcPct val="0"/>
              </a:spcBef>
              <a:spcAft>
                <a:spcPct val="0"/>
              </a:spcAft>
              <a:defRPr sz="1500" b="1">
                <a:solidFill>
                  <a:schemeClr val="tx1"/>
                </a:solidFill>
                <a:latin typeface="Arial" pitchFamily="34" charset="0"/>
              </a:defRPr>
            </a:lvl6pPr>
            <a:lvl7pPr marL="2971800" indent="-228600" eaLnBrk="0" fontAlgn="base" hangingPunct="0">
              <a:spcBef>
                <a:spcPct val="0"/>
              </a:spcBef>
              <a:spcAft>
                <a:spcPct val="0"/>
              </a:spcAft>
              <a:defRPr sz="1500" b="1">
                <a:solidFill>
                  <a:schemeClr val="tx1"/>
                </a:solidFill>
                <a:latin typeface="Arial" pitchFamily="34" charset="0"/>
              </a:defRPr>
            </a:lvl7pPr>
            <a:lvl8pPr marL="3429000" indent="-228600" eaLnBrk="0" fontAlgn="base" hangingPunct="0">
              <a:spcBef>
                <a:spcPct val="0"/>
              </a:spcBef>
              <a:spcAft>
                <a:spcPct val="0"/>
              </a:spcAft>
              <a:defRPr sz="1500" b="1">
                <a:solidFill>
                  <a:schemeClr val="tx1"/>
                </a:solidFill>
                <a:latin typeface="Arial" pitchFamily="34" charset="0"/>
              </a:defRPr>
            </a:lvl8pPr>
            <a:lvl9pPr marL="3886200" indent="-228600" eaLnBrk="0" fontAlgn="base" hangingPunct="0">
              <a:spcBef>
                <a:spcPct val="0"/>
              </a:spcBef>
              <a:spcAft>
                <a:spcPct val="0"/>
              </a:spcAft>
              <a:defRPr sz="1500" b="1">
                <a:solidFill>
                  <a:schemeClr val="tx1"/>
                </a:solidFill>
                <a:latin typeface="Arial" pitchFamily="34" charset="0"/>
              </a:defRPr>
            </a:lvl9pPr>
          </a:lstStyle>
          <a:p>
            <a:pPr eaLnBrk="1" hangingPunct="1"/>
            <a:fld id="{71D9536D-0535-4D6D-B84B-CF30386127D9}" type="slidenum">
              <a:rPr lang="en-US" altLang="en-US" sz="1200" b="0" smtClean="0"/>
              <a:pPr eaLnBrk="1" hangingPunct="1"/>
              <a:t>19</a:t>
            </a:fld>
            <a:endParaRPr lang="en-US" altLang="en-US" sz="1200" b="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369888" y="688975"/>
            <a:ext cx="6118225" cy="3441700"/>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Aortic valve stenosis — or aortic stenosis — occurs when the heart's aortic valve narrows. This narrowing prevents the valve from opening fully, which obstructs blood flow from your heart into your aorta and onward to the rest of his / her body. Usually when aortic valve stenosis becomes severe and symptomatic, the native valve should be replaced. Left untreated, aortic valve stenosis may lead to sudden death.</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chemeClr val="tx1"/>
                </a:solidFill>
                <a:latin typeface="Arial" pitchFamily="34" charset="0"/>
              </a:defRPr>
            </a:lvl1pPr>
            <a:lvl2pPr marL="742950" indent="-285750" eaLnBrk="0" hangingPunct="0">
              <a:defRPr sz="1500" b="1">
                <a:solidFill>
                  <a:schemeClr val="tx1"/>
                </a:solidFill>
                <a:latin typeface="Arial" pitchFamily="34" charset="0"/>
              </a:defRPr>
            </a:lvl2pPr>
            <a:lvl3pPr marL="1143000" indent="-228600" eaLnBrk="0" hangingPunct="0">
              <a:defRPr sz="1500" b="1">
                <a:solidFill>
                  <a:schemeClr val="tx1"/>
                </a:solidFill>
                <a:latin typeface="Arial" pitchFamily="34" charset="0"/>
              </a:defRPr>
            </a:lvl3pPr>
            <a:lvl4pPr marL="1600200" indent="-228600" eaLnBrk="0" hangingPunct="0">
              <a:defRPr sz="1500" b="1">
                <a:solidFill>
                  <a:schemeClr val="tx1"/>
                </a:solidFill>
                <a:latin typeface="Arial" pitchFamily="34" charset="0"/>
              </a:defRPr>
            </a:lvl4pPr>
            <a:lvl5pPr marL="2057400" indent="-228600" eaLnBrk="0" hangingPunct="0">
              <a:defRPr sz="1500" b="1">
                <a:solidFill>
                  <a:schemeClr val="tx1"/>
                </a:solidFill>
                <a:latin typeface="Arial" pitchFamily="34" charset="0"/>
              </a:defRPr>
            </a:lvl5pPr>
            <a:lvl6pPr marL="2514600" indent="-228600" eaLnBrk="0" fontAlgn="base" hangingPunct="0">
              <a:spcBef>
                <a:spcPct val="0"/>
              </a:spcBef>
              <a:spcAft>
                <a:spcPct val="0"/>
              </a:spcAft>
              <a:defRPr sz="1500" b="1">
                <a:solidFill>
                  <a:schemeClr val="tx1"/>
                </a:solidFill>
                <a:latin typeface="Arial" pitchFamily="34" charset="0"/>
              </a:defRPr>
            </a:lvl6pPr>
            <a:lvl7pPr marL="2971800" indent="-228600" eaLnBrk="0" fontAlgn="base" hangingPunct="0">
              <a:spcBef>
                <a:spcPct val="0"/>
              </a:spcBef>
              <a:spcAft>
                <a:spcPct val="0"/>
              </a:spcAft>
              <a:defRPr sz="1500" b="1">
                <a:solidFill>
                  <a:schemeClr val="tx1"/>
                </a:solidFill>
                <a:latin typeface="Arial" pitchFamily="34" charset="0"/>
              </a:defRPr>
            </a:lvl7pPr>
            <a:lvl8pPr marL="3429000" indent="-228600" eaLnBrk="0" fontAlgn="base" hangingPunct="0">
              <a:spcBef>
                <a:spcPct val="0"/>
              </a:spcBef>
              <a:spcAft>
                <a:spcPct val="0"/>
              </a:spcAft>
              <a:defRPr sz="1500" b="1">
                <a:solidFill>
                  <a:schemeClr val="tx1"/>
                </a:solidFill>
                <a:latin typeface="Arial" pitchFamily="34" charset="0"/>
              </a:defRPr>
            </a:lvl8pPr>
            <a:lvl9pPr marL="3886200" indent="-228600" eaLnBrk="0" fontAlgn="base" hangingPunct="0">
              <a:spcBef>
                <a:spcPct val="0"/>
              </a:spcBef>
              <a:spcAft>
                <a:spcPct val="0"/>
              </a:spcAft>
              <a:defRPr sz="1500" b="1">
                <a:solidFill>
                  <a:schemeClr val="tx1"/>
                </a:solidFill>
                <a:latin typeface="Arial" pitchFamily="34" charset="0"/>
              </a:defRPr>
            </a:lvl9pPr>
          </a:lstStyle>
          <a:p>
            <a:pPr eaLnBrk="1" hangingPunct="1"/>
            <a:fld id="{F5F6924D-F77D-496F-B738-8D53C022EA89}" type="slidenum">
              <a:rPr lang="en-US" altLang="en-US" sz="1200" b="0" smtClean="0"/>
              <a:pPr eaLnBrk="1" hangingPunct="1"/>
              <a:t>21</a:t>
            </a:fld>
            <a:endParaRPr lang="en-US" altLang="en-US" sz="1200"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369888" y="688975"/>
            <a:ext cx="6118225" cy="3441700"/>
          </a:xfrm>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US" dirty="0"/>
              <a:t>Mirroring the fruitful collaborative efforts that produced the Starr-Edwards mechanical and Carpentier-Edwards bioprosthetic valves, the achievement of the first clinically successful percutaneous aortic heart valve replacement involved several individuals. Dr. Alain Cribier first recognized the need for a percutaneous solution to severe aortic stenosis after his pioneering efforts in developing balloon aortic valvuloplasty were met with mid-term outcomes that were less than satisfactory.</a:t>
            </a:r>
          </a:p>
          <a:p>
            <a:pPr eaLnBrk="1" hangingPunct="1">
              <a:defRPr/>
            </a:pPr>
            <a:endParaRPr lang="en-US" dirty="0"/>
          </a:p>
          <a:p>
            <a:pPr eaLnBrk="1" hangingPunct="1">
              <a:defRPr/>
            </a:pPr>
            <a:r>
              <a:rPr lang="en-US" dirty="0"/>
              <a:t>Many reasons were given to argue why transcatheter heart valve implantation for severe aortic stenosis should not be attempted. These included bulky leaflet calcification predisposing to coronary artery obstruction or liberating a lethal dose of cerebral embolic debris; noncompliant leaflets and annulus promoting irregular valve expansion with poor leaflet coaptation; and, asymmetric calcium deposits exacerbating paravalvular leakage.</a:t>
            </a:r>
          </a:p>
          <a:p>
            <a:pPr eaLnBrk="1" hangingPunct="1">
              <a:defRPr/>
            </a:pPr>
            <a:endParaRPr lang="en-US" dirty="0"/>
          </a:p>
          <a:p>
            <a:pPr eaLnBrk="1" hangingPunct="1">
              <a:defRPr/>
            </a:pPr>
            <a:r>
              <a:rPr lang="en-US" dirty="0"/>
              <a:t>Hence, the cardiology and cardiac surgery community took a keen interest when Dr. Alain Cribier, Rouen, France, performed the first successful TAVR on April 16, 2002, in a 57-year-old man with severe calcific AS. The presence of cardiogenic shock (systolic blood pressure 80 mm Hg and ejection fraction 14%) and subacute leg ischemia (status post aorto-bifemoral bypass) excluded the patient from conventional AVR.</a:t>
            </a:r>
          </a:p>
          <a:p>
            <a:pPr eaLnBrk="1" hangingPunct="1">
              <a:defRPr/>
            </a:pPr>
            <a:endParaRPr lang="en-US" dirty="0"/>
          </a:p>
          <a:p>
            <a:pPr eaLnBrk="1" hangingPunct="1">
              <a:defRPr/>
            </a:pPr>
            <a:r>
              <a:rPr lang="en-US" dirty="0"/>
              <a:t>The valved stent was a tri-leaflet bovine pericardial valve mounted on a balloon-expandable stainless steel frame (length 14 mm, o.d. 21-23 mm), and was the archetype of the Edwards SAPIEN transcatheter</a:t>
            </a:r>
            <a:r>
              <a:rPr lang="en-US" baseline="0" dirty="0"/>
              <a:t> heart valve</a:t>
            </a:r>
            <a:r>
              <a:rPr lang="en-US" dirty="0"/>
              <a:t>.</a:t>
            </a:r>
          </a:p>
          <a:p>
            <a:pPr eaLnBrk="1" hangingPunct="1">
              <a:defRPr/>
            </a:pPr>
            <a:endParaRPr lang="en-US" dirty="0"/>
          </a:p>
          <a:p>
            <a:pPr eaLnBrk="1" hangingPunct="1">
              <a:defRPr/>
            </a:pPr>
            <a:r>
              <a:rPr lang="en-US" dirty="0"/>
              <a:t>A percutaneous, antegrade transseptal approach was employed through the right femoral vein using a 24 Fr sheath. Dr. Cribier used BAV as an integral step in the TAVR procedure to achieve pre-dilation of the stenotic aortic valve and facilitate accurate transcatheter valve position. Immediate valve assessment demonstrated a mean gradient of 9 mm hg, and a valve area of 1.6 cm2.</a:t>
            </a:r>
          </a:p>
          <a:p>
            <a:pPr eaLnBrk="1" hangingPunct="1">
              <a:defRPr/>
            </a:pPr>
            <a:endParaRPr lang="en-US" dirty="0"/>
          </a:p>
          <a:p>
            <a:pPr eaLnBrk="1" hangingPunct="1">
              <a:defRPr/>
            </a:pPr>
            <a:r>
              <a:rPr lang="en-US" dirty="0"/>
              <a:t>Two years later, Dr. Cribier published a series of six patients with severe aortic stenosis treated between April 2002 and August 2003. The bovine pericardial valve was successfully implanted in five of six patients, with no residual gradient, a mean valve area of 1.7 cm2, and no cases of coronary artery obstruction. With Dr. Cribier’s successful clinical series, a new era of TAVR was born.</a:t>
            </a:r>
          </a:p>
          <a:p>
            <a:pPr eaLnBrk="1" hangingPunct="1">
              <a:defRPr/>
            </a:pPr>
            <a:endParaRPr lang="en-US" dirty="0"/>
          </a:p>
        </p:txBody>
      </p:sp>
      <p:sp>
        <p:nvSpPr>
          <p:cNvPr id="92164" name="Slide Number Placeholder 3"/>
          <p:cNvSpPr>
            <a:spLocks noGrp="1"/>
          </p:cNvSpPr>
          <p:nvPr>
            <p:ph type="sldNum" sz="quarter" idx="5"/>
          </p:nvPr>
        </p:nvSpPr>
        <p:spPr>
          <a:ln>
            <a:miter lim="800000"/>
            <a:headEnd/>
            <a:tailEnd/>
          </a:ln>
        </p:spPr>
        <p:txBody>
          <a:bodyPr/>
          <a:lstStyle/>
          <a:p>
            <a:pPr>
              <a:defRPr/>
            </a:pPr>
            <a:fld id="{0BF793C3-5A71-4ECC-9CA9-20C896F057F3}"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2025171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80-90</a:t>
            </a:r>
            <a:r>
              <a:rPr lang="en-US" baseline="0" dirty="0"/>
              <a:t> 500000, 650,000</a:t>
            </a:r>
            <a:endParaRPr lang="en-US" dirty="0"/>
          </a:p>
        </p:txBody>
      </p:sp>
      <p:sp>
        <p:nvSpPr>
          <p:cNvPr id="4" name="Slide Number Placeholder 3"/>
          <p:cNvSpPr>
            <a:spLocks noGrp="1"/>
          </p:cNvSpPr>
          <p:nvPr>
            <p:ph type="sldNum" sz="quarter" idx="10"/>
          </p:nvPr>
        </p:nvSpPr>
        <p:spPr/>
        <p:txBody>
          <a:bodyPr/>
          <a:lstStyle/>
          <a:p>
            <a:fld id="{892FFA5B-3F60-4B34-A251-1EDA379A4A34}" type="slidenum">
              <a:rPr lang="en-US" smtClean="0"/>
              <a:pPr/>
              <a:t>32</a:t>
            </a:fld>
            <a:endParaRPr lang="en-US"/>
          </a:p>
        </p:txBody>
      </p:sp>
    </p:spTree>
    <p:extLst>
      <p:ext uri="{BB962C8B-B14F-4D97-AF65-F5344CB8AC3E}">
        <p14:creationId xmlns:p14="http://schemas.microsoft.com/office/powerpoint/2010/main" val="1868671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Constructed</a:t>
            </a:r>
            <a:r>
              <a:rPr lang="en-US" baseline="0" dirty="0"/>
              <a:t> of a </a:t>
            </a:r>
            <a:r>
              <a:rPr lang="en-US" baseline="0" dirty="0" err="1"/>
              <a:t>nitinol</a:t>
            </a:r>
            <a:r>
              <a:rPr lang="en-US" baseline="0" dirty="0"/>
              <a:t> frame that radially expands to maintain position in the LAA, the WATCHMAN Device comes in five sizes to accommodate various patient anatomies.  Ten fixation anchors around the perimeter of the device are designed to engage LAA tissue for stability.  </a:t>
            </a:r>
          </a:p>
          <a:p>
            <a:endParaRPr lang="en-US" baseline="0" dirty="0"/>
          </a:p>
          <a:p>
            <a:r>
              <a:rPr lang="en-US" baseline="0" dirty="0"/>
              <a:t>The </a:t>
            </a:r>
            <a:r>
              <a:rPr lang="en-US" baseline="0" dirty="0" err="1"/>
              <a:t>nitinol</a:t>
            </a:r>
            <a:r>
              <a:rPr lang="en-US" baseline="0" dirty="0"/>
              <a:t> frame is covered by a polyethylene terephthalate (PET) cap designed to block emboli from exiting the LAA.  Over time, tissue grows over the face of the PET cap. </a:t>
            </a:r>
          </a:p>
          <a:p>
            <a:endParaRPr lang="en-US" dirty="0"/>
          </a:p>
          <a:p>
            <a:r>
              <a:rPr lang="en-US" dirty="0"/>
              <a:t>The WATCHMAN Device is designed specifically for the left atrial appendage. Featuring an intra-LAA design to avoid contact with the left atrial wall, the WATCHMAN Device is engineered to (1) conform to the unique anatomy of the LAA to reduce embolization risk and (2) minimize the surface area facing the left atrium to reduce the risk of post-implant thrombus formation.</a:t>
            </a:r>
          </a:p>
        </p:txBody>
      </p:sp>
      <p:sp>
        <p:nvSpPr>
          <p:cNvPr id="4" name="Slide Number Placeholder 3"/>
          <p:cNvSpPr>
            <a:spLocks noGrp="1"/>
          </p:cNvSpPr>
          <p:nvPr>
            <p:ph type="sldNum" sz="quarter" idx="10"/>
          </p:nvPr>
        </p:nvSpPr>
        <p:spPr/>
        <p:txBody>
          <a:bodyPr/>
          <a:lstStyle/>
          <a:p>
            <a:fld id="{892FFA5B-3F60-4B34-A251-1EDA379A4A3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2947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a:xfrm>
            <a:off x="406400" y="700088"/>
            <a:ext cx="6197600" cy="3486150"/>
          </a:xfrm>
          <a:ln/>
        </p:spPr>
      </p:sp>
      <p:sp>
        <p:nvSpPr>
          <p:cNvPr id="67587" name="Rectangle 3"/>
          <p:cNvSpPr>
            <a:spLocks noGrp="1"/>
          </p:cNvSpPr>
          <p:nvPr>
            <p:ph type="body" idx="1"/>
          </p:nvPr>
        </p:nvSpPr>
        <p:spPr>
          <a:noFill/>
        </p:spPr>
        <p:txBody>
          <a:bodyPr lIns="93158" tIns="46580" rIns="93158" bIns="46580"/>
          <a:lstStyle/>
          <a:p>
            <a:pPr defTabSz="455997"/>
            <a:r>
              <a:rPr lang="en-US" sz="1200" dirty="0">
                <a:latin typeface="+mj-lt"/>
                <a:cs typeface="Arial" pitchFamily="34" charset="0"/>
              </a:rPr>
              <a:t>Speaker Notes:</a:t>
            </a:r>
          </a:p>
          <a:p>
            <a:pPr defTabSz="455997"/>
            <a:endParaRPr lang="en-US" sz="1200" dirty="0">
              <a:latin typeface="+mj-lt"/>
              <a:cs typeface="Arial" pitchFamily="34" charset="0"/>
            </a:endParaRPr>
          </a:p>
          <a:p>
            <a:r>
              <a:rPr lang="en-US" sz="1200" dirty="0">
                <a:latin typeface="+mj-lt"/>
              </a:rPr>
              <a:t>The WATCHMAN Device implant procedure is typically</a:t>
            </a:r>
            <a:r>
              <a:rPr lang="en-US" sz="1200" baseline="0" dirty="0">
                <a:latin typeface="+mj-lt"/>
              </a:rPr>
              <a:t> </a:t>
            </a:r>
            <a:r>
              <a:rPr lang="en-US" sz="1200" dirty="0">
                <a:latin typeface="+mj-lt"/>
              </a:rPr>
              <a:t>performed under general anesthesia in a catheterization laboratory setting using a standard </a:t>
            </a:r>
            <a:r>
              <a:rPr lang="en-US" sz="1200" dirty="0" err="1">
                <a:latin typeface="+mj-lt"/>
              </a:rPr>
              <a:t>transseptal</a:t>
            </a:r>
            <a:r>
              <a:rPr lang="en-US" sz="1200" dirty="0">
                <a:latin typeface="+mj-lt"/>
              </a:rPr>
              <a:t> technique. The procedure usually lasts about an hour and the patient is typically in the hospital for 24 hours following the procedure.</a:t>
            </a:r>
            <a:endParaRPr lang="en-US" sz="1200" dirty="0">
              <a:latin typeface="+mj-lt"/>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latin typeface="Arial" charset="0"/>
            </a:endParaRPr>
          </a:p>
        </p:txBody>
      </p:sp>
      <p:sp>
        <p:nvSpPr>
          <p:cNvPr id="394243" name="Slide Number Placeholder 3"/>
          <p:cNvSpPr>
            <a:spLocks noGrp="1"/>
          </p:cNvSpPr>
          <p:nvPr>
            <p:ph type="sldNum" sz="quarter" idx="5"/>
          </p:nvPr>
        </p:nvSpPr>
        <p:spPr bwMode="auto">
          <a:noFill/>
          <a:ln>
            <a:miter lim="800000"/>
            <a:headEnd/>
            <a:tailEnd/>
          </a:ln>
        </p:spPr>
        <p:txBody>
          <a:bodyPr/>
          <a:lstStyle/>
          <a:p>
            <a:fld id="{B662AD56-5397-45AB-B961-6109AB0EF497}" type="slidenum">
              <a:rPr lang="en-US" altLang="en-US" smtClean="0">
                <a:solidFill>
                  <a:srgbClr val="000000"/>
                </a:solidFill>
                <a:latin typeface="Arial" charset="0"/>
                <a:cs typeface="Arial" charset="0"/>
              </a:rPr>
              <a:pPr/>
              <a:t>39</a:t>
            </a:fld>
            <a:endParaRPr lang="en-US" altLang="en-US">
              <a:solidFill>
                <a:srgbClr val="000000"/>
              </a:solidFill>
              <a:latin typeface="Arial" charset="0"/>
              <a:cs typeface="Arial" charset="0"/>
            </a:endParaRPr>
          </a:p>
        </p:txBody>
      </p:sp>
    </p:spTree>
    <p:extLst>
      <p:ext uri="{BB962C8B-B14F-4D97-AF65-F5344CB8AC3E}">
        <p14:creationId xmlns:p14="http://schemas.microsoft.com/office/powerpoint/2010/main" val="84876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xfrm>
            <a:off x="3884613" y="8685213"/>
            <a:ext cx="2971800" cy="45720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794527-8C68-4861-855D-A639271363E6}" type="slidenum">
              <a:rPr lang="en-US">
                <a:solidFill>
                  <a:prstClr val="black"/>
                </a:solidFill>
              </a:rPr>
              <a:pPr eaLnBrk="1" hangingPunct="1"/>
              <a:t>3</a:t>
            </a:fld>
            <a:endParaRPr lang="en-US">
              <a:solidFill>
                <a:prstClr val="black"/>
              </a:solidFill>
            </a:endParaRPr>
          </a:p>
        </p:txBody>
      </p:sp>
      <p:sp>
        <p:nvSpPr>
          <p:cNvPr id="116739" name="Rectangle 2"/>
          <p:cNvSpPr>
            <a:spLocks noGrp="1" noRot="1" noChangeAspect="1" noChangeArrowheads="1" noTextEdit="1"/>
          </p:cNvSpPr>
          <p:nvPr>
            <p:ph type="sldImg"/>
          </p:nvPr>
        </p:nvSpPr>
        <p:spPr>
          <a:xfrm>
            <a:off x="381000" y="685800"/>
            <a:ext cx="6096000" cy="3429000"/>
          </a:xfrm>
          <a:ln/>
        </p:spPr>
      </p:sp>
      <p:sp>
        <p:nvSpPr>
          <p:cNvPr id="11674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993962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xfrm>
            <a:off x="3884613" y="8685213"/>
            <a:ext cx="2971800" cy="45720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0AB72E-D6F0-485C-9844-022C836333C7}" type="slidenum">
              <a:rPr lang="en-US">
                <a:solidFill>
                  <a:prstClr val="black"/>
                </a:solidFill>
              </a:rPr>
              <a:pPr eaLnBrk="1" hangingPunct="1"/>
              <a:t>4</a:t>
            </a:fld>
            <a:endParaRPr lang="en-US">
              <a:solidFill>
                <a:prstClr val="black"/>
              </a:solidFill>
            </a:endParaRPr>
          </a:p>
        </p:txBody>
      </p:sp>
      <p:sp>
        <p:nvSpPr>
          <p:cNvPr id="115715" name="Rectangle 2"/>
          <p:cNvSpPr>
            <a:spLocks noGrp="1" noRot="1" noChangeAspect="1" noChangeArrowheads="1" noTextEdit="1"/>
          </p:cNvSpPr>
          <p:nvPr>
            <p:ph type="sldImg"/>
          </p:nvPr>
        </p:nvSpPr>
        <p:spPr>
          <a:xfrm>
            <a:off x="381000" y="685800"/>
            <a:ext cx="6096000" cy="3429000"/>
          </a:xfrm>
          <a:ln/>
        </p:spPr>
      </p:sp>
      <p:sp>
        <p:nvSpPr>
          <p:cNvPr id="11571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6046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84613" y="8685213"/>
            <a:ext cx="2971800" cy="45720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98B135-1A53-41F4-B9B1-9865680CFCAB}" type="slidenum">
              <a:rPr lang="en-US">
                <a:solidFill>
                  <a:prstClr val="black"/>
                </a:solidFill>
              </a:rPr>
              <a:pPr eaLnBrk="1" hangingPunct="1"/>
              <a:t>5</a:t>
            </a:fld>
            <a:endParaRPr lang="en-US">
              <a:solidFill>
                <a:prstClr val="black"/>
              </a:solidFill>
            </a:endParaRPr>
          </a:p>
        </p:txBody>
      </p:sp>
      <p:sp>
        <p:nvSpPr>
          <p:cNvPr id="120835" name="Rectangle 2"/>
          <p:cNvSpPr>
            <a:spLocks noGrp="1" noRot="1" noChangeAspect="1" noChangeArrowheads="1" noTextEdit="1"/>
          </p:cNvSpPr>
          <p:nvPr>
            <p:ph type="sldImg"/>
          </p:nvPr>
        </p:nvSpPr>
        <p:spPr>
          <a:xfrm>
            <a:off x="381000" y="685800"/>
            <a:ext cx="6096000" cy="3429000"/>
          </a:xfrm>
          <a:ln/>
        </p:spPr>
      </p:sp>
      <p:sp>
        <p:nvSpPr>
          <p:cNvPr id="12083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762283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a:t>This slide shows the priorities identified by the State Health Assessment and Improvement Committee – using the data from the State Health Assessment.</a:t>
            </a:r>
          </a:p>
          <a:p>
            <a:pPr eaLnBrk="1" hangingPunct="1">
              <a:spcBef>
                <a:spcPct val="0"/>
              </a:spcBef>
            </a:pPr>
            <a:r>
              <a:rPr lang="en-US" altLang="en-US"/>
              <a:t>As you can see some are quite broad.  It will be important as we develop a state health improvement plan to focus initially on priorities that we can change in an evidence based collaborative way, to show we can improve health in the state.</a:t>
            </a:r>
          </a:p>
        </p:txBody>
      </p:sp>
      <p:sp>
        <p:nvSpPr>
          <p:cNvPr id="333827" name="Slide Number Placeholder 3"/>
          <p:cNvSpPr>
            <a:spLocks noGrp="1"/>
          </p:cNvSpPr>
          <p:nvPr>
            <p:ph type="sldNum" sz="quarter" idx="5"/>
          </p:nvPr>
        </p:nvSpPr>
        <p:spPr bwMode="auto">
          <a:noFill/>
          <a:ln>
            <a:miter lim="800000"/>
            <a:headEnd/>
            <a:tailEnd/>
          </a:ln>
        </p:spPr>
        <p:txBody>
          <a:bodyPr/>
          <a:lstStyle/>
          <a:p>
            <a:fld id="{3EFE0A06-CF99-4A8F-8B92-19E0D9FE604A}" type="slidenum">
              <a:rPr lang="en-US" altLang="en-US" smtClean="0">
                <a:solidFill>
                  <a:srgbClr val="000000"/>
                </a:solidFill>
                <a:cs typeface="Arial" charset="0"/>
              </a:rPr>
              <a:pPr/>
              <a:t>10</a:t>
            </a:fld>
            <a:endParaRPr lang="en-US" altLang="en-US">
              <a:solidFill>
                <a:srgbClr val="000000"/>
              </a:solidFill>
              <a:cs typeface="Arial" charset="0"/>
            </a:endParaRPr>
          </a:p>
        </p:txBody>
      </p:sp>
    </p:spTree>
    <p:extLst>
      <p:ext uri="{BB962C8B-B14F-4D97-AF65-F5344CB8AC3E}">
        <p14:creationId xmlns:p14="http://schemas.microsoft.com/office/powerpoint/2010/main" val="404836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8180"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fld id="{45BDF1AB-EF6E-4096-ADF6-CABBC3827425}" type="slidenum">
              <a:rPr lang="en-US" sz="1400" kern="0">
                <a:solidFill>
                  <a:prstClr val="black"/>
                </a:solidFill>
                <a:cs typeface="Arial"/>
                <a:sym typeface="Arial"/>
              </a:rPr>
              <a:pPr eaLnBrk="1" fontAlgn="auto" hangingPunct="1">
                <a:spcBef>
                  <a:spcPts val="0"/>
                </a:spcBef>
                <a:spcAft>
                  <a:spcPts val="0"/>
                </a:spcAft>
                <a:defRPr/>
              </a:pPr>
              <a:t>13</a:t>
            </a:fld>
            <a:endParaRPr lang="en-US" sz="1400" kern="0">
              <a:solidFill>
                <a:prstClr val="black"/>
              </a:solidFill>
              <a:cs typeface="Arial"/>
              <a:sym typeface="Arial"/>
            </a:endParaRPr>
          </a:p>
        </p:txBody>
      </p:sp>
    </p:spTree>
    <p:extLst>
      <p:ext uri="{BB962C8B-B14F-4D97-AF65-F5344CB8AC3E}">
        <p14:creationId xmlns:p14="http://schemas.microsoft.com/office/powerpoint/2010/main" val="421590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a:latin typeface="Arial" charset="0"/>
            </a:endParaRPr>
          </a:p>
        </p:txBody>
      </p:sp>
      <p:sp>
        <p:nvSpPr>
          <p:cNvPr id="361475" name="Slide Number Placeholder 3"/>
          <p:cNvSpPr>
            <a:spLocks noGrp="1"/>
          </p:cNvSpPr>
          <p:nvPr>
            <p:ph type="sldNum" sz="quarter" idx="5"/>
          </p:nvPr>
        </p:nvSpPr>
        <p:spPr bwMode="auto">
          <a:noFill/>
          <a:ln>
            <a:miter lim="800000"/>
            <a:headEnd/>
            <a:tailEnd/>
          </a:ln>
        </p:spPr>
        <p:txBody>
          <a:bodyPr/>
          <a:lstStyle/>
          <a:p>
            <a:fld id="{62653161-0111-433A-A23C-44C08B1F1C46}" type="slidenum">
              <a:rPr lang="en-US" altLang="en-US" smtClean="0">
                <a:solidFill>
                  <a:srgbClr val="000000"/>
                </a:solidFill>
                <a:latin typeface="Arial" charset="0"/>
                <a:cs typeface="Arial" charset="0"/>
              </a:rPr>
              <a:pPr/>
              <a:t>14</a:t>
            </a:fld>
            <a:endParaRPr lang="en-US" altLang="en-US">
              <a:solidFill>
                <a:srgbClr val="000000"/>
              </a:solidFill>
              <a:latin typeface="Arial" charset="0"/>
              <a:cs typeface="Arial" charset="0"/>
            </a:endParaRPr>
          </a:p>
        </p:txBody>
      </p:sp>
    </p:spTree>
    <p:extLst>
      <p:ext uri="{BB962C8B-B14F-4D97-AF65-F5344CB8AC3E}">
        <p14:creationId xmlns:p14="http://schemas.microsoft.com/office/powerpoint/2010/main" val="3465915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2276"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defRPr/>
            </a:pPr>
            <a:fld id="{C2A009D7-B49F-49A6-8440-BFE1F8F00668}" type="slidenum">
              <a:rPr lang="en-US" sz="1400" kern="0">
                <a:solidFill>
                  <a:prstClr val="black"/>
                </a:solidFill>
                <a:cs typeface="Arial"/>
                <a:sym typeface="Arial"/>
              </a:rPr>
              <a:pPr eaLnBrk="1" fontAlgn="auto" hangingPunct="1">
                <a:spcBef>
                  <a:spcPts val="0"/>
                </a:spcBef>
                <a:spcAft>
                  <a:spcPts val="0"/>
                </a:spcAft>
                <a:defRPr/>
              </a:pPr>
              <a:t>15</a:t>
            </a:fld>
            <a:endParaRPr lang="en-US" sz="1400" kern="0">
              <a:solidFill>
                <a:prstClr val="black"/>
              </a:solidFill>
              <a:cs typeface="Arial"/>
              <a:sym typeface="Arial"/>
            </a:endParaRPr>
          </a:p>
        </p:txBody>
      </p:sp>
    </p:spTree>
    <p:extLst>
      <p:ext uri="{BB962C8B-B14F-4D97-AF65-F5344CB8AC3E}">
        <p14:creationId xmlns:p14="http://schemas.microsoft.com/office/powerpoint/2010/main" val="159618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kern="0" dirty="0">
                <a:solidFill>
                  <a:srgbClr val="000000"/>
                </a:solidFill>
                <a:cs typeface="Arial"/>
                <a:sym typeface="Arial"/>
              </a:rPr>
              <a:t>2013 Mississippi Code</a:t>
            </a:r>
            <a:br>
              <a:rPr lang="en-US" b="1" kern="0" dirty="0">
                <a:solidFill>
                  <a:srgbClr val="000000"/>
                </a:solidFill>
                <a:cs typeface="Arial"/>
                <a:sym typeface="Arial"/>
              </a:rPr>
            </a:br>
            <a:r>
              <a:rPr lang="en-US" b="1" kern="0" dirty="0">
                <a:solidFill>
                  <a:srgbClr val="000000"/>
                </a:solidFill>
                <a:cs typeface="Arial"/>
                <a:sym typeface="Arial"/>
              </a:rPr>
              <a:t>Title 41 - PUBLIC HEALTH</a:t>
            </a:r>
            <a:br>
              <a:rPr lang="en-US" b="1" kern="0" dirty="0">
                <a:solidFill>
                  <a:srgbClr val="000000"/>
                </a:solidFill>
                <a:cs typeface="Arial"/>
                <a:sym typeface="Arial"/>
              </a:rPr>
            </a:br>
            <a:r>
              <a:rPr lang="en-US" b="1" kern="0" dirty="0">
                <a:solidFill>
                  <a:srgbClr val="000000"/>
                </a:solidFill>
                <a:cs typeface="Arial"/>
                <a:sym typeface="Arial"/>
              </a:rPr>
              <a:t>Chapter 63 - EVALUATION AND REVIEW OF PROFESSIONAL HEALTH SERVICES PROVIDERS</a:t>
            </a:r>
            <a:br>
              <a:rPr lang="en-US" b="1" kern="0" dirty="0">
                <a:solidFill>
                  <a:srgbClr val="000000"/>
                </a:solidFill>
                <a:cs typeface="Arial"/>
                <a:sym typeface="Arial"/>
              </a:rPr>
            </a:br>
            <a:r>
              <a:rPr lang="en-US" b="1" kern="0" dirty="0">
                <a:solidFill>
                  <a:srgbClr val="000000"/>
                </a:solidFill>
                <a:cs typeface="Arial"/>
                <a:sym typeface="Arial"/>
              </a:rPr>
              <a:t>§ 41-63-9 - Discoverability and admissibility into evidence of proceedings and records of review committees</a:t>
            </a:r>
          </a:p>
          <a:p>
            <a:pPr fontAlgn="auto">
              <a:spcBef>
                <a:spcPts val="0"/>
              </a:spcBef>
              <a:spcAft>
                <a:spcPts val="0"/>
              </a:spcAft>
              <a:defRPr/>
            </a:pPr>
            <a:endParaRPr lang="en-US" dirty="0"/>
          </a:p>
        </p:txBody>
      </p:sp>
      <p:sp>
        <p:nvSpPr>
          <p:cNvPr id="379907" name="Slide Number Placeholder 3"/>
          <p:cNvSpPr>
            <a:spLocks noGrp="1"/>
          </p:cNvSpPr>
          <p:nvPr>
            <p:ph type="sldNum" sz="quarter" idx="5"/>
          </p:nvPr>
        </p:nvSpPr>
        <p:spPr bwMode="auto">
          <a:noFill/>
          <a:ln>
            <a:miter lim="800000"/>
            <a:headEnd/>
            <a:tailEnd/>
          </a:ln>
        </p:spPr>
        <p:txBody>
          <a:bodyPr/>
          <a:lstStyle/>
          <a:p>
            <a:pPr eaLnBrk="0" hangingPunct="0"/>
            <a:fld id="{E290A7DB-75FA-4130-BECF-20C3C12EAD83}" type="slidenum">
              <a:rPr lang="en-US" altLang="en-US" sz="1400" smtClean="0">
                <a:solidFill>
                  <a:srgbClr val="000000"/>
                </a:solidFill>
                <a:cs typeface="Arial" charset="0"/>
                <a:sym typeface="Arial" charset="0"/>
              </a:rPr>
              <a:pPr eaLnBrk="0" hangingPunct="0"/>
              <a:t>17</a:t>
            </a:fld>
            <a:endParaRPr lang="en-US" altLang="en-US" sz="1400">
              <a:solidFill>
                <a:srgbClr val="000000"/>
              </a:solidFill>
              <a:cs typeface="Arial" charset="0"/>
              <a:sym typeface="Arial" charset="0"/>
            </a:endParaRPr>
          </a:p>
        </p:txBody>
      </p:sp>
    </p:spTree>
    <p:extLst>
      <p:ext uri="{BB962C8B-B14F-4D97-AF65-F5344CB8AC3E}">
        <p14:creationId xmlns:p14="http://schemas.microsoft.com/office/powerpoint/2010/main" val="197504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ARKbsc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08000" y="228600"/>
            <a:ext cx="8229600" cy="838200"/>
          </a:xfrm>
          <a:prstGeom prst="rect">
            <a:avLst/>
          </a:prstGeom>
        </p:spPr>
        <p:txBody>
          <a:bodyPr vert="horz" lIns="91440" tIns="45720" bIns="45720" anchor="b" anchorCtr="0">
            <a:normAutofit/>
          </a:bodyPr>
          <a:lstStyle>
            <a:lvl1pPr algn="l">
              <a:defRPr>
                <a:solidFill>
                  <a:schemeClr val="accent6">
                    <a:lumMod val="75000"/>
                  </a:schemeClr>
                </a:solidFill>
              </a:defRPr>
            </a:lvl1pPr>
          </a:lstStyle>
          <a:p>
            <a:r>
              <a:rPr lang="en-US" dirty="0"/>
              <a:t>Click to edit Master title style</a:t>
            </a:r>
          </a:p>
        </p:txBody>
      </p:sp>
      <p:sp>
        <p:nvSpPr>
          <p:cNvPr id="6" name="Content Placeholder 3"/>
          <p:cNvSpPr>
            <a:spLocks noGrp="1"/>
          </p:cNvSpPr>
          <p:nvPr>
            <p:ph sz="half" idx="2"/>
          </p:nvPr>
        </p:nvSpPr>
        <p:spPr>
          <a:xfrm>
            <a:off x="304800" y="1685544"/>
            <a:ext cx="8128000" cy="4943856"/>
          </a:xfrm>
          <a:prstGeom prst="rect">
            <a:avLst/>
          </a:prstGeom>
        </p:spPr>
        <p:txBody>
          <a:bodyPr>
            <a:normAutofit/>
          </a:bodyPr>
          <a:lstStyle>
            <a:lvl1pPr>
              <a:defRPr sz="1800">
                <a:solidFill>
                  <a:srgbClr val="50565C"/>
                </a:solidFill>
                <a:latin typeface="ITC Officina Serif"/>
              </a:defRPr>
            </a:lvl1pPr>
            <a:lvl2pPr>
              <a:defRPr sz="1600">
                <a:solidFill>
                  <a:srgbClr val="50565C"/>
                </a:solidFill>
                <a:latin typeface="ITC Officina Serif"/>
              </a:defRPr>
            </a:lvl2pPr>
            <a:lvl3pPr>
              <a:defRPr sz="1400">
                <a:solidFill>
                  <a:srgbClr val="50565C"/>
                </a:solidFill>
                <a:latin typeface="ITC Officina Serif"/>
              </a:defRPr>
            </a:lvl3pPr>
            <a:lvl4pPr>
              <a:defRPr sz="1200">
                <a:solidFill>
                  <a:srgbClr val="50565C"/>
                </a:solidFill>
                <a:latin typeface="ITC Officina Serif"/>
              </a:defRPr>
            </a:lvl4pPr>
            <a:lvl5pPr>
              <a:defRPr sz="1200">
                <a:solidFill>
                  <a:srgbClr val="50565C"/>
                </a:solidFill>
                <a:latin typeface="ITC Officina Serif"/>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Watchman_HR_Vert.psd"/>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721605" y="1752600"/>
            <a:ext cx="4455681" cy="4193358"/>
          </a:xfrm>
          <a:prstGeom prst="rect">
            <a:avLst/>
          </a:prstGeom>
        </p:spPr>
      </p:pic>
      <p:pic>
        <p:nvPicPr>
          <p:cNvPr id="12" name="Picture 11" descr="Watchman_Circle.psd"/>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37284" y="4846083"/>
            <a:ext cx="1744133" cy="1308100"/>
          </a:xfrm>
          <a:prstGeom prst="rect">
            <a:avLst/>
          </a:prstGeom>
        </p:spPr>
      </p:pic>
      <p:sp>
        <p:nvSpPr>
          <p:cNvPr id="13" name="TextBox 12"/>
          <p:cNvSpPr txBox="1"/>
          <p:nvPr userDrawn="1"/>
        </p:nvSpPr>
        <p:spPr>
          <a:xfrm>
            <a:off x="9550400" y="5303290"/>
            <a:ext cx="2032000" cy="424732"/>
          </a:xfrm>
          <a:prstGeom prst="rect">
            <a:avLst/>
          </a:prstGeom>
          <a:noFill/>
        </p:spPr>
        <p:txBody>
          <a:bodyPr wrap="square" rtlCol="0">
            <a:spAutoFit/>
          </a:bodyPr>
          <a:lstStyle/>
          <a:p>
            <a:pPr algn="ctr">
              <a:lnSpc>
                <a:spcPct val="90000"/>
              </a:lnSpc>
            </a:pPr>
            <a:r>
              <a:rPr lang="en-US" sz="1000" dirty="0">
                <a:solidFill>
                  <a:srgbClr val="6A737B">
                    <a:lumMod val="75000"/>
                  </a:srgbClr>
                </a:solidFill>
                <a:latin typeface="ITC Officina Serif Bold"/>
                <a:cs typeface="ITC Officina Serif Bold"/>
              </a:rPr>
              <a:t>INTRODUCING</a:t>
            </a:r>
          </a:p>
          <a:p>
            <a:pPr algn="ctr">
              <a:lnSpc>
                <a:spcPct val="90000"/>
              </a:lnSpc>
            </a:pPr>
            <a:r>
              <a:rPr lang="en-US" sz="1400" dirty="0">
                <a:solidFill>
                  <a:srgbClr val="6A737B">
                    <a:lumMod val="75000"/>
                  </a:srgbClr>
                </a:solidFill>
                <a:latin typeface="ITC Officina Serif Bold"/>
                <a:cs typeface="ITC Officina Serif Bold"/>
              </a:rPr>
              <a:t>WATCHMAN</a:t>
            </a:r>
            <a:r>
              <a:rPr lang="en-US" sz="1400" baseline="30000" dirty="0">
                <a:solidFill>
                  <a:srgbClr val="6A737B">
                    <a:lumMod val="75000"/>
                  </a:srgbClr>
                </a:solidFill>
                <a:latin typeface="ITC Officina Serif Bold"/>
                <a:cs typeface="ITC Officina Serif Bold"/>
              </a:rPr>
              <a:t>TM</a:t>
            </a:r>
            <a:r>
              <a:rPr lang="en-US" sz="1400" dirty="0">
                <a:solidFill>
                  <a:srgbClr val="6A737B">
                    <a:lumMod val="75000"/>
                  </a:srgbClr>
                </a:solidFill>
                <a:latin typeface="ITC Officina Serif Bold"/>
                <a:cs typeface="ITC Officina Serif Bold"/>
              </a:rPr>
              <a:t> </a:t>
            </a:r>
            <a:r>
              <a:rPr lang="en-US" sz="1050" dirty="0">
                <a:solidFill>
                  <a:srgbClr val="6A737B">
                    <a:lumMod val="75000"/>
                  </a:srgbClr>
                </a:solidFill>
                <a:latin typeface="ITC Officina Serif Bold"/>
                <a:cs typeface="ITC Officina Serif Bold"/>
              </a:rPr>
              <a:t>LAAC Device</a:t>
            </a:r>
            <a:endParaRPr lang="en-US" sz="1400" dirty="0">
              <a:solidFill>
                <a:srgbClr val="6A737B">
                  <a:lumMod val="75000"/>
                </a:srgbClr>
              </a:solidFill>
              <a:latin typeface="ITC Officina Serif Bold"/>
              <a:cs typeface="ITC Officina Serif Bold"/>
            </a:endParaRPr>
          </a:p>
        </p:txBody>
      </p:sp>
    </p:spTree>
    <p:extLst>
      <p:ext uri="{BB962C8B-B14F-4D97-AF65-F5344CB8AC3E}">
        <p14:creationId xmlns:p14="http://schemas.microsoft.com/office/powerpoint/2010/main" val="240378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3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12/14/24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12/14/24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www.nmhs.net/" TargetMode="External"/><Relationship Id="rId13" Type="http://schemas.openxmlformats.org/officeDocument/2006/relationships/hyperlink" Target="http://www.riverregion.com/" TargetMode="External"/><Relationship Id="rId18" Type="http://schemas.openxmlformats.org/officeDocument/2006/relationships/hyperlink" Target="http://www.gulfportmemorial.com/" TargetMode="External"/><Relationship Id="rId3" Type="http://schemas.openxmlformats.org/officeDocument/2006/relationships/image" Target="../media/image25.png"/><Relationship Id="rId21" Type="http://schemas.openxmlformats.org/officeDocument/2006/relationships/hyperlink" Target="http://www.wesley.com/" TargetMode="External"/><Relationship Id="rId7" Type="http://schemas.openxmlformats.org/officeDocument/2006/relationships/hyperlink" Target="http://www.google.com/url?sa=t&amp;source=web&amp;cd=1&amp;sqi=2&amp;ved=0CBoQFjAA&amp;url=http://www.deltaregional.com/&amp;rct=j&amp;q=Delta%20Regional%20Medical%20Center&amp;ei=86yvTPntO4L68AbV5LieCQ&amp;usg=AFQjCNEeu9mEWI3OS9w4sYOG3seBtmVbzA&amp;cad=rja" TargetMode="External"/><Relationship Id="rId12" Type="http://schemas.openxmlformats.org/officeDocument/2006/relationships/hyperlink" Target="http://www.mbmc.org/" TargetMode="External"/><Relationship Id="rId17" Type="http://schemas.openxmlformats.org/officeDocument/2006/relationships/hyperlink" Target="http://www.forrestgeneral.com/" TargetMode="External"/><Relationship Id="rId2" Type="http://schemas.openxmlformats.org/officeDocument/2006/relationships/notesSlide" Target="../notesSlides/notesSlide6.xml"/><Relationship Id="rId16" Type="http://schemas.openxmlformats.org/officeDocument/2006/relationships/hyperlink" Target="http://www.umc.edu/" TargetMode="External"/><Relationship Id="rId20" Type="http://schemas.openxmlformats.org/officeDocument/2006/relationships/hyperlink" Target="http://www.smrmc.com/" TargetMode="External"/><Relationship Id="rId1" Type="http://schemas.openxmlformats.org/officeDocument/2006/relationships/slideLayout" Target="../slideLayouts/slideLayout7.xml"/><Relationship Id="rId6" Type="http://schemas.openxmlformats.org/officeDocument/2006/relationships/hyperlink" Target="http://www.baptistonline.org/facilities/oxford/" TargetMode="External"/><Relationship Id="rId11" Type="http://schemas.openxmlformats.org/officeDocument/2006/relationships/hyperlink" Target="http://www.jarmc.org/" TargetMode="External"/><Relationship Id="rId5" Type="http://schemas.openxmlformats.org/officeDocument/2006/relationships/hyperlink" Target="http://www.baptistonline.org/facilities/goldentriangle/" TargetMode="External"/><Relationship Id="rId15" Type="http://schemas.openxmlformats.org/officeDocument/2006/relationships/hyperlink" Target="http://www.stdom.com/" TargetMode="External"/><Relationship Id="rId10" Type="http://schemas.openxmlformats.org/officeDocument/2006/relationships/hyperlink" Target="http://www.centralmississippimedicalcenter.com/" TargetMode="External"/><Relationship Id="rId19" Type="http://schemas.openxmlformats.org/officeDocument/2006/relationships/hyperlink" Target="http://www.mysrhs.com/" TargetMode="External"/><Relationship Id="rId4" Type="http://schemas.openxmlformats.org/officeDocument/2006/relationships/hyperlink" Target="http://www.baptistonline.org/facilities/desoto/" TargetMode="External"/><Relationship Id="rId9" Type="http://schemas.openxmlformats.org/officeDocument/2006/relationships/hyperlink" Target="http://www.mrhc.org/" TargetMode="External"/><Relationship Id="rId14" Type="http://schemas.openxmlformats.org/officeDocument/2006/relationships/hyperlink" Target="http://www.rushhealthsystems.org/" TargetMode="External"/><Relationship Id="rId2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emf"/><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wmf"/><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hape 46"/>
          <p:cNvSpPr>
            <a:spLocks noChangeArrowheads="1"/>
          </p:cNvSpPr>
          <p:nvPr/>
        </p:nvSpPr>
        <p:spPr bwMode="auto">
          <a:xfrm>
            <a:off x="1676400" y="55563"/>
            <a:ext cx="8929688" cy="6716712"/>
          </a:xfrm>
          <a:prstGeom prst="rect">
            <a:avLst/>
          </a:prstGeom>
          <a:blipFill dpi="0" rotWithShape="1">
            <a:blip r:embed="rId3"/>
            <a:srcRect/>
            <a:stretch>
              <a:fillRect/>
            </a:stretch>
          </a:blipFill>
          <a:ln w="9525">
            <a:noFill/>
            <a:miter lim="800000"/>
            <a:headEnd/>
            <a:tailEnd/>
          </a:ln>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909010" y="144518"/>
          <a:ext cx="8820150" cy="6296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3" name="TextBox 6"/>
          <p:cNvSpPr txBox="1">
            <a:spLocks noChangeArrowheads="1"/>
          </p:cNvSpPr>
          <p:nvPr/>
        </p:nvSpPr>
        <p:spPr bwMode="auto">
          <a:xfrm>
            <a:off x="2590800" y="6396038"/>
            <a:ext cx="7467600" cy="461962"/>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defRPr/>
            </a:pPr>
            <a:r>
              <a:rPr lang="en-US" altLang="en-US" sz="2400" b="1" dirty="0">
                <a:solidFill>
                  <a:srgbClr val="990033"/>
                </a:solidFill>
              </a:rPr>
              <a:t>Improve Health Status and Reduce Health Disparities</a:t>
            </a:r>
          </a:p>
        </p:txBody>
      </p:sp>
      <p:sp>
        <p:nvSpPr>
          <p:cNvPr id="15364" name="TextBox 7"/>
          <p:cNvSpPr txBox="1">
            <a:spLocks noChangeArrowheads="1"/>
          </p:cNvSpPr>
          <p:nvPr/>
        </p:nvSpPr>
        <p:spPr bwMode="auto">
          <a:xfrm>
            <a:off x="8686800" y="661988"/>
            <a:ext cx="1981200" cy="1200150"/>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r>
              <a:rPr lang="en-US" altLang="en-US" sz="2400" b="1" dirty="0">
                <a:solidFill>
                  <a:srgbClr val="00B050"/>
                </a:solidFill>
              </a:rPr>
              <a:t>Strengthen Public Health Infrastructure</a:t>
            </a:r>
          </a:p>
        </p:txBody>
      </p:sp>
      <p:sp>
        <p:nvSpPr>
          <p:cNvPr id="15365" name="TextBox 8"/>
          <p:cNvSpPr txBox="1">
            <a:spLocks noChangeArrowheads="1"/>
          </p:cNvSpPr>
          <p:nvPr/>
        </p:nvSpPr>
        <p:spPr bwMode="auto">
          <a:xfrm>
            <a:off x="1800226" y="661988"/>
            <a:ext cx="2100263" cy="1200150"/>
          </a:xfrm>
          <a:prstGeom prst="rect">
            <a:avLst/>
          </a:prstGeom>
          <a:solidFill>
            <a:schemeClr val="bg1"/>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r>
              <a:rPr lang="en-US" altLang="en-US" sz="2400" b="1" dirty="0">
                <a:solidFill>
                  <a:srgbClr val="7030A0"/>
                </a:solidFill>
              </a:rPr>
              <a:t>Address Social Determinants of Health</a:t>
            </a:r>
          </a:p>
        </p:txBody>
      </p:sp>
      <p:pic>
        <p:nvPicPr>
          <p:cNvPr id="6" name="Picture 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24000" y="0"/>
            <a:ext cx="685800" cy="1074738"/>
          </a:xfrm>
          <a:prstGeom prst="rect">
            <a:avLst/>
          </a:prstGeom>
          <a:noFill/>
          <a:ln w="9525">
            <a:noFill/>
            <a:miter lim="800000"/>
            <a:headEnd/>
            <a:tailEnd/>
          </a:ln>
          <a:effectLst>
            <a:outerShdw blurRad="76200" dist="190500" dir="2700000" algn="tl" rotWithShape="0">
              <a:prstClr val="black">
                <a:alpha val="40000"/>
              </a:prstClr>
            </a:outerShdw>
          </a:effectLst>
        </p:spPr>
      </p:pic>
    </p:spTree>
    <p:extLst>
      <p:ext uri="{BB962C8B-B14F-4D97-AF65-F5344CB8AC3E}">
        <p14:creationId xmlns:p14="http://schemas.microsoft.com/office/powerpoint/2010/main" val="364080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le 1"/>
          <p:cNvSpPr txBox="1">
            <a:spLocks noGrp="1"/>
          </p:cNvSpPr>
          <p:nvPr>
            <p:ph type="title"/>
          </p:nvPr>
        </p:nvSpPr>
        <p:spPr>
          <a:xfrm>
            <a:off x="1981200" y="274638"/>
            <a:ext cx="8229600" cy="1143000"/>
          </a:xfrm>
        </p:spPr>
        <p:txBody>
          <a:bodyPr/>
          <a:lstStyle/>
          <a:p>
            <a:pPr algn="ctr">
              <a:spcBef>
                <a:spcPct val="0"/>
              </a:spcBef>
              <a:buSzTx/>
              <a:buFontTx/>
              <a:buNone/>
            </a:pPr>
            <a:r>
              <a:rPr lang="en-US">
                <a:solidFill>
                  <a:srgbClr val="000000"/>
                </a:solidFill>
                <a:latin typeface="Arial" charset="0"/>
                <a:cs typeface="Arial" charset="0"/>
                <a:sym typeface="Arial" charset="0"/>
              </a:rPr>
              <a:t>SYSTEMS OF CARE</a:t>
            </a:r>
          </a:p>
        </p:txBody>
      </p:sp>
      <p:sp>
        <p:nvSpPr>
          <p:cNvPr id="3" name="Rectangle 2"/>
          <p:cNvSpPr/>
          <p:nvPr/>
        </p:nvSpPr>
        <p:spPr>
          <a:xfrm>
            <a:off x="3009900" y="1323295"/>
            <a:ext cx="6172200" cy="4413250"/>
          </a:xfrm>
          <a:prstGeom prst="rect">
            <a:avLst/>
          </a:prstGeom>
        </p:spPr>
        <p:txBody>
          <a:bodyPr>
            <a:spAutoFit/>
          </a:bodyPr>
          <a:lstStyle/>
          <a:p>
            <a:pPr marL="342900" indent="-342900" eaLnBrk="0" hangingPunct="0">
              <a:spcBef>
                <a:spcPct val="20000"/>
              </a:spcBef>
              <a:buFontTx/>
              <a:buChar char="•"/>
              <a:defRPr/>
            </a:pPr>
            <a:r>
              <a:rPr lang="en-US" altLang="en-US" sz="3600" kern="0" dirty="0">
                <a:solidFill>
                  <a:srgbClr val="000099"/>
                </a:solidFill>
                <a:latin typeface="Arial" charset="0"/>
              </a:rPr>
              <a:t>Trauma</a:t>
            </a:r>
          </a:p>
          <a:p>
            <a:pPr marL="342900" indent="-342900" eaLnBrk="0" hangingPunct="0">
              <a:spcBef>
                <a:spcPct val="20000"/>
              </a:spcBef>
              <a:buFontTx/>
              <a:buChar char="•"/>
              <a:defRPr/>
            </a:pPr>
            <a:r>
              <a:rPr lang="en-US" altLang="en-US" sz="3600" kern="0" dirty="0">
                <a:solidFill>
                  <a:srgbClr val="000099"/>
                </a:solidFill>
                <a:latin typeface="Arial" charset="0"/>
              </a:rPr>
              <a:t>STEMI</a:t>
            </a:r>
          </a:p>
          <a:p>
            <a:pPr marL="342900" indent="-342900" eaLnBrk="0" hangingPunct="0">
              <a:spcBef>
                <a:spcPct val="20000"/>
              </a:spcBef>
              <a:buFontTx/>
              <a:buChar char="•"/>
              <a:defRPr/>
            </a:pPr>
            <a:r>
              <a:rPr lang="en-US" altLang="en-US" sz="3600" kern="0" dirty="0">
                <a:solidFill>
                  <a:srgbClr val="000099"/>
                </a:solidFill>
                <a:latin typeface="Arial" charset="0"/>
              </a:rPr>
              <a:t>Stroke</a:t>
            </a:r>
          </a:p>
          <a:p>
            <a:pPr marL="342900" indent="-342900" eaLnBrk="0" hangingPunct="0">
              <a:spcBef>
                <a:spcPct val="20000"/>
              </a:spcBef>
              <a:buFontTx/>
              <a:buChar char="•"/>
              <a:defRPr/>
            </a:pPr>
            <a:endParaRPr lang="en-US" altLang="en-US" sz="3600" kern="0" dirty="0">
              <a:solidFill>
                <a:srgbClr val="000099"/>
              </a:solidFill>
              <a:latin typeface="Arial" charset="0"/>
            </a:endParaRPr>
          </a:p>
          <a:p>
            <a:pPr marL="342900" indent="-342900" eaLnBrk="0" hangingPunct="0">
              <a:spcBef>
                <a:spcPct val="20000"/>
              </a:spcBef>
              <a:buFontTx/>
              <a:buChar char="•"/>
              <a:defRPr/>
            </a:pPr>
            <a:r>
              <a:rPr lang="en-US" altLang="en-US" sz="3600" kern="0" dirty="0">
                <a:solidFill>
                  <a:srgbClr val="000099"/>
                </a:solidFill>
                <a:latin typeface="Arial" charset="0"/>
              </a:rPr>
              <a:t>Only State in United States with 3 Systems of Care Plans</a:t>
            </a:r>
          </a:p>
        </p:txBody>
      </p:sp>
    </p:spTree>
    <p:extLst>
      <p:ext uri="{BB962C8B-B14F-4D97-AF65-F5344CB8AC3E}">
        <p14:creationId xmlns:p14="http://schemas.microsoft.com/office/powerpoint/2010/main" val="425928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ctrTitle"/>
          </p:nvPr>
        </p:nvSpPr>
        <p:spPr>
          <a:xfrm>
            <a:off x="3048000" y="1828800"/>
            <a:ext cx="7467600" cy="2209800"/>
          </a:xfrm>
        </p:spPr>
        <p:txBody>
          <a:bodyPr>
            <a:normAutofit fontScale="90000"/>
          </a:bodyPr>
          <a:lstStyle/>
          <a:p>
            <a:pPr eaLnBrk="1" hangingPunct="1">
              <a:defRPr/>
            </a:pP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6000" b="1" dirty="0">
                <a:effectLst>
                  <a:outerShdw blurRad="38100" dist="38100" dir="2700000" algn="tl">
                    <a:srgbClr val="C0C0C0"/>
                  </a:outerShdw>
                </a:effectLst>
                <a:latin typeface="Arial" charset="0"/>
              </a:rPr>
            </a:br>
            <a:r>
              <a:rPr lang="en-US" sz="6000" b="1" dirty="0">
                <a:effectLst>
                  <a:outerShdw blurRad="38100" dist="38100" dir="2700000" algn="tl">
                    <a:srgbClr val="C0C0C0"/>
                  </a:outerShdw>
                </a:effectLst>
                <a:latin typeface="Arial" charset="0"/>
              </a:rPr>
              <a:t>STEMI Care System</a:t>
            </a:r>
            <a:br>
              <a:rPr lang="en-US" sz="60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r>
              <a:rPr lang="en-US" sz="3200" b="1" dirty="0">
                <a:effectLst>
                  <a:outerShdw blurRad="38100" dist="38100" dir="2700000" algn="tl">
                    <a:srgbClr val="C0C0C0"/>
                  </a:outerShdw>
                </a:effectLst>
                <a:latin typeface="Arial" charset="0"/>
              </a:rPr>
              <a:t>Mississippi State Board of Health</a:t>
            </a:r>
            <a:br>
              <a:rPr lang="en-US" sz="3200" b="1" dirty="0">
                <a:effectLst>
                  <a:outerShdw blurRad="38100" dist="38100" dir="2700000" algn="tl">
                    <a:srgbClr val="C0C0C0"/>
                  </a:outerShdw>
                </a:effectLst>
                <a:latin typeface="Arial" charset="0"/>
              </a:rPr>
            </a:br>
            <a:r>
              <a:rPr lang="en-US" sz="3200" b="1" dirty="0">
                <a:effectLst>
                  <a:outerShdw blurRad="38100" dist="38100" dir="2700000" algn="tl">
                    <a:srgbClr val="C0C0C0"/>
                  </a:outerShdw>
                </a:effectLst>
                <a:latin typeface="Arial" charset="0"/>
              </a:rPr>
              <a:t>Approved Care Plan:</a:t>
            </a: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r>
              <a:rPr lang="en-US" sz="3200" b="1" dirty="0">
                <a:effectLst>
                  <a:outerShdw blurRad="38100" dist="38100" dir="2700000" algn="tl">
                    <a:srgbClr val="C0C0C0"/>
                  </a:outerShdw>
                </a:effectLst>
                <a:latin typeface="Arial" charset="0"/>
              </a:rPr>
              <a:t>June 2011</a:t>
            </a:r>
            <a:br>
              <a:rPr lang="en-US" sz="3200" b="1" dirty="0">
                <a:effectLst>
                  <a:outerShdw blurRad="38100" dist="38100" dir="2700000" algn="tl">
                    <a:srgbClr val="C0C0C0"/>
                  </a:outerShdw>
                </a:effectLst>
                <a:latin typeface="Arial" charset="0"/>
              </a:rPr>
            </a:br>
            <a:br>
              <a:rPr lang="en-US" sz="3200" b="1" dirty="0">
                <a:effectLst>
                  <a:outerShdw blurRad="38100" dist="38100" dir="2700000" algn="tl">
                    <a:srgbClr val="C0C0C0"/>
                  </a:outerShdw>
                </a:effectLst>
                <a:latin typeface="Arial" charset="0"/>
              </a:rPr>
            </a:br>
            <a:br>
              <a:rPr lang="en-US" sz="2600" b="1" dirty="0">
                <a:effectLst>
                  <a:outerShdw blurRad="38100" dist="38100" dir="2700000" algn="tl">
                    <a:srgbClr val="C0C0C0"/>
                  </a:outerShdw>
                </a:effectLst>
              </a:rPr>
            </a:br>
            <a:endParaRPr lang="en-US" sz="2600" b="1" dirty="0">
              <a:effectLst>
                <a:outerShdw blurRad="38100" dist="38100" dir="2700000" algn="tl">
                  <a:srgbClr val="C0C0C0"/>
                </a:outerShdw>
              </a:effectLst>
            </a:endParaRPr>
          </a:p>
        </p:txBody>
      </p:sp>
    </p:spTree>
    <p:extLst>
      <p:ext uri="{BB962C8B-B14F-4D97-AF65-F5344CB8AC3E}">
        <p14:creationId xmlns:p14="http://schemas.microsoft.com/office/powerpoint/2010/main" val="8183486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3"/>
          <a:srcRect/>
          <a:stretch>
            <a:fillRect/>
          </a:stretch>
        </p:blipFill>
        <p:spPr bwMode="auto">
          <a:xfrm>
            <a:off x="1905001" y="304801"/>
            <a:ext cx="3781425" cy="1038225"/>
          </a:xfrm>
          <a:prstGeom prst="rect">
            <a:avLst/>
          </a:prstGeom>
          <a:noFill/>
          <a:ln w="9525">
            <a:noFill/>
            <a:miter lim="800000"/>
            <a:headEnd/>
            <a:tailEnd/>
          </a:ln>
        </p:spPr>
      </p:pic>
      <p:sp>
        <p:nvSpPr>
          <p:cNvPr id="356354" name="Rectangle 1"/>
          <p:cNvSpPr>
            <a:spLocks noChangeArrowheads="1"/>
          </p:cNvSpPr>
          <p:nvPr/>
        </p:nvSpPr>
        <p:spPr bwMode="auto">
          <a:xfrm>
            <a:off x="1752600" y="1320801"/>
            <a:ext cx="5029200" cy="5356225"/>
          </a:xfrm>
          <a:prstGeom prst="rect">
            <a:avLst/>
          </a:prstGeom>
          <a:noFill/>
          <a:ln w="9525">
            <a:noFill/>
            <a:miter lim="800000"/>
            <a:headEnd/>
            <a:tailEnd/>
          </a:ln>
        </p:spPr>
        <p:txBody>
          <a:bodyPr>
            <a:spAutoFit/>
          </a:bodyPr>
          <a:lstStyle/>
          <a:p>
            <a:endParaRPr lang="en-US" b="1">
              <a:solidFill>
                <a:srgbClr val="FFFFFF"/>
              </a:solidFill>
              <a:latin typeface="Arial" charset="0"/>
              <a:sym typeface="Arial" charset="0"/>
            </a:endParaRPr>
          </a:p>
          <a:p>
            <a:r>
              <a:rPr lang="en-US">
                <a:solidFill>
                  <a:srgbClr val="FFFFFF"/>
                </a:solidFill>
                <a:latin typeface="Arial" charset="0"/>
                <a:sym typeface="Arial" charset="0"/>
                <a:hlinkClick r:id="rId4"/>
              </a:rPr>
              <a:t>Baptist Memorial Hospital – Desoto</a:t>
            </a:r>
            <a:endParaRPr lang="en-US">
              <a:solidFill>
                <a:srgbClr val="FFFFFF"/>
              </a:solidFill>
              <a:latin typeface="Arial" charset="0"/>
              <a:sym typeface="Arial" charset="0"/>
            </a:endParaRPr>
          </a:p>
          <a:p>
            <a:r>
              <a:rPr lang="en-US">
                <a:solidFill>
                  <a:srgbClr val="FFFFFF"/>
                </a:solidFill>
                <a:latin typeface="Arial" charset="0"/>
                <a:sym typeface="Arial" charset="0"/>
                <a:hlinkClick r:id="rId5"/>
              </a:rPr>
              <a:t>Baptist Memorial Hospital – Golden Triangle</a:t>
            </a:r>
            <a:endParaRPr lang="en-US">
              <a:solidFill>
                <a:srgbClr val="FFFFFF"/>
              </a:solidFill>
              <a:latin typeface="Arial" charset="0"/>
              <a:sym typeface="Arial" charset="0"/>
            </a:endParaRPr>
          </a:p>
          <a:p>
            <a:r>
              <a:rPr lang="en-US">
                <a:solidFill>
                  <a:srgbClr val="FFFFFF"/>
                </a:solidFill>
                <a:latin typeface="Arial" charset="0"/>
                <a:sym typeface="Arial" charset="0"/>
                <a:hlinkClick r:id="rId6"/>
              </a:rPr>
              <a:t>Baptist Memorial Hospital – North Mississippi</a:t>
            </a:r>
            <a:endParaRPr lang="en-US">
              <a:solidFill>
                <a:srgbClr val="FFFFFF"/>
              </a:solidFill>
              <a:latin typeface="Arial" charset="0"/>
              <a:sym typeface="Arial" charset="0"/>
            </a:endParaRPr>
          </a:p>
          <a:p>
            <a:r>
              <a:rPr lang="en-US">
                <a:solidFill>
                  <a:srgbClr val="FFFFFF"/>
                </a:solidFill>
                <a:latin typeface="Arial" charset="0"/>
                <a:sym typeface="Arial" charset="0"/>
                <a:hlinkClick r:id="rId7" invalidUrl="http://www.google.com/url?sa=t&amp;source=web&amp;cd=1&amp;sqi=2&amp;ved=0CBoQFjAA&amp;url=http://www.deltaregional.com/&amp;rct=j&amp;q=Delta Regional Medical Center&amp;ei=86yvTPntO4L68AbV5LieCQ&amp;usg=AFQjCNEeu9mEWI3OS9w4sYOG3seBtmVbzA&amp;cad=rja"/>
              </a:rPr>
              <a:t>Delta Regional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8"/>
              </a:rPr>
              <a:t>North Mississippi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9"/>
              </a:rPr>
              <a:t>Magnolia Regional Health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10"/>
              </a:rPr>
              <a:t>Central Mississippi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11"/>
              </a:rPr>
              <a:t>Jeff Anderson Regional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12"/>
              </a:rPr>
              <a:t>Mississippi Baptist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13"/>
              </a:rPr>
              <a:t>River Region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14"/>
              </a:rPr>
              <a:t>Rush Health Systems</a:t>
            </a:r>
            <a:endParaRPr lang="en-US">
              <a:solidFill>
                <a:srgbClr val="FFFFFF"/>
              </a:solidFill>
              <a:latin typeface="Arial" charset="0"/>
              <a:sym typeface="Arial" charset="0"/>
            </a:endParaRPr>
          </a:p>
          <a:p>
            <a:r>
              <a:rPr lang="en-US">
                <a:solidFill>
                  <a:srgbClr val="FFFFFF"/>
                </a:solidFill>
                <a:latin typeface="Arial" charset="0"/>
                <a:sym typeface="Arial" charset="0"/>
                <a:hlinkClick r:id="rId15"/>
              </a:rPr>
              <a:t>St. Dominic Hospital</a:t>
            </a:r>
            <a:endParaRPr lang="en-US">
              <a:solidFill>
                <a:srgbClr val="FFFFFF"/>
              </a:solidFill>
              <a:latin typeface="Arial" charset="0"/>
              <a:sym typeface="Arial" charset="0"/>
            </a:endParaRPr>
          </a:p>
          <a:p>
            <a:r>
              <a:rPr lang="en-US">
                <a:solidFill>
                  <a:srgbClr val="FFFFFF"/>
                </a:solidFill>
                <a:latin typeface="Arial" charset="0"/>
                <a:sym typeface="Arial" charset="0"/>
                <a:hlinkClick r:id="rId16"/>
              </a:rPr>
              <a:t>The University of Mississippi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17"/>
              </a:rPr>
              <a:t>Forrest General Hospital</a:t>
            </a:r>
            <a:endParaRPr lang="en-US">
              <a:solidFill>
                <a:srgbClr val="FFFFFF"/>
              </a:solidFill>
              <a:latin typeface="Arial" charset="0"/>
              <a:sym typeface="Arial" charset="0"/>
            </a:endParaRPr>
          </a:p>
          <a:p>
            <a:r>
              <a:rPr lang="en-US">
                <a:solidFill>
                  <a:srgbClr val="FFFFFF"/>
                </a:solidFill>
                <a:latin typeface="Arial" charset="0"/>
                <a:sym typeface="Arial" charset="0"/>
                <a:hlinkClick r:id="rId18"/>
              </a:rPr>
              <a:t>Gulfport Memorial Hospital</a:t>
            </a:r>
            <a:endParaRPr lang="en-US">
              <a:solidFill>
                <a:srgbClr val="FFFFFF"/>
              </a:solidFill>
              <a:latin typeface="Arial" charset="0"/>
              <a:sym typeface="Arial" charset="0"/>
            </a:endParaRPr>
          </a:p>
          <a:p>
            <a:r>
              <a:rPr lang="en-US">
                <a:solidFill>
                  <a:srgbClr val="FFFFFF"/>
                </a:solidFill>
                <a:latin typeface="Arial" charset="0"/>
                <a:sym typeface="Arial" charset="0"/>
                <a:hlinkClick r:id="rId19"/>
              </a:rPr>
              <a:t>Singing River Health System</a:t>
            </a:r>
            <a:endParaRPr lang="en-US">
              <a:solidFill>
                <a:srgbClr val="FFFFFF"/>
              </a:solidFill>
              <a:latin typeface="Arial" charset="0"/>
              <a:sym typeface="Arial" charset="0"/>
            </a:endParaRPr>
          </a:p>
          <a:p>
            <a:r>
              <a:rPr lang="en-US">
                <a:solidFill>
                  <a:srgbClr val="FFFFFF"/>
                </a:solidFill>
                <a:latin typeface="Arial" charset="0"/>
                <a:sym typeface="Arial" charset="0"/>
                <a:hlinkClick r:id="rId20"/>
              </a:rPr>
              <a:t>Southwest Mississippi Regional Medical Center</a:t>
            </a:r>
            <a:endParaRPr lang="en-US">
              <a:solidFill>
                <a:srgbClr val="FFFFFF"/>
              </a:solidFill>
              <a:latin typeface="Arial" charset="0"/>
              <a:sym typeface="Arial" charset="0"/>
            </a:endParaRPr>
          </a:p>
          <a:p>
            <a:r>
              <a:rPr lang="en-US">
                <a:solidFill>
                  <a:srgbClr val="FFFFFF"/>
                </a:solidFill>
                <a:latin typeface="Arial" charset="0"/>
                <a:sym typeface="Arial" charset="0"/>
                <a:hlinkClick r:id="rId21"/>
              </a:rPr>
              <a:t>Wesley Medical Center</a:t>
            </a:r>
            <a:endParaRPr lang="en-US">
              <a:solidFill>
                <a:srgbClr val="FFFFFF"/>
              </a:solidFill>
              <a:latin typeface="Arial" charset="0"/>
              <a:sym typeface="Arial" charset="0"/>
            </a:endParaRPr>
          </a:p>
        </p:txBody>
      </p:sp>
      <p:pic>
        <p:nvPicPr>
          <p:cNvPr id="356355" name="Picture 3"/>
          <p:cNvPicPr>
            <a:picLocks noChangeAspect="1" noChangeArrowheads="1"/>
          </p:cNvPicPr>
          <p:nvPr/>
        </p:nvPicPr>
        <p:blipFill>
          <a:blip r:embed="rId22"/>
          <a:srcRect/>
          <a:stretch>
            <a:fillRect/>
          </a:stretch>
        </p:blipFill>
        <p:spPr bwMode="auto">
          <a:xfrm>
            <a:off x="6456364" y="914400"/>
            <a:ext cx="3976687" cy="5181600"/>
          </a:xfrm>
          <a:prstGeom prst="rect">
            <a:avLst/>
          </a:prstGeom>
          <a:noFill/>
          <a:ln w="9525">
            <a:noFill/>
            <a:miter lim="800000"/>
            <a:headEnd/>
            <a:tailEnd/>
          </a:ln>
        </p:spPr>
      </p:pic>
    </p:spTree>
    <p:extLst>
      <p:ext uri="{BB962C8B-B14F-4D97-AF65-F5344CB8AC3E}">
        <p14:creationId xmlns:p14="http://schemas.microsoft.com/office/powerpoint/2010/main" val="1470123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10" descr="MS MAPSouth"/>
          <p:cNvPicPr>
            <a:picLocks noChangeAspect="1" noChangeArrowheads="1"/>
          </p:cNvPicPr>
          <p:nvPr/>
        </p:nvPicPr>
        <p:blipFill>
          <a:blip r:embed="rId3"/>
          <a:srcRect/>
          <a:stretch>
            <a:fillRect/>
          </a:stretch>
        </p:blipFill>
        <p:spPr bwMode="auto">
          <a:xfrm>
            <a:off x="4038600" y="592139"/>
            <a:ext cx="5100638" cy="5978525"/>
          </a:xfrm>
          <a:prstGeom prst="rect">
            <a:avLst/>
          </a:prstGeom>
          <a:noFill/>
          <a:ln w="9525">
            <a:noFill/>
            <a:miter lim="800000"/>
            <a:headEnd/>
            <a:tailEnd/>
          </a:ln>
        </p:spPr>
      </p:pic>
      <p:sp>
        <p:nvSpPr>
          <p:cNvPr id="360450" name="AutoShape 5"/>
          <p:cNvSpPr>
            <a:spLocks noChangeArrowheads="1"/>
          </p:cNvSpPr>
          <p:nvPr/>
        </p:nvSpPr>
        <p:spPr bwMode="auto">
          <a:xfrm>
            <a:off x="6781801" y="16764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22534" name="AutoShape 6"/>
          <p:cNvSpPr>
            <a:spLocks noChangeArrowheads="1"/>
          </p:cNvSpPr>
          <p:nvPr/>
        </p:nvSpPr>
        <p:spPr bwMode="auto">
          <a:xfrm>
            <a:off x="6945314" y="371475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35" name="AutoShape 7"/>
          <p:cNvSpPr>
            <a:spLocks noChangeArrowheads="1"/>
          </p:cNvSpPr>
          <p:nvPr/>
        </p:nvSpPr>
        <p:spPr bwMode="auto">
          <a:xfrm rot="-477082">
            <a:off x="7172325" y="561975"/>
            <a:ext cx="134938"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36" name="AutoShape 8"/>
          <p:cNvSpPr>
            <a:spLocks noChangeArrowheads="1"/>
          </p:cNvSpPr>
          <p:nvPr/>
        </p:nvSpPr>
        <p:spPr bwMode="auto">
          <a:xfrm>
            <a:off x="5578476" y="625475"/>
            <a:ext cx="138113"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37" name="AutoShape 9"/>
          <p:cNvSpPr>
            <a:spLocks noChangeArrowheads="1"/>
          </p:cNvSpPr>
          <p:nvPr/>
        </p:nvSpPr>
        <p:spPr bwMode="auto">
          <a:xfrm>
            <a:off x="6416676" y="4919663"/>
            <a:ext cx="138113"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38" name="AutoShape 10"/>
          <p:cNvSpPr>
            <a:spLocks noChangeArrowheads="1"/>
          </p:cNvSpPr>
          <p:nvPr/>
        </p:nvSpPr>
        <p:spPr bwMode="auto">
          <a:xfrm>
            <a:off x="6629401" y="6172200"/>
            <a:ext cx="1365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39" name="AutoShape 11"/>
          <p:cNvSpPr>
            <a:spLocks noChangeArrowheads="1"/>
          </p:cNvSpPr>
          <p:nvPr/>
        </p:nvSpPr>
        <p:spPr bwMode="auto">
          <a:xfrm>
            <a:off x="6934201" y="624840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0" name="AutoShape 12"/>
          <p:cNvSpPr>
            <a:spLocks noChangeArrowheads="1"/>
          </p:cNvSpPr>
          <p:nvPr/>
        </p:nvSpPr>
        <p:spPr bwMode="auto">
          <a:xfrm>
            <a:off x="5410201" y="3886200"/>
            <a:ext cx="1619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1" name="AutoShape 13"/>
          <p:cNvSpPr>
            <a:spLocks noChangeArrowheads="1"/>
          </p:cNvSpPr>
          <p:nvPr/>
        </p:nvSpPr>
        <p:spPr bwMode="auto">
          <a:xfrm>
            <a:off x="5486401" y="3657600"/>
            <a:ext cx="138113"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2" name="AutoShape 14"/>
          <p:cNvSpPr>
            <a:spLocks noChangeArrowheads="1"/>
          </p:cNvSpPr>
          <p:nvPr/>
        </p:nvSpPr>
        <p:spPr bwMode="auto">
          <a:xfrm>
            <a:off x="5410201" y="3657600"/>
            <a:ext cx="138113"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3" name="AutoShape 15"/>
          <p:cNvSpPr>
            <a:spLocks noChangeArrowheads="1"/>
          </p:cNvSpPr>
          <p:nvPr/>
        </p:nvSpPr>
        <p:spPr bwMode="auto">
          <a:xfrm>
            <a:off x="6962776" y="141605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4" name="AutoShape 16"/>
          <p:cNvSpPr>
            <a:spLocks noChangeArrowheads="1"/>
          </p:cNvSpPr>
          <p:nvPr/>
        </p:nvSpPr>
        <p:spPr bwMode="auto">
          <a:xfrm>
            <a:off x="6915150" y="3810001"/>
            <a:ext cx="134938" cy="155575"/>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5" name="AutoShape 17"/>
          <p:cNvSpPr>
            <a:spLocks noChangeArrowheads="1"/>
          </p:cNvSpPr>
          <p:nvPr/>
        </p:nvSpPr>
        <p:spPr bwMode="auto">
          <a:xfrm>
            <a:off x="6281739" y="4919663"/>
            <a:ext cx="134937"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6" name="AutoShape 18"/>
          <p:cNvSpPr>
            <a:spLocks noChangeArrowheads="1"/>
          </p:cNvSpPr>
          <p:nvPr/>
        </p:nvSpPr>
        <p:spPr bwMode="auto">
          <a:xfrm>
            <a:off x="6180139" y="1265238"/>
            <a:ext cx="136525" cy="150812"/>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7" name="AutoShape 19"/>
          <p:cNvSpPr>
            <a:spLocks noChangeArrowheads="1"/>
          </p:cNvSpPr>
          <p:nvPr/>
        </p:nvSpPr>
        <p:spPr bwMode="auto">
          <a:xfrm>
            <a:off x="7239000" y="6324600"/>
            <a:ext cx="134938"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8" name="AutoShape 20"/>
          <p:cNvSpPr>
            <a:spLocks noChangeArrowheads="1"/>
          </p:cNvSpPr>
          <p:nvPr/>
        </p:nvSpPr>
        <p:spPr bwMode="auto">
          <a:xfrm>
            <a:off x="7305676" y="2349500"/>
            <a:ext cx="1365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49" name="AutoShape 21"/>
          <p:cNvSpPr>
            <a:spLocks noChangeArrowheads="1"/>
          </p:cNvSpPr>
          <p:nvPr/>
        </p:nvSpPr>
        <p:spPr bwMode="auto">
          <a:xfrm>
            <a:off x="4791076" y="3741739"/>
            <a:ext cx="136525" cy="153987"/>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50" name="AutoShape 22"/>
          <p:cNvSpPr>
            <a:spLocks noChangeArrowheads="1"/>
          </p:cNvSpPr>
          <p:nvPr/>
        </p:nvSpPr>
        <p:spPr bwMode="auto">
          <a:xfrm>
            <a:off x="4648200" y="2452688"/>
            <a:ext cx="134938"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22551" name="AutoShape 23"/>
          <p:cNvSpPr>
            <a:spLocks noChangeArrowheads="1"/>
          </p:cNvSpPr>
          <p:nvPr/>
        </p:nvSpPr>
        <p:spPr bwMode="auto">
          <a:xfrm>
            <a:off x="5189539" y="5094288"/>
            <a:ext cx="136525" cy="150812"/>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sp>
        <p:nvSpPr>
          <p:cNvPr id="360469" name="AutoShape 24"/>
          <p:cNvSpPr>
            <a:spLocks noChangeArrowheads="1"/>
          </p:cNvSpPr>
          <p:nvPr/>
        </p:nvSpPr>
        <p:spPr bwMode="auto">
          <a:xfrm>
            <a:off x="4114801" y="48006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0" name="AutoShape 25"/>
          <p:cNvSpPr>
            <a:spLocks noChangeArrowheads="1"/>
          </p:cNvSpPr>
          <p:nvPr/>
        </p:nvSpPr>
        <p:spPr bwMode="auto">
          <a:xfrm>
            <a:off x="4038601" y="48006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1" name="AutoShape 26"/>
          <p:cNvSpPr>
            <a:spLocks noChangeArrowheads="1"/>
          </p:cNvSpPr>
          <p:nvPr/>
        </p:nvSpPr>
        <p:spPr bwMode="auto">
          <a:xfrm>
            <a:off x="4876800" y="1828800"/>
            <a:ext cx="82550"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2" name="AutoShape 27"/>
          <p:cNvSpPr>
            <a:spLocks noChangeArrowheads="1"/>
          </p:cNvSpPr>
          <p:nvPr/>
        </p:nvSpPr>
        <p:spPr bwMode="auto">
          <a:xfrm>
            <a:off x="5029201" y="12192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3" name="AutoShape 28"/>
          <p:cNvSpPr>
            <a:spLocks noChangeArrowheads="1"/>
          </p:cNvSpPr>
          <p:nvPr/>
        </p:nvSpPr>
        <p:spPr bwMode="auto">
          <a:xfrm>
            <a:off x="6248400" y="4648200"/>
            <a:ext cx="77788"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4" name="AutoShape 29"/>
          <p:cNvSpPr>
            <a:spLocks noChangeArrowheads="1"/>
          </p:cNvSpPr>
          <p:nvPr/>
        </p:nvSpPr>
        <p:spPr bwMode="auto">
          <a:xfrm>
            <a:off x="4648201" y="42672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5" name="AutoShape 30"/>
          <p:cNvSpPr>
            <a:spLocks noChangeArrowheads="1"/>
          </p:cNvSpPr>
          <p:nvPr/>
        </p:nvSpPr>
        <p:spPr bwMode="auto">
          <a:xfrm>
            <a:off x="4724401" y="49530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6" name="AutoShape 31"/>
          <p:cNvSpPr>
            <a:spLocks noChangeArrowheads="1"/>
          </p:cNvSpPr>
          <p:nvPr/>
        </p:nvSpPr>
        <p:spPr bwMode="auto">
          <a:xfrm>
            <a:off x="6477001" y="41910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7" name="AutoShape 32"/>
          <p:cNvSpPr>
            <a:spLocks noChangeArrowheads="1"/>
          </p:cNvSpPr>
          <p:nvPr/>
        </p:nvSpPr>
        <p:spPr bwMode="auto">
          <a:xfrm>
            <a:off x="7086601" y="4114800"/>
            <a:ext cx="80963"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8" name="AutoShape 33"/>
          <p:cNvSpPr>
            <a:spLocks noChangeArrowheads="1"/>
          </p:cNvSpPr>
          <p:nvPr/>
        </p:nvSpPr>
        <p:spPr bwMode="auto">
          <a:xfrm>
            <a:off x="6781801" y="6324600"/>
            <a:ext cx="80963"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79" name="AutoShape 34"/>
          <p:cNvSpPr>
            <a:spLocks noChangeArrowheads="1"/>
          </p:cNvSpPr>
          <p:nvPr/>
        </p:nvSpPr>
        <p:spPr bwMode="auto">
          <a:xfrm>
            <a:off x="7162801" y="20574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0" name="AutoShape 35"/>
          <p:cNvSpPr>
            <a:spLocks noChangeArrowheads="1"/>
          </p:cNvSpPr>
          <p:nvPr/>
        </p:nvSpPr>
        <p:spPr bwMode="auto">
          <a:xfrm>
            <a:off x="5257801" y="43434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1" name="AutoShape 36"/>
          <p:cNvSpPr>
            <a:spLocks noChangeArrowheads="1"/>
          </p:cNvSpPr>
          <p:nvPr/>
        </p:nvSpPr>
        <p:spPr bwMode="auto">
          <a:xfrm>
            <a:off x="6096001" y="28194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2" name="AutoShape 37"/>
          <p:cNvSpPr>
            <a:spLocks noChangeArrowheads="1"/>
          </p:cNvSpPr>
          <p:nvPr/>
        </p:nvSpPr>
        <p:spPr bwMode="auto">
          <a:xfrm>
            <a:off x="6324600" y="6553200"/>
            <a:ext cx="76200" cy="762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3" name="AutoShape 38"/>
          <p:cNvSpPr>
            <a:spLocks noChangeArrowheads="1"/>
          </p:cNvSpPr>
          <p:nvPr/>
        </p:nvSpPr>
        <p:spPr bwMode="auto">
          <a:xfrm>
            <a:off x="5257801" y="2590801"/>
            <a:ext cx="79375"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4" name="AutoShape 39"/>
          <p:cNvSpPr>
            <a:spLocks noChangeArrowheads="1"/>
          </p:cNvSpPr>
          <p:nvPr/>
        </p:nvSpPr>
        <p:spPr bwMode="auto">
          <a:xfrm>
            <a:off x="6629401" y="4572001"/>
            <a:ext cx="80963"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5" name="AutoShape 40"/>
          <p:cNvSpPr>
            <a:spLocks noChangeArrowheads="1"/>
          </p:cNvSpPr>
          <p:nvPr/>
        </p:nvSpPr>
        <p:spPr bwMode="auto">
          <a:xfrm>
            <a:off x="5867401" y="17526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6" name="AutoShape 41"/>
          <p:cNvSpPr>
            <a:spLocks noChangeArrowheads="1"/>
          </p:cNvSpPr>
          <p:nvPr/>
        </p:nvSpPr>
        <p:spPr bwMode="auto">
          <a:xfrm>
            <a:off x="6248400" y="3276600"/>
            <a:ext cx="77788"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7" name="AutoShape 42"/>
          <p:cNvSpPr>
            <a:spLocks noChangeArrowheads="1"/>
          </p:cNvSpPr>
          <p:nvPr/>
        </p:nvSpPr>
        <p:spPr bwMode="auto">
          <a:xfrm>
            <a:off x="4495801" y="45720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8" name="AutoShape 43"/>
          <p:cNvSpPr>
            <a:spLocks noChangeArrowheads="1"/>
          </p:cNvSpPr>
          <p:nvPr/>
        </p:nvSpPr>
        <p:spPr bwMode="auto">
          <a:xfrm>
            <a:off x="5715001" y="2695575"/>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89" name="AutoShape 44"/>
          <p:cNvSpPr>
            <a:spLocks noChangeArrowheads="1"/>
          </p:cNvSpPr>
          <p:nvPr/>
        </p:nvSpPr>
        <p:spPr bwMode="auto">
          <a:xfrm>
            <a:off x="6705601" y="31242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0" name="AutoShape 45"/>
          <p:cNvSpPr>
            <a:spLocks noChangeArrowheads="1"/>
          </p:cNvSpPr>
          <p:nvPr/>
        </p:nvSpPr>
        <p:spPr bwMode="auto">
          <a:xfrm>
            <a:off x="6477001" y="16764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1" name="AutoShape 46"/>
          <p:cNvSpPr>
            <a:spLocks noChangeArrowheads="1"/>
          </p:cNvSpPr>
          <p:nvPr/>
        </p:nvSpPr>
        <p:spPr bwMode="auto">
          <a:xfrm>
            <a:off x="6553201" y="6248400"/>
            <a:ext cx="80963"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2" name="AutoShape 47"/>
          <p:cNvSpPr>
            <a:spLocks noChangeArrowheads="1"/>
          </p:cNvSpPr>
          <p:nvPr/>
        </p:nvSpPr>
        <p:spPr bwMode="auto">
          <a:xfrm>
            <a:off x="5181601" y="4800601"/>
            <a:ext cx="79375"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3" name="AutoShape 48"/>
          <p:cNvSpPr>
            <a:spLocks noChangeArrowheads="1"/>
          </p:cNvSpPr>
          <p:nvPr/>
        </p:nvSpPr>
        <p:spPr bwMode="auto">
          <a:xfrm>
            <a:off x="7086601" y="558165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4" name="AutoShape 49"/>
          <p:cNvSpPr>
            <a:spLocks noChangeArrowheads="1"/>
          </p:cNvSpPr>
          <p:nvPr/>
        </p:nvSpPr>
        <p:spPr bwMode="auto">
          <a:xfrm>
            <a:off x="5791201" y="47244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5" name="AutoShape 50"/>
          <p:cNvSpPr>
            <a:spLocks noChangeArrowheads="1"/>
          </p:cNvSpPr>
          <p:nvPr/>
        </p:nvSpPr>
        <p:spPr bwMode="auto">
          <a:xfrm>
            <a:off x="7254876" y="53467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6" name="AutoShape 51"/>
          <p:cNvSpPr>
            <a:spLocks noChangeArrowheads="1"/>
          </p:cNvSpPr>
          <p:nvPr/>
        </p:nvSpPr>
        <p:spPr bwMode="auto">
          <a:xfrm>
            <a:off x="5486401" y="4800601"/>
            <a:ext cx="80963"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7" name="AutoShape 52"/>
          <p:cNvSpPr>
            <a:spLocks noChangeArrowheads="1"/>
          </p:cNvSpPr>
          <p:nvPr/>
        </p:nvSpPr>
        <p:spPr bwMode="auto">
          <a:xfrm>
            <a:off x="6864351" y="3792539"/>
            <a:ext cx="80963"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8" name="AutoShape 53"/>
          <p:cNvSpPr>
            <a:spLocks noChangeArrowheads="1"/>
          </p:cNvSpPr>
          <p:nvPr/>
        </p:nvSpPr>
        <p:spPr bwMode="auto">
          <a:xfrm>
            <a:off x="5486401" y="21336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499" name="AutoShape 54"/>
          <p:cNvSpPr>
            <a:spLocks noChangeArrowheads="1"/>
          </p:cNvSpPr>
          <p:nvPr/>
        </p:nvSpPr>
        <p:spPr bwMode="auto">
          <a:xfrm>
            <a:off x="5943601" y="5181601"/>
            <a:ext cx="79375"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0" name="AutoShape 55"/>
          <p:cNvSpPr>
            <a:spLocks noChangeArrowheads="1"/>
          </p:cNvSpPr>
          <p:nvPr/>
        </p:nvSpPr>
        <p:spPr bwMode="auto">
          <a:xfrm>
            <a:off x="6824663" y="1219200"/>
            <a:ext cx="76200" cy="762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1" name="AutoShape 57"/>
          <p:cNvSpPr>
            <a:spLocks noChangeArrowheads="1"/>
          </p:cNvSpPr>
          <p:nvPr/>
        </p:nvSpPr>
        <p:spPr bwMode="auto">
          <a:xfrm>
            <a:off x="7315201" y="15240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2" name="AutoShape 58"/>
          <p:cNvSpPr>
            <a:spLocks noChangeArrowheads="1"/>
          </p:cNvSpPr>
          <p:nvPr/>
        </p:nvSpPr>
        <p:spPr bwMode="auto">
          <a:xfrm>
            <a:off x="6096001" y="22860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3" name="AutoShape 59"/>
          <p:cNvSpPr>
            <a:spLocks noChangeArrowheads="1"/>
          </p:cNvSpPr>
          <p:nvPr/>
        </p:nvSpPr>
        <p:spPr bwMode="auto">
          <a:xfrm>
            <a:off x="5943601" y="21336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4" name="AutoShape 60"/>
          <p:cNvSpPr>
            <a:spLocks noChangeArrowheads="1"/>
          </p:cNvSpPr>
          <p:nvPr/>
        </p:nvSpPr>
        <p:spPr bwMode="auto">
          <a:xfrm>
            <a:off x="7391401" y="17526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5" name="AutoShape 61"/>
          <p:cNvSpPr>
            <a:spLocks noChangeArrowheads="1"/>
          </p:cNvSpPr>
          <p:nvPr/>
        </p:nvSpPr>
        <p:spPr bwMode="auto">
          <a:xfrm>
            <a:off x="7239001" y="26670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6" name="AutoShape 62"/>
          <p:cNvSpPr>
            <a:spLocks noChangeArrowheads="1"/>
          </p:cNvSpPr>
          <p:nvPr/>
        </p:nvSpPr>
        <p:spPr bwMode="auto">
          <a:xfrm>
            <a:off x="7010401" y="2286001"/>
            <a:ext cx="80963" cy="87313"/>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7" name="AutoShape 63"/>
          <p:cNvSpPr>
            <a:spLocks noChangeArrowheads="1"/>
          </p:cNvSpPr>
          <p:nvPr/>
        </p:nvSpPr>
        <p:spPr bwMode="auto">
          <a:xfrm>
            <a:off x="5638801" y="3276601"/>
            <a:ext cx="79375"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8" name="AutoShape 64"/>
          <p:cNvSpPr>
            <a:spLocks noChangeArrowheads="1"/>
          </p:cNvSpPr>
          <p:nvPr/>
        </p:nvSpPr>
        <p:spPr bwMode="auto">
          <a:xfrm>
            <a:off x="7315201" y="6858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09" name="AutoShape 65"/>
          <p:cNvSpPr>
            <a:spLocks noChangeArrowheads="1"/>
          </p:cNvSpPr>
          <p:nvPr/>
        </p:nvSpPr>
        <p:spPr bwMode="auto">
          <a:xfrm>
            <a:off x="5486400" y="1143000"/>
            <a:ext cx="82550"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0" name="AutoShape 66"/>
          <p:cNvSpPr>
            <a:spLocks noChangeArrowheads="1"/>
          </p:cNvSpPr>
          <p:nvPr/>
        </p:nvSpPr>
        <p:spPr bwMode="auto">
          <a:xfrm>
            <a:off x="5791201" y="6858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1" name="AutoShape 67"/>
          <p:cNvSpPr>
            <a:spLocks noChangeArrowheads="1"/>
          </p:cNvSpPr>
          <p:nvPr/>
        </p:nvSpPr>
        <p:spPr bwMode="auto">
          <a:xfrm>
            <a:off x="5334001" y="5334000"/>
            <a:ext cx="80963"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2" name="AutoShape 68"/>
          <p:cNvSpPr>
            <a:spLocks noChangeArrowheads="1"/>
          </p:cNvSpPr>
          <p:nvPr/>
        </p:nvSpPr>
        <p:spPr bwMode="auto">
          <a:xfrm>
            <a:off x="6858001" y="5029200"/>
            <a:ext cx="80963" cy="762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3" name="AutoShape 69"/>
          <p:cNvSpPr>
            <a:spLocks noChangeArrowheads="1"/>
          </p:cNvSpPr>
          <p:nvPr/>
        </p:nvSpPr>
        <p:spPr bwMode="auto">
          <a:xfrm>
            <a:off x="5715001" y="10668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4" name="AutoShape 70"/>
          <p:cNvSpPr>
            <a:spLocks noChangeArrowheads="1"/>
          </p:cNvSpPr>
          <p:nvPr/>
        </p:nvSpPr>
        <p:spPr bwMode="auto">
          <a:xfrm>
            <a:off x="5486400" y="5410200"/>
            <a:ext cx="82550"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5" name="AutoShape 71"/>
          <p:cNvSpPr>
            <a:spLocks noChangeArrowheads="1"/>
          </p:cNvSpPr>
          <p:nvPr/>
        </p:nvSpPr>
        <p:spPr bwMode="auto">
          <a:xfrm>
            <a:off x="6705601" y="26670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6" name="AutoShape 72"/>
          <p:cNvSpPr>
            <a:spLocks noChangeArrowheads="1"/>
          </p:cNvSpPr>
          <p:nvPr/>
        </p:nvSpPr>
        <p:spPr bwMode="auto">
          <a:xfrm>
            <a:off x="6019800" y="4343400"/>
            <a:ext cx="84138"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7" name="AutoShape 73"/>
          <p:cNvSpPr>
            <a:spLocks noChangeArrowheads="1"/>
          </p:cNvSpPr>
          <p:nvPr/>
        </p:nvSpPr>
        <p:spPr bwMode="auto">
          <a:xfrm>
            <a:off x="6096001" y="35814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8" name="AutoShape 74"/>
          <p:cNvSpPr>
            <a:spLocks noChangeArrowheads="1"/>
          </p:cNvSpPr>
          <p:nvPr/>
        </p:nvSpPr>
        <p:spPr bwMode="auto">
          <a:xfrm>
            <a:off x="4648200" y="2971800"/>
            <a:ext cx="77788"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19" name="AutoShape 75"/>
          <p:cNvSpPr>
            <a:spLocks noChangeArrowheads="1"/>
          </p:cNvSpPr>
          <p:nvPr/>
        </p:nvSpPr>
        <p:spPr bwMode="auto">
          <a:xfrm>
            <a:off x="4495801" y="5410200"/>
            <a:ext cx="80963"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0" name="AutoShape 76"/>
          <p:cNvSpPr>
            <a:spLocks noChangeArrowheads="1"/>
          </p:cNvSpPr>
          <p:nvPr/>
        </p:nvSpPr>
        <p:spPr bwMode="auto">
          <a:xfrm>
            <a:off x="7162801" y="46482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1" name="AutoShape 77"/>
          <p:cNvSpPr>
            <a:spLocks noChangeArrowheads="1"/>
          </p:cNvSpPr>
          <p:nvPr/>
        </p:nvSpPr>
        <p:spPr bwMode="auto">
          <a:xfrm>
            <a:off x="5715001" y="14478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2" name="AutoShape 78"/>
          <p:cNvSpPr>
            <a:spLocks noChangeArrowheads="1"/>
          </p:cNvSpPr>
          <p:nvPr/>
        </p:nvSpPr>
        <p:spPr bwMode="auto">
          <a:xfrm>
            <a:off x="6934200" y="533400"/>
            <a:ext cx="76200"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3" name="AutoShape 79"/>
          <p:cNvSpPr>
            <a:spLocks noChangeArrowheads="1"/>
          </p:cNvSpPr>
          <p:nvPr/>
        </p:nvSpPr>
        <p:spPr bwMode="auto">
          <a:xfrm>
            <a:off x="5181601" y="30480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4" name="AutoShape 80"/>
          <p:cNvSpPr>
            <a:spLocks noChangeArrowheads="1"/>
          </p:cNvSpPr>
          <p:nvPr/>
        </p:nvSpPr>
        <p:spPr bwMode="auto">
          <a:xfrm>
            <a:off x="6629401" y="3276601"/>
            <a:ext cx="80963"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5" name="AutoShape 82"/>
          <p:cNvSpPr>
            <a:spLocks noChangeArrowheads="1"/>
          </p:cNvSpPr>
          <p:nvPr/>
        </p:nvSpPr>
        <p:spPr bwMode="auto">
          <a:xfrm>
            <a:off x="6096001" y="12954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6" name="AutoShape 83"/>
          <p:cNvSpPr>
            <a:spLocks noChangeArrowheads="1"/>
          </p:cNvSpPr>
          <p:nvPr/>
        </p:nvSpPr>
        <p:spPr bwMode="auto">
          <a:xfrm>
            <a:off x="5591175" y="3733800"/>
            <a:ext cx="76200"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7" name="AutoShape 84"/>
          <p:cNvSpPr>
            <a:spLocks noChangeArrowheads="1"/>
          </p:cNvSpPr>
          <p:nvPr/>
        </p:nvSpPr>
        <p:spPr bwMode="auto">
          <a:xfrm>
            <a:off x="6629401" y="57150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8" name="AutoShape 85"/>
          <p:cNvSpPr>
            <a:spLocks noChangeArrowheads="1"/>
          </p:cNvSpPr>
          <p:nvPr/>
        </p:nvSpPr>
        <p:spPr bwMode="auto">
          <a:xfrm>
            <a:off x="5867401" y="41910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29" name="AutoShape 86"/>
          <p:cNvSpPr>
            <a:spLocks noChangeArrowheads="1"/>
          </p:cNvSpPr>
          <p:nvPr/>
        </p:nvSpPr>
        <p:spPr bwMode="auto">
          <a:xfrm>
            <a:off x="6248400" y="3657600"/>
            <a:ext cx="77788"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30" name="AutoShape 87"/>
          <p:cNvSpPr>
            <a:spLocks noChangeArrowheads="1"/>
          </p:cNvSpPr>
          <p:nvPr/>
        </p:nvSpPr>
        <p:spPr bwMode="auto">
          <a:xfrm>
            <a:off x="5181601" y="19050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31" name="AutoShape 88"/>
          <p:cNvSpPr>
            <a:spLocks noChangeArrowheads="1"/>
          </p:cNvSpPr>
          <p:nvPr/>
        </p:nvSpPr>
        <p:spPr bwMode="auto">
          <a:xfrm>
            <a:off x="6477001" y="2133601"/>
            <a:ext cx="80963"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32" name="AutoShape 89"/>
          <p:cNvSpPr>
            <a:spLocks noChangeArrowheads="1"/>
          </p:cNvSpPr>
          <p:nvPr/>
        </p:nvSpPr>
        <p:spPr bwMode="auto">
          <a:xfrm>
            <a:off x="4953001" y="2286000"/>
            <a:ext cx="79375"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33" name="AutoShape 90"/>
          <p:cNvSpPr>
            <a:spLocks noChangeArrowheads="1"/>
          </p:cNvSpPr>
          <p:nvPr/>
        </p:nvSpPr>
        <p:spPr bwMode="auto">
          <a:xfrm>
            <a:off x="5638801" y="3810000"/>
            <a:ext cx="79375" cy="88900"/>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34" name="AutoShape 91"/>
          <p:cNvSpPr>
            <a:spLocks noChangeArrowheads="1"/>
          </p:cNvSpPr>
          <p:nvPr/>
        </p:nvSpPr>
        <p:spPr bwMode="auto">
          <a:xfrm>
            <a:off x="6629401" y="838200"/>
            <a:ext cx="80963" cy="90488"/>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35" name="AutoShape 93"/>
          <p:cNvSpPr>
            <a:spLocks noChangeArrowheads="1"/>
          </p:cNvSpPr>
          <p:nvPr/>
        </p:nvSpPr>
        <p:spPr bwMode="auto">
          <a:xfrm>
            <a:off x="6019801" y="6172201"/>
            <a:ext cx="79375" cy="92075"/>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22622" name="AutoShape 94"/>
          <p:cNvSpPr>
            <a:spLocks noChangeArrowheads="1"/>
          </p:cNvSpPr>
          <p:nvPr/>
        </p:nvSpPr>
        <p:spPr bwMode="auto">
          <a:xfrm>
            <a:off x="5486401" y="3810000"/>
            <a:ext cx="1619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grpSp>
        <p:nvGrpSpPr>
          <p:cNvPr id="360537" name="Group 109"/>
          <p:cNvGrpSpPr>
            <a:grpSpLocks/>
          </p:cNvGrpSpPr>
          <p:nvPr/>
        </p:nvGrpSpPr>
        <p:grpSpPr bwMode="auto">
          <a:xfrm>
            <a:off x="1828800" y="5581651"/>
            <a:ext cx="2819400" cy="671513"/>
            <a:chOff x="4464" y="3600"/>
            <a:chExt cx="1152" cy="423"/>
          </a:xfrm>
        </p:grpSpPr>
        <p:grpSp>
          <p:nvGrpSpPr>
            <p:cNvPr id="360541" name="Group 107"/>
            <p:cNvGrpSpPr>
              <a:grpSpLocks/>
            </p:cNvGrpSpPr>
            <p:nvPr/>
          </p:nvGrpSpPr>
          <p:grpSpPr bwMode="auto">
            <a:xfrm>
              <a:off x="4464" y="3600"/>
              <a:ext cx="1152" cy="231"/>
              <a:chOff x="4464" y="3600"/>
              <a:chExt cx="1152" cy="231"/>
            </a:xfrm>
          </p:grpSpPr>
          <p:sp>
            <p:nvSpPr>
              <p:cNvPr id="360545" name="Text Box 97"/>
              <p:cNvSpPr txBox="1">
                <a:spLocks noChangeArrowheads="1"/>
              </p:cNvSpPr>
              <p:nvPr/>
            </p:nvSpPr>
            <p:spPr bwMode="auto">
              <a:xfrm>
                <a:off x="4512" y="3600"/>
                <a:ext cx="1104" cy="231"/>
              </a:xfrm>
              <a:prstGeom prst="rect">
                <a:avLst/>
              </a:prstGeom>
              <a:noFill/>
              <a:ln w="9525">
                <a:noFill/>
                <a:miter lim="800000"/>
                <a:headEnd/>
                <a:tailEnd/>
              </a:ln>
            </p:spPr>
            <p:txBody>
              <a:bodyPr>
                <a:spAutoFit/>
              </a:bodyPr>
              <a:lstStyle/>
              <a:p>
                <a:pPr>
                  <a:spcBef>
                    <a:spcPct val="50000"/>
                  </a:spcBef>
                </a:pPr>
                <a:r>
                  <a:rPr lang="en-US" altLang="en-US">
                    <a:solidFill>
                      <a:srgbClr val="FFFFFF"/>
                    </a:solidFill>
                    <a:latin typeface="Arial" charset="0"/>
                  </a:rPr>
                  <a:t>  - 19 Primary PCI</a:t>
                </a:r>
              </a:p>
            </p:txBody>
          </p:sp>
          <p:sp>
            <p:nvSpPr>
              <p:cNvPr id="22626" name="AutoShape 98"/>
              <p:cNvSpPr>
                <a:spLocks noChangeArrowheads="1"/>
              </p:cNvSpPr>
              <p:nvPr/>
            </p:nvSpPr>
            <p:spPr bwMode="auto">
              <a:xfrm>
                <a:off x="4464" y="3648"/>
                <a:ext cx="134" cy="145"/>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panose="020B0604020202020204" pitchFamily="34" charset="0"/>
                </a:endParaRPr>
              </a:p>
            </p:txBody>
          </p:sp>
        </p:grpSp>
        <p:grpSp>
          <p:nvGrpSpPr>
            <p:cNvPr id="360542" name="Group 108"/>
            <p:cNvGrpSpPr>
              <a:grpSpLocks/>
            </p:cNvGrpSpPr>
            <p:nvPr/>
          </p:nvGrpSpPr>
          <p:grpSpPr bwMode="auto">
            <a:xfrm>
              <a:off x="4485" y="3792"/>
              <a:ext cx="1131" cy="231"/>
              <a:chOff x="4485" y="3792"/>
              <a:chExt cx="1131" cy="231"/>
            </a:xfrm>
          </p:grpSpPr>
          <p:sp>
            <p:nvSpPr>
              <p:cNvPr id="360543" name="AutoShape 99"/>
              <p:cNvSpPr>
                <a:spLocks noChangeArrowheads="1"/>
              </p:cNvSpPr>
              <p:nvPr/>
            </p:nvSpPr>
            <p:spPr bwMode="auto">
              <a:xfrm>
                <a:off x="4485" y="3888"/>
                <a:ext cx="96" cy="96"/>
              </a:xfrm>
              <a:prstGeom prst="flowChartConnector">
                <a:avLst/>
              </a:prstGeom>
              <a:solidFill>
                <a:srgbClr val="FFFF00"/>
              </a:solidFill>
              <a:ln w="9525">
                <a:solidFill>
                  <a:srgbClr val="000000"/>
                </a:solidFill>
                <a:round/>
                <a:headEnd/>
                <a:tailEnd/>
              </a:ln>
            </p:spPr>
            <p:txBody>
              <a:bodyPr/>
              <a:lstStyle/>
              <a:p>
                <a:endParaRPr lang="en-US" altLang="en-US">
                  <a:solidFill>
                    <a:srgbClr val="FFFFFF"/>
                  </a:solidFill>
                  <a:latin typeface="Arial" charset="0"/>
                </a:endParaRPr>
              </a:p>
            </p:txBody>
          </p:sp>
          <p:sp>
            <p:nvSpPr>
              <p:cNvPr id="360544" name="Text Box 100"/>
              <p:cNvSpPr txBox="1">
                <a:spLocks noChangeArrowheads="1"/>
              </p:cNvSpPr>
              <p:nvPr/>
            </p:nvSpPr>
            <p:spPr bwMode="auto">
              <a:xfrm>
                <a:off x="4512" y="3792"/>
                <a:ext cx="1104" cy="231"/>
              </a:xfrm>
              <a:prstGeom prst="rect">
                <a:avLst/>
              </a:prstGeom>
              <a:noFill/>
              <a:ln w="9525">
                <a:noFill/>
                <a:miter lim="800000"/>
                <a:headEnd/>
                <a:tailEnd/>
              </a:ln>
            </p:spPr>
            <p:txBody>
              <a:bodyPr>
                <a:spAutoFit/>
              </a:bodyPr>
              <a:lstStyle/>
              <a:p>
                <a:pPr>
                  <a:spcBef>
                    <a:spcPct val="50000"/>
                  </a:spcBef>
                </a:pPr>
                <a:r>
                  <a:rPr lang="en-US" altLang="en-US">
                    <a:solidFill>
                      <a:srgbClr val="FFFFFF"/>
                    </a:solidFill>
                    <a:latin typeface="Arial" charset="0"/>
                  </a:rPr>
                  <a:t>  - 72 Non PCI</a:t>
                </a:r>
              </a:p>
            </p:txBody>
          </p:sp>
        </p:grpSp>
      </p:grpSp>
      <p:sp>
        <p:nvSpPr>
          <p:cNvPr id="360538" name="Text Box 105"/>
          <p:cNvSpPr txBox="1">
            <a:spLocks noChangeArrowheads="1"/>
          </p:cNvSpPr>
          <p:nvPr/>
        </p:nvSpPr>
        <p:spPr bwMode="auto">
          <a:xfrm>
            <a:off x="1731963" y="4800601"/>
            <a:ext cx="2057400" cy="815975"/>
          </a:xfrm>
          <a:prstGeom prst="rect">
            <a:avLst/>
          </a:prstGeom>
          <a:noFill/>
          <a:ln w="9525">
            <a:noFill/>
            <a:miter lim="800000"/>
            <a:headEnd/>
            <a:tailEnd/>
          </a:ln>
        </p:spPr>
        <p:txBody>
          <a:bodyPr>
            <a:spAutoFit/>
          </a:bodyPr>
          <a:lstStyle/>
          <a:p>
            <a:pPr algn="ctr">
              <a:spcBef>
                <a:spcPct val="50000"/>
              </a:spcBef>
            </a:pPr>
            <a:r>
              <a:rPr lang="en-US" altLang="en-US" sz="2000" b="1">
                <a:solidFill>
                  <a:srgbClr val="FFFFFF"/>
                </a:solidFill>
                <a:latin typeface="Georgia" pitchFamily="18" charset="0"/>
              </a:rPr>
              <a:t>South</a:t>
            </a:r>
          </a:p>
          <a:p>
            <a:pPr algn="ctr">
              <a:spcBef>
                <a:spcPct val="50000"/>
              </a:spcBef>
            </a:pPr>
            <a:endParaRPr lang="en-US" altLang="en-US">
              <a:solidFill>
                <a:srgbClr val="FFFFFF"/>
              </a:solidFill>
              <a:latin typeface="Arial" charset="0"/>
            </a:endParaRPr>
          </a:p>
        </p:txBody>
      </p:sp>
      <p:sp>
        <p:nvSpPr>
          <p:cNvPr id="360539" name="Text Box 111"/>
          <p:cNvSpPr txBox="1">
            <a:spLocks noChangeArrowheads="1"/>
          </p:cNvSpPr>
          <p:nvPr/>
        </p:nvSpPr>
        <p:spPr bwMode="auto">
          <a:xfrm>
            <a:off x="2068513" y="2889251"/>
            <a:ext cx="1295400" cy="396875"/>
          </a:xfrm>
          <a:prstGeom prst="rect">
            <a:avLst/>
          </a:prstGeom>
          <a:noFill/>
          <a:ln w="9525">
            <a:noFill/>
            <a:miter lim="800000"/>
            <a:headEnd/>
            <a:tailEnd/>
          </a:ln>
        </p:spPr>
        <p:txBody>
          <a:bodyPr>
            <a:spAutoFit/>
          </a:bodyPr>
          <a:lstStyle/>
          <a:p>
            <a:pPr>
              <a:spcBef>
                <a:spcPct val="50000"/>
              </a:spcBef>
            </a:pPr>
            <a:r>
              <a:rPr lang="en-US" altLang="en-US" sz="2000" b="1">
                <a:solidFill>
                  <a:srgbClr val="FFFFFF"/>
                </a:solidFill>
                <a:latin typeface="Georgia" pitchFamily="18" charset="0"/>
              </a:rPr>
              <a:t>Central</a:t>
            </a:r>
          </a:p>
        </p:txBody>
      </p:sp>
      <p:sp>
        <p:nvSpPr>
          <p:cNvPr id="360540" name="Text Box 112"/>
          <p:cNvSpPr txBox="1">
            <a:spLocks noChangeArrowheads="1"/>
          </p:cNvSpPr>
          <p:nvPr/>
        </p:nvSpPr>
        <p:spPr bwMode="auto">
          <a:xfrm>
            <a:off x="2208213" y="1257301"/>
            <a:ext cx="1219200" cy="396875"/>
          </a:xfrm>
          <a:prstGeom prst="rect">
            <a:avLst/>
          </a:prstGeom>
          <a:noFill/>
          <a:ln w="9525">
            <a:noFill/>
            <a:miter lim="800000"/>
            <a:headEnd/>
            <a:tailEnd/>
          </a:ln>
        </p:spPr>
        <p:txBody>
          <a:bodyPr>
            <a:spAutoFit/>
          </a:bodyPr>
          <a:lstStyle/>
          <a:p>
            <a:pPr>
              <a:spcBef>
                <a:spcPct val="50000"/>
              </a:spcBef>
            </a:pPr>
            <a:r>
              <a:rPr lang="en-US" altLang="en-US" sz="2000" b="1">
                <a:solidFill>
                  <a:srgbClr val="FFFFFF"/>
                </a:solidFill>
                <a:latin typeface="Georgia" pitchFamily="18" charset="0"/>
              </a:rPr>
              <a:t>North</a:t>
            </a:r>
          </a:p>
        </p:txBody>
      </p:sp>
    </p:spTree>
    <p:extLst>
      <p:ext uri="{BB962C8B-B14F-4D97-AF65-F5344CB8AC3E}">
        <p14:creationId xmlns:p14="http://schemas.microsoft.com/office/powerpoint/2010/main" val="1604459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MS MAPSouth"/>
          <p:cNvPicPr>
            <a:picLocks noChangeAspect="1" noChangeArrowheads="1"/>
          </p:cNvPicPr>
          <p:nvPr/>
        </p:nvPicPr>
        <p:blipFill>
          <a:blip r:embed="rId3"/>
          <a:srcRect/>
          <a:stretch>
            <a:fillRect/>
          </a:stretch>
        </p:blipFill>
        <p:spPr bwMode="auto">
          <a:xfrm>
            <a:off x="3886200" y="228600"/>
            <a:ext cx="5526088" cy="6477000"/>
          </a:xfrm>
          <a:prstGeom prst="rect">
            <a:avLst/>
          </a:prstGeom>
          <a:noFill/>
          <a:ln w="9525">
            <a:noFill/>
            <a:miter lim="800000"/>
            <a:headEnd/>
            <a:tailEnd/>
          </a:ln>
        </p:spPr>
      </p:pic>
      <p:sp>
        <p:nvSpPr>
          <p:cNvPr id="362498" name="AutoShape 3"/>
          <p:cNvSpPr>
            <a:spLocks noChangeArrowheads="1"/>
          </p:cNvSpPr>
          <p:nvPr/>
        </p:nvSpPr>
        <p:spPr bwMode="auto">
          <a:xfrm>
            <a:off x="6781801" y="16764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44036" name="AutoShape 4"/>
          <p:cNvSpPr>
            <a:spLocks noChangeArrowheads="1"/>
          </p:cNvSpPr>
          <p:nvPr/>
        </p:nvSpPr>
        <p:spPr bwMode="auto">
          <a:xfrm>
            <a:off x="7162801" y="358140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37" name="AutoShape 5"/>
          <p:cNvSpPr>
            <a:spLocks noChangeArrowheads="1"/>
          </p:cNvSpPr>
          <p:nvPr/>
        </p:nvSpPr>
        <p:spPr bwMode="auto">
          <a:xfrm rot="-477082">
            <a:off x="7239000" y="228600"/>
            <a:ext cx="134938"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38" name="AutoShape 6"/>
          <p:cNvSpPr>
            <a:spLocks noChangeArrowheads="1"/>
          </p:cNvSpPr>
          <p:nvPr/>
        </p:nvSpPr>
        <p:spPr bwMode="auto">
          <a:xfrm>
            <a:off x="5715001" y="228600"/>
            <a:ext cx="138113"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39" name="AutoShape 7"/>
          <p:cNvSpPr>
            <a:spLocks noChangeArrowheads="1"/>
          </p:cNvSpPr>
          <p:nvPr/>
        </p:nvSpPr>
        <p:spPr bwMode="auto">
          <a:xfrm>
            <a:off x="6416676" y="4919663"/>
            <a:ext cx="138113"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0" name="AutoShape 8"/>
          <p:cNvSpPr>
            <a:spLocks noChangeArrowheads="1"/>
          </p:cNvSpPr>
          <p:nvPr/>
        </p:nvSpPr>
        <p:spPr bwMode="auto">
          <a:xfrm>
            <a:off x="6629401" y="6172200"/>
            <a:ext cx="1365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1" name="AutoShape 9"/>
          <p:cNvSpPr>
            <a:spLocks noChangeArrowheads="1"/>
          </p:cNvSpPr>
          <p:nvPr/>
        </p:nvSpPr>
        <p:spPr bwMode="auto">
          <a:xfrm>
            <a:off x="6934201" y="624840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2" name="AutoShape 10"/>
          <p:cNvSpPr>
            <a:spLocks noChangeArrowheads="1"/>
          </p:cNvSpPr>
          <p:nvPr/>
        </p:nvSpPr>
        <p:spPr bwMode="auto">
          <a:xfrm>
            <a:off x="5410201" y="3886200"/>
            <a:ext cx="1619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3" name="AutoShape 11"/>
          <p:cNvSpPr>
            <a:spLocks noChangeArrowheads="1"/>
          </p:cNvSpPr>
          <p:nvPr/>
        </p:nvSpPr>
        <p:spPr bwMode="auto">
          <a:xfrm>
            <a:off x="5486401" y="3657600"/>
            <a:ext cx="138113"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4" name="AutoShape 12"/>
          <p:cNvSpPr>
            <a:spLocks noChangeArrowheads="1"/>
          </p:cNvSpPr>
          <p:nvPr/>
        </p:nvSpPr>
        <p:spPr bwMode="auto">
          <a:xfrm>
            <a:off x="5410201" y="3657600"/>
            <a:ext cx="138113"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5" name="AutoShape 13"/>
          <p:cNvSpPr>
            <a:spLocks noChangeArrowheads="1"/>
          </p:cNvSpPr>
          <p:nvPr/>
        </p:nvSpPr>
        <p:spPr bwMode="auto">
          <a:xfrm>
            <a:off x="7162801" y="114300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6" name="AutoShape 14"/>
          <p:cNvSpPr>
            <a:spLocks noChangeArrowheads="1"/>
          </p:cNvSpPr>
          <p:nvPr/>
        </p:nvSpPr>
        <p:spPr bwMode="auto">
          <a:xfrm>
            <a:off x="7239000" y="3657601"/>
            <a:ext cx="134938" cy="155575"/>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7" name="AutoShape 15"/>
          <p:cNvSpPr>
            <a:spLocks noChangeArrowheads="1"/>
          </p:cNvSpPr>
          <p:nvPr/>
        </p:nvSpPr>
        <p:spPr bwMode="auto">
          <a:xfrm>
            <a:off x="6281739" y="4919663"/>
            <a:ext cx="134937"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8" name="AutoShape 16"/>
          <p:cNvSpPr>
            <a:spLocks noChangeArrowheads="1"/>
          </p:cNvSpPr>
          <p:nvPr/>
        </p:nvSpPr>
        <p:spPr bwMode="auto">
          <a:xfrm>
            <a:off x="6172201" y="914401"/>
            <a:ext cx="136525" cy="150813"/>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49" name="AutoShape 17"/>
          <p:cNvSpPr>
            <a:spLocks noChangeArrowheads="1"/>
          </p:cNvSpPr>
          <p:nvPr/>
        </p:nvSpPr>
        <p:spPr bwMode="auto">
          <a:xfrm>
            <a:off x="7239000" y="6324600"/>
            <a:ext cx="134938"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50" name="AutoShape 18"/>
          <p:cNvSpPr>
            <a:spLocks noChangeArrowheads="1"/>
          </p:cNvSpPr>
          <p:nvPr/>
        </p:nvSpPr>
        <p:spPr bwMode="auto">
          <a:xfrm>
            <a:off x="7391401" y="2133600"/>
            <a:ext cx="1365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51" name="AutoShape 19"/>
          <p:cNvSpPr>
            <a:spLocks noChangeArrowheads="1"/>
          </p:cNvSpPr>
          <p:nvPr/>
        </p:nvSpPr>
        <p:spPr bwMode="auto">
          <a:xfrm>
            <a:off x="4648201" y="3505200"/>
            <a:ext cx="136525" cy="153988"/>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52" name="AutoShape 20"/>
          <p:cNvSpPr>
            <a:spLocks noChangeArrowheads="1"/>
          </p:cNvSpPr>
          <p:nvPr/>
        </p:nvSpPr>
        <p:spPr bwMode="auto">
          <a:xfrm>
            <a:off x="4419600" y="2286000"/>
            <a:ext cx="134938"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44053" name="AutoShape 21"/>
          <p:cNvSpPr>
            <a:spLocks noChangeArrowheads="1"/>
          </p:cNvSpPr>
          <p:nvPr/>
        </p:nvSpPr>
        <p:spPr bwMode="auto">
          <a:xfrm>
            <a:off x="5105401" y="5181601"/>
            <a:ext cx="136525" cy="150813"/>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362517" name="AutoShape 22"/>
          <p:cNvSpPr>
            <a:spLocks noChangeArrowheads="1"/>
          </p:cNvSpPr>
          <p:nvPr/>
        </p:nvSpPr>
        <p:spPr bwMode="auto">
          <a:xfrm>
            <a:off x="4114801" y="48006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18" name="AutoShape 23"/>
          <p:cNvSpPr>
            <a:spLocks noChangeArrowheads="1"/>
          </p:cNvSpPr>
          <p:nvPr/>
        </p:nvSpPr>
        <p:spPr bwMode="auto">
          <a:xfrm>
            <a:off x="4038601" y="48006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19" name="AutoShape 24"/>
          <p:cNvSpPr>
            <a:spLocks noChangeArrowheads="1"/>
          </p:cNvSpPr>
          <p:nvPr/>
        </p:nvSpPr>
        <p:spPr bwMode="auto">
          <a:xfrm>
            <a:off x="4876800" y="1828800"/>
            <a:ext cx="82550"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0" name="AutoShape 25"/>
          <p:cNvSpPr>
            <a:spLocks noChangeArrowheads="1"/>
          </p:cNvSpPr>
          <p:nvPr/>
        </p:nvSpPr>
        <p:spPr bwMode="auto">
          <a:xfrm>
            <a:off x="5029201" y="12192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1" name="AutoShape 26"/>
          <p:cNvSpPr>
            <a:spLocks noChangeArrowheads="1"/>
          </p:cNvSpPr>
          <p:nvPr/>
        </p:nvSpPr>
        <p:spPr bwMode="auto">
          <a:xfrm>
            <a:off x="6248400" y="4648200"/>
            <a:ext cx="77788"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2" name="AutoShape 27"/>
          <p:cNvSpPr>
            <a:spLocks noChangeArrowheads="1"/>
          </p:cNvSpPr>
          <p:nvPr/>
        </p:nvSpPr>
        <p:spPr bwMode="auto">
          <a:xfrm>
            <a:off x="4648201" y="42672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3" name="AutoShape 28"/>
          <p:cNvSpPr>
            <a:spLocks noChangeArrowheads="1"/>
          </p:cNvSpPr>
          <p:nvPr/>
        </p:nvSpPr>
        <p:spPr bwMode="auto">
          <a:xfrm>
            <a:off x="4724401" y="49530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4" name="AutoShape 29"/>
          <p:cNvSpPr>
            <a:spLocks noChangeArrowheads="1"/>
          </p:cNvSpPr>
          <p:nvPr/>
        </p:nvSpPr>
        <p:spPr bwMode="auto">
          <a:xfrm>
            <a:off x="6477001" y="41910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5" name="AutoShape 30"/>
          <p:cNvSpPr>
            <a:spLocks noChangeArrowheads="1"/>
          </p:cNvSpPr>
          <p:nvPr/>
        </p:nvSpPr>
        <p:spPr bwMode="auto">
          <a:xfrm>
            <a:off x="7086601" y="4114800"/>
            <a:ext cx="80963"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6" name="AutoShape 31"/>
          <p:cNvSpPr>
            <a:spLocks noChangeArrowheads="1"/>
          </p:cNvSpPr>
          <p:nvPr/>
        </p:nvSpPr>
        <p:spPr bwMode="auto">
          <a:xfrm>
            <a:off x="6781801" y="6324600"/>
            <a:ext cx="80963"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7" name="AutoShape 32"/>
          <p:cNvSpPr>
            <a:spLocks noChangeArrowheads="1"/>
          </p:cNvSpPr>
          <p:nvPr/>
        </p:nvSpPr>
        <p:spPr bwMode="auto">
          <a:xfrm>
            <a:off x="7162801" y="20574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8" name="AutoShape 33"/>
          <p:cNvSpPr>
            <a:spLocks noChangeArrowheads="1"/>
          </p:cNvSpPr>
          <p:nvPr/>
        </p:nvSpPr>
        <p:spPr bwMode="auto">
          <a:xfrm>
            <a:off x="5257801" y="43434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29" name="AutoShape 34"/>
          <p:cNvSpPr>
            <a:spLocks noChangeArrowheads="1"/>
          </p:cNvSpPr>
          <p:nvPr/>
        </p:nvSpPr>
        <p:spPr bwMode="auto">
          <a:xfrm>
            <a:off x="6096001" y="28194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0" name="AutoShape 35"/>
          <p:cNvSpPr>
            <a:spLocks noChangeArrowheads="1"/>
          </p:cNvSpPr>
          <p:nvPr/>
        </p:nvSpPr>
        <p:spPr bwMode="auto">
          <a:xfrm>
            <a:off x="6324600" y="6553200"/>
            <a:ext cx="76200" cy="762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1" name="AutoShape 36"/>
          <p:cNvSpPr>
            <a:spLocks noChangeArrowheads="1"/>
          </p:cNvSpPr>
          <p:nvPr/>
        </p:nvSpPr>
        <p:spPr bwMode="auto">
          <a:xfrm>
            <a:off x="5257801" y="2590801"/>
            <a:ext cx="79375"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2" name="AutoShape 37"/>
          <p:cNvSpPr>
            <a:spLocks noChangeArrowheads="1"/>
          </p:cNvSpPr>
          <p:nvPr/>
        </p:nvSpPr>
        <p:spPr bwMode="auto">
          <a:xfrm>
            <a:off x="6629401" y="45720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3" name="AutoShape 38"/>
          <p:cNvSpPr>
            <a:spLocks noChangeArrowheads="1"/>
          </p:cNvSpPr>
          <p:nvPr/>
        </p:nvSpPr>
        <p:spPr bwMode="auto">
          <a:xfrm>
            <a:off x="5867401" y="17526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4" name="AutoShape 39"/>
          <p:cNvSpPr>
            <a:spLocks noChangeArrowheads="1"/>
          </p:cNvSpPr>
          <p:nvPr/>
        </p:nvSpPr>
        <p:spPr bwMode="auto">
          <a:xfrm>
            <a:off x="6248400" y="3276600"/>
            <a:ext cx="77788"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5" name="AutoShape 40"/>
          <p:cNvSpPr>
            <a:spLocks noChangeArrowheads="1"/>
          </p:cNvSpPr>
          <p:nvPr/>
        </p:nvSpPr>
        <p:spPr bwMode="auto">
          <a:xfrm>
            <a:off x="4495801" y="45720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6" name="AutoShape 41"/>
          <p:cNvSpPr>
            <a:spLocks noChangeArrowheads="1"/>
          </p:cNvSpPr>
          <p:nvPr/>
        </p:nvSpPr>
        <p:spPr bwMode="auto">
          <a:xfrm>
            <a:off x="5715001" y="2695575"/>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7" name="AutoShape 42"/>
          <p:cNvSpPr>
            <a:spLocks noChangeArrowheads="1"/>
          </p:cNvSpPr>
          <p:nvPr/>
        </p:nvSpPr>
        <p:spPr bwMode="auto">
          <a:xfrm>
            <a:off x="6705601" y="31242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8" name="AutoShape 43"/>
          <p:cNvSpPr>
            <a:spLocks noChangeArrowheads="1"/>
          </p:cNvSpPr>
          <p:nvPr/>
        </p:nvSpPr>
        <p:spPr bwMode="auto">
          <a:xfrm>
            <a:off x="6477001" y="16764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39" name="AutoShape 44"/>
          <p:cNvSpPr>
            <a:spLocks noChangeArrowheads="1"/>
          </p:cNvSpPr>
          <p:nvPr/>
        </p:nvSpPr>
        <p:spPr bwMode="auto">
          <a:xfrm>
            <a:off x="6553201" y="6248400"/>
            <a:ext cx="80963"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0" name="AutoShape 45"/>
          <p:cNvSpPr>
            <a:spLocks noChangeArrowheads="1"/>
          </p:cNvSpPr>
          <p:nvPr/>
        </p:nvSpPr>
        <p:spPr bwMode="auto">
          <a:xfrm>
            <a:off x="5181601" y="4800601"/>
            <a:ext cx="79375"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1" name="AutoShape 46"/>
          <p:cNvSpPr>
            <a:spLocks noChangeArrowheads="1"/>
          </p:cNvSpPr>
          <p:nvPr/>
        </p:nvSpPr>
        <p:spPr bwMode="auto">
          <a:xfrm>
            <a:off x="7315201" y="56388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2" name="AutoShape 47"/>
          <p:cNvSpPr>
            <a:spLocks noChangeArrowheads="1"/>
          </p:cNvSpPr>
          <p:nvPr/>
        </p:nvSpPr>
        <p:spPr bwMode="auto">
          <a:xfrm>
            <a:off x="5791201" y="47244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3" name="AutoShape 48"/>
          <p:cNvSpPr>
            <a:spLocks noChangeArrowheads="1"/>
          </p:cNvSpPr>
          <p:nvPr/>
        </p:nvSpPr>
        <p:spPr bwMode="auto">
          <a:xfrm>
            <a:off x="7254876" y="53467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4" name="AutoShape 49"/>
          <p:cNvSpPr>
            <a:spLocks noChangeArrowheads="1"/>
          </p:cNvSpPr>
          <p:nvPr/>
        </p:nvSpPr>
        <p:spPr bwMode="auto">
          <a:xfrm>
            <a:off x="5486401" y="48006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5" name="AutoShape 50"/>
          <p:cNvSpPr>
            <a:spLocks noChangeArrowheads="1"/>
          </p:cNvSpPr>
          <p:nvPr/>
        </p:nvSpPr>
        <p:spPr bwMode="auto">
          <a:xfrm>
            <a:off x="7162801" y="36576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6" name="AutoShape 51"/>
          <p:cNvSpPr>
            <a:spLocks noChangeArrowheads="1"/>
          </p:cNvSpPr>
          <p:nvPr/>
        </p:nvSpPr>
        <p:spPr bwMode="auto">
          <a:xfrm>
            <a:off x="5486401" y="21336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7" name="AutoShape 52"/>
          <p:cNvSpPr>
            <a:spLocks noChangeArrowheads="1"/>
          </p:cNvSpPr>
          <p:nvPr/>
        </p:nvSpPr>
        <p:spPr bwMode="auto">
          <a:xfrm>
            <a:off x="5943601" y="5181601"/>
            <a:ext cx="79375"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8" name="AutoShape 53"/>
          <p:cNvSpPr>
            <a:spLocks noChangeArrowheads="1"/>
          </p:cNvSpPr>
          <p:nvPr/>
        </p:nvSpPr>
        <p:spPr bwMode="auto">
          <a:xfrm>
            <a:off x="6824663" y="1219200"/>
            <a:ext cx="76200" cy="762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49" name="AutoShape 54"/>
          <p:cNvSpPr>
            <a:spLocks noChangeArrowheads="1"/>
          </p:cNvSpPr>
          <p:nvPr/>
        </p:nvSpPr>
        <p:spPr bwMode="auto">
          <a:xfrm>
            <a:off x="6400801" y="4572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0" name="AutoShape 55"/>
          <p:cNvSpPr>
            <a:spLocks noChangeArrowheads="1"/>
          </p:cNvSpPr>
          <p:nvPr/>
        </p:nvSpPr>
        <p:spPr bwMode="auto">
          <a:xfrm>
            <a:off x="7315201" y="15240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1" name="AutoShape 56"/>
          <p:cNvSpPr>
            <a:spLocks noChangeArrowheads="1"/>
          </p:cNvSpPr>
          <p:nvPr/>
        </p:nvSpPr>
        <p:spPr bwMode="auto">
          <a:xfrm>
            <a:off x="6096001" y="22860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2" name="AutoShape 57"/>
          <p:cNvSpPr>
            <a:spLocks noChangeArrowheads="1"/>
          </p:cNvSpPr>
          <p:nvPr/>
        </p:nvSpPr>
        <p:spPr bwMode="auto">
          <a:xfrm>
            <a:off x="5943601" y="21336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3" name="AutoShape 58"/>
          <p:cNvSpPr>
            <a:spLocks noChangeArrowheads="1"/>
          </p:cNvSpPr>
          <p:nvPr/>
        </p:nvSpPr>
        <p:spPr bwMode="auto">
          <a:xfrm>
            <a:off x="7391401" y="17526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4" name="AutoShape 59"/>
          <p:cNvSpPr>
            <a:spLocks noChangeArrowheads="1"/>
          </p:cNvSpPr>
          <p:nvPr/>
        </p:nvSpPr>
        <p:spPr bwMode="auto">
          <a:xfrm>
            <a:off x="7239001" y="26670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5" name="AutoShape 60"/>
          <p:cNvSpPr>
            <a:spLocks noChangeArrowheads="1"/>
          </p:cNvSpPr>
          <p:nvPr/>
        </p:nvSpPr>
        <p:spPr bwMode="auto">
          <a:xfrm>
            <a:off x="7010401" y="2286001"/>
            <a:ext cx="80963" cy="87313"/>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6" name="AutoShape 61"/>
          <p:cNvSpPr>
            <a:spLocks noChangeArrowheads="1"/>
          </p:cNvSpPr>
          <p:nvPr/>
        </p:nvSpPr>
        <p:spPr bwMode="auto">
          <a:xfrm>
            <a:off x="5638801" y="3276601"/>
            <a:ext cx="79375"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7" name="AutoShape 62"/>
          <p:cNvSpPr>
            <a:spLocks noChangeArrowheads="1"/>
          </p:cNvSpPr>
          <p:nvPr/>
        </p:nvSpPr>
        <p:spPr bwMode="auto">
          <a:xfrm>
            <a:off x="7315201" y="6858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8" name="AutoShape 63"/>
          <p:cNvSpPr>
            <a:spLocks noChangeArrowheads="1"/>
          </p:cNvSpPr>
          <p:nvPr/>
        </p:nvSpPr>
        <p:spPr bwMode="auto">
          <a:xfrm>
            <a:off x="5486400" y="1143000"/>
            <a:ext cx="82550"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59" name="AutoShape 64"/>
          <p:cNvSpPr>
            <a:spLocks noChangeArrowheads="1"/>
          </p:cNvSpPr>
          <p:nvPr/>
        </p:nvSpPr>
        <p:spPr bwMode="auto">
          <a:xfrm>
            <a:off x="5791201" y="6858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0" name="AutoShape 65"/>
          <p:cNvSpPr>
            <a:spLocks noChangeArrowheads="1"/>
          </p:cNvSpPr>
          <p:nvPr/>
        </p:nvSpPr>
        <p:spPr bwMode="auto">
          <a:xfrm>
            <a:off x="5334001" y="5334000"/>
            <a:ext cx="80963"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1" name="AutoShape 66"/>
          <p:cNvSpPr>
            <a:spLocks noChangeArrowheads="1"/>
          </p:cNvSpPr>
          <p:nvPr/>
        </p:nvSpPr>
        <p:spPr bwMode="auto">
          <a:xfrm>
            <a:off x="6858001" y="5029200"/>
            <a:ext cx="80963" cy="762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2" name="AutoShape 67"/>
          <p:cNvSpPr>
            <a:spLocks noChangeArrowheads="1"/>
          </p:cNvSpPr>
          <p:nvPr/>
        </p:nvSpPr>
        <p:spPr bwMode="auto">
          <a:xfrm>
            <a:off x="5715001" y="10668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3" name="AutoShape 68"/>
          <p:cNvSpPr>
            <a:spLocks noChangeArrowheads="1"/>
          </p:cNvSpPr>
          <p:nvPr/>
        </p:nvSpPr>
        <p:spPr bwMode="auto">
          <a:xfrm>
            <a:off x="5486400" y="5410200"/>
            <a:ext cx="82550"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4" name="AutoShape 69"/>
          <p:cNvSpPr>
            <a:spLocks noChangeArrowheads="1"/>
          </p:cNvSpPr>
          <p:nvPr/>
        </p:nvSpPr>
        <p:spPr bwMode="auto">
          <a:xfrm>
            <a:off x="6705601" y="26670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5" name="AutoShape 70"/>
          <p:cNvSpPr>
            <a:spLocks noChangeArrowheads="1"/>
          </p:cNvSpPr>
          <p:nvPr/>
        </p:nvSpPr>
        <p:spPr bwMode="auto">
          <a:xfrm>
            <a:off x="6019800" y="4343400"/>
            <a:ext cx="84138"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6" name="AutoShape 71"/>
          <p:cNvSpPr>
            <a:spLocks noChangeArrowheads="1"/>
          </p:cNvSpPr>
          <p:nvPr/>
        </p:nvSpPr>
        <p:spPr bwMode="auto">
          <a:xfrm>
            <a:off x="6096001" y="35814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7" name="AutoShape 72"/>
          <p:cNvSpPr>
            <a:spLocks noChangeArrowheads="1"/>
          </p:cNvSpPr>
          <p:nvPr/>
        </p:nvSpPr>
        <p:spPr bwMode="auto">
          <a:xfrm>
            <a:off x="4648200" y="2971800"/>
            <a:ext cx="77788"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8" name="AutoShape 73"/>
          <p:cNvSpPr>
            <a:spLocks noChangeArrowheads="1"/>
          </p:cNvSpPr>
          <p:nvPr/>
        </p:nvSpPr>
        <p:spPr bwMode="auto">
          <a:xfrm>
            <a:off x="4495801" y="5410200"/>
            <a:ext cx="80963"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69" name="AutoShape 74"/>
          <p:cNvSpPr>
            <a:spLocks noChangeArrowheads="1"/>
          </p:cNvSpPr>
          <p:nvPr/>
        </p:nvSpPr>
        <p:spPr bwMode="auto">
          <a:xfrm>
            <a:off x="7162801" y="46482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0" name="AutoShape 75"/>
          <p:cNvSpPr>
            <a:spLocks noChangeArrowheads="1"/>
          </p:cNvSpPr>
          <p:nvPr/>
        </p:nvSpPr>
        <p:spPr bwMode="auto">
          <a:xfrm>
            <a:off x="5715001" y="14478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1" name="AutoShape 76"/>
          <p:cNvSpPr>
            <a:spLocks noChangeArrowheads="1"/>
          </p:cNvSpPr>
          <p:nvPr/>
        </p:nvSpPr>
        <p:spPr bwMode="auto">
          <a:xfrm>
            <a:off x="6934200" y="533400"/>
            <a:ext cx="76200"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2" name="AutoShape 77"/>
          <p:cNvSpPr>
            <a:spLocks noChangeArrowheads="1"/>
          </p:cNvSpPr>
          <p:nvPr/>
        </p:nvSpPr>
        <p:spPr bwMode="auto">
          <a:xfrm>
            <a:off x="5181601" y="30480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3" name="AutoShape 78"/>
          <p:cNvSpPr>
            <a:spLocks noChangeArrowheads="1"/>
          </p:cNvSpPr>
          <p:nvPr/>
        </p:nvSpPr>
        <p:spPr bwMode="auto">
          <a:xfrm>
            <a:off x="6629401" y="32766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4" name="AutoShape 79"/>
          <p:cNvSpPr>
            <a:spLocks noChangeArrowheads="1"/>
          </p:cNvSpPr>
          <p:nvPr/>
        </p:nvSpPr>
        <p:spPr bwMode="auto">
          <a:xfrm>
            <a:off x="7620001" y="3810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5" name="AutoShape 80"/>
          <p:cNvSpPr>
            <a:spLocks noChangeArrowheads="1"/>
          </p:cNvSpPr>
          <p:nvPr/>
        </p:nvSpPr>
        <p:spPr bwMode="auto">
          <a:xfrm>
            <a:off x="6096001" y="12954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6" name="AutoShape 81"/>
          <p:cNvSpPr>
            <a:spLocks noChangeArrowheads="1"/>
          </p:cNvSpPr>
          <p:nvPr/>
        </p:nvSpPr>
        <p:spPr bwMode="auto">
          <a:xfrm>
            <a:off x="5591175" y="3733800"/>
            <a:ext cx="76200"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7" name="AutoShape 82"/>
          <p:cNvSpPr>
            <a:spLocks noChangeArrowheads="1"/>
          </p:cNvSpPr>
          <p:nvPr/>
        </p:nvSpPr>
        <p:spPr bwMode="auto">
          <a:xfrm>
            <a:off x="6629401" y="57150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8" name="AutoShape 83"/>
          <p:cNvSpPr>
            <a:spLocks noChangeArrowheads="1"/>
          </p:cNvSpPr>
          <p:nvPr/>
        </p:nvSpPr>
        <p:spPr bwMode="auto">
          <a:xfrm>
            <a:off x="5867401" y="41910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79" name="AutoShape 84"/>
          <p:cNvSpPr>
            <a:spLocks noChangeArrowheads="1"/>
          </p:cNvSpPr>
          <p:nvPr/>
        </p:nvSpPr>
        <p:spPr bwMode="auto">
          <a:xfrm>
            <a:off x="6248400" y="3657600"/>
            <a:ext cx="77788"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0" name="AutoShape 85"/>
          <p:cNvSpPr>
            <a:spLocks noChangeArrowheads="1"/>
          </p:cNvSpPr>
          <p:nvPr/>
        </p:nvSpPr>
        <p:spPr bwMode="auto">
          <a:xfrm>
            <a:off x="5181601" y="19050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1" name="AutoShape 86"/>
          <p:cNvSpPr>
            <a:spLocks noChangeArrowheads="1"/>
          </p:cNvSpPr>
          <p:nvPr/>
        </p:nvSpPr>
        <p:spPr bwMode="auto">
          <a:xfrm>
            <a:off x="6477001" y="21336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2" name="AutoShape 87"/>
          <p:cNvSpPr>
            <a:spLocks noChangeArrowheads="1"/>
          </p:cNvSpPr>
          <p:nvPr/>
        </p:nvSpPr>
        <p:spPr bwMode="auto">
          <a:xfrm>
            <a:off x="4953001" y="2286000"/>
            <a:ext cx="79375"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3" name="AutoShape 88"/>
          <p:cNvSpPr>
            <a:spLocks noChangeArrowheads="1"/>
          </p:cNvSpPr>
          <p:nvPr/>
        </p:nvSpPr>
        <p:spPr bwMode="auto">
          <a:xfrm>
            <a:off x="5638801" y="3810000"/>
            <a:ext cx="79375" cy="88900"/>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4" name="AutoShape 89"/>
          <p:cNvSpPr>
            <a:spLocks noChangeArrowheads="1"/>
          </p:cNvSpPr>
          <p:nvPr/>
        </p:nvSpPr>
        <p:spPr bwMode="auto">
          <a:xfrm>
            <a:off x="6629401" y="838200"/>
            <a:ext cx="80963" cy="90488"/>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5" name="AutoShape 90"/>
          <p:cNvSpPr>
            <a:spLocks noChangeArrowheads="1"/>
          </p:cNvSpPr>
          <p:nvPr/>
        </p:nvSpPr>
        <p:spPr bwMode="auto">
          <a:xfrm>
            <a:off x="6705601" y="3810001"/>
            <a:ext cx="80963"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6" name="AutoShape 91"/>
          <p:cNvSpPr>
            <a:spLocks noChangeArrowheads="1"/>
          </p:cNvSpPr>
          <p:nvPr/>
        </p:nvSpPr>
        <p:spPr bwMode="auto">
          <a:xfrm>
            <a:off x="6019801" y="6172201"/>
            <a:ext cx="79375" cy="92075"/>
          </a:xfrm>
          <a:prstGeom prst="flowChartConnector">
            <a:avLst/>
          </a:prstGeom>
          <a:solidFill>
            <a:srgbClr val="FFFF00"/>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44124" name="AutoShape 92"/>
          <p:cNvSpPr>
            <a:spLocks noChangeArrowheads="1"/>
          </p:cNvSpPr>
          <p:nvPr/>
        </p:nvSpPr>
        <p:spPr bwMode="auto">
          <a:xfrm>
            <a:off x="5486401" y="3810000"/>
            <a:ext cx="161925" cy="152400"/>
          </a:xfrm>
          <a:prstGeom prst="star5">
            <a:avLst/>
          </a:prstGeom>
          <a:solidFill>
            <a:srgbClr val="FF0000"/>
          </a:solidFill>
          <a:ln w="9525">
            <a:solidFill>
              <a:srgbClr val="000000"/>
            </a:solidFill>
            <a:miter lim="800000"/>
            <a:headEnd/>
            <a:tailEnd/>
          </a:ln>
        </p:spPr>
        <p:txBody>
          <a:bodyPr/>
          <a:lstStyle/>
          <a:p>
            <a:pPr>
              <a:defRPr/>
            </a:pPr>
            <a:endParaRPr lang="en-US">
              <a:solidFill>
                <a:srgbClr val="FFFFFF"/>
              </a:solidFill>
              <a:latin typeface="Arial" charset="0"/>
              <a:cs typeface="Arial"/>
              <a:sym typeface="Arial"/>
            </a:endParaRPr>
          </a:p>
        </p:txBody>
      </p:sp>
      <p:sp>
        <p:nvSpPr>
          <p:cNvPr id="362588" name="AutoShape 101"/>
          <p:cNvSpPr>
            <a:spLocks noChangeArrowheads="1"/>
          </p:cNvSpPr>
          <p:nvPr/>
        </p:nvSpPr>
        <p:spPr bwMode="auto">
          <a:xfrm>
            <a:off x="4495800" y="28956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89" name="AutoShape 102"/>
          <p:cNvSpPr>
            <a:spLocks noChangeArrowheads="1"/>
          </p:cNvSpPr>
          <p:nvPr/>
        </p:nvSpPr>
        <p:spPr bwMode="auto">
          <a:xfrm>
            <a:off x="5410200" y="38862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0" name="AutoShape 103"/>
          <p:cNvSpPr>
            <a:spLocks noChangeArrowheads="1"/>
          </p:cNvSpPr>
          <p:nvPr/>
        </p:nvSpPr>
        <p:spPr bwMode="auto">
          <a:xfrm>
            <a:off x="6248400" y="28194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1" name="AutoShape 104"/>
          <p:cNvSpPr>
            <a:spLocks noChangeArrowheads="1"/>
          </p:cNvSpPr>
          <p:nvPr/>
        </p:nvSpPr>
        <p:spPr bwMode="auto">
          <a:xfrm>
            <a:off x="4267200" y="43434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2" name="AutoShape 105"/>
          <p:cNvSpPr>
            <a:spLocks noChangeArrowheads="1"/>
          </p:cNvSpPr>
          <p:nvPr/>
        </p:nvSpPr>
        <p:spPr bwMode="auto">
          <a:xfrm>
            <a:off x="6400800" y="12192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3" name="AutoShape 106"/>
          <p:cNvSpPr>
            <a:spLocks noChangeArrowheads="1"/>
          </p:cNvSpPr>
          <p:nvPr/>
        </p:nvSpPr>
        <p:spPr bwMode="auto">
          <a:xfrm>
            <a:off x="4800600" y="-6858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4" name="AutoShape 107"/>
          <p:cNvSpPr>
            <a:spLocks noChangeArrowheads="1"/>
          </p:cNvSpPr>
          <p:nvPr/>
        </p:nvSpPr>
        <p:spPr bwMode="auto">
          <a:xfrm>
            <a:off x="6248400" y="54102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5" name="AutoShape 108"/>
          <p:cNvSpPr>
            <a:spLocks noChangeArrowheads="1"/>
          </p:cNvSpPr>
          <p:nvPr/>
        </p:nvSpPr>
        <p:spPr bwMode="auto">
          <a:xfrm>
            <a:off x="5257800" y="54102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6" name="AutoShape 109"/>
          <p:cNvSpPr>
            <a:spLocks noChangeArrowheads="1"/>
          </p:cNvSpPr>
          <p:nvPr/>
        </p:nvSpPr>
        <p:spPr bwMode="auto">
          <a:xfrm>
            <a:off x="6324600" y="-6096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7" name="AutoShape 110"/>
          <p:cNvSpPr>
            <a:spLocks noChangeArrowheads="1"/>
          </p:cNvSpPr>
          <p:nvPr/>
        </p:nvSpPr>
        <p:spPr bwMode="auto">
          <a:xfrm>
            <a:off x="5181600" y="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8" name="AutoShape 112"/>
          <p:cNvSpPr>
            <a:spLocks noChangeArrowheads="1"/>
          </p:cNvSpPr>
          <p:nvPr/>
        </p:nvSpPr>
        <p:spPr bwMode="auto">
          <a:xfrm>
            <a:off x="3657600" y="27432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599" name="AutoShape 113"/>
          <p:cNvSpPr>
            <a:spLocks noChangeArrowheads="1"/>
          </p:cNvSpPr>
          <p:nvPr/>
        </p:nvSpPr>
        <p:spPr bwMode="auto">
          <a:xfrm>
            <a:off x="6248400" y="3048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600" name="AutoShape 114"/>
          <p:cNvSpPr>
            <a:spLocks noChangeArrowheads="1"/>
          </p:cNvSpPr>
          <p:nvPr/>
        </p:nvSpPr>
        <p:spPr bwMode="auto">
          <a:xfrm>
            <a:off x="3505200" y="1447800"/>
            <a:ext cx="2057400" cy="1905000"/>
          </a:xfrm>
          <a:prstGeom prst="flowChartConnector">
            <a:avLst/>
          </a:prstGeom>
          <a:solidFill>
            <a:srgbClr val="FFFF00">
              <a:alpha val="30196"/>
            </a:srgbClr>
          </a:solidFill>
          <a:ln w="9525">
            <a:solidFill>
              <a:srgbClr val="000000"/>
            </a:solidFill>
            <a:round/>
            <a:headEnd/>
            <a:tailEnd/>
          </a:ln>
        </p:spPr>
        <p:txBody>
          <a:bodyPr/>
          <a:lstStyle/>
          <a:p>
            <a:endParaRPr lang="en-US">
              <a:solidFill>
                <a:srgbClr val="FFFFFF"/>
              </a:solidFill>
              <a:latin typeface="Arial" charset="0"/>
              <a:sym typeface="Arial" charset="0"/>
            </a:endParaRPr>
          </a:p>
        </p:txBody>
      </p:sp>
      <p:sp>
        <p:nvSpPr>
          <p:cNvPr id="362601" name="Text Box 115"/>
          <p:cNvSpPr txBox="1">
            <a:spLocks noChangeArrowheads="1"/>
          </p:cNvSpPr>
          <p:nvPr/>
        </p:nvSpPr>
        <p:spPr bwMode="auto">
          <a:xfrm>
            <a:off x="1752600" y="381001"/>
            <a:ext cx="2209800" cy="396875"/>
          </a:xfrm>
          <a:prstGeom prst="rect">
            <a:avLst/>
          </a:prstGeom>
          <a:noFill/>
          <a:ln w="9525">
            <a:noFill/>
            <a:miter lim="800000"/>
            <a:headEnd/>
            <a:tailEnd/>
          </a:ln>
        </p:spPr>
        <p:txBody>
          <a:bodyPr>
            <a:spAutoFit/>
          </a:bodyPr>
          <a:lstStyle/>
          <a:p>
            <a:pPr>
              <a:spcBef>
                <a:spcPct val="50000"/>
              </a:spcBef>
            </a:pPr>
            <a:r>
              <a:rPr lang="en-US" sz="2000" b="1">
                <a:solidFill>
                  <a:srgbClr val="FFFFFF"/>
                </a:solidFill>
                <a:latin typeface="Georgia" pitchFamily="18" charset="0"/>
                <a:sym typeface="Arial" charset="0"/>
              </a:rPr>
              <a:t>60 Mile Radius</a:t>
            </a:r>
            <a:r>
              <a:rPr lang="en-US">
                <a:solidFill>
                  <a:srgbClr val="FFFFFF"/>
                </a:solidFill>
                <a:latin typeface="Arial" charset="0"/>
                <a:sym typeface="Arial" charset="0"/>
              </a:rPr>
              <a:t> </a:t>
            </a:r>
          </a:p>
        </p:txBody>
      </p:sp>
    </p:spTree>
    <p:extLst>
      <p:ext uri="{BB962C8B-B14F-4D97-AF65-F5344CB8AC3E}">
        <p14:creationId xmlns:p14="http://schemas.microsoft.com/office/powerpoint/2010/main" val="2419274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p:txBody>
          <a:bodyPr/>
          <a:lstStyle/>
          <a:p>
            <a:pPr eaLnBrk="1" hangingPunct="1"/>
            <a:r>
              <a:rPr lang="en-US" altLang="en-US"/>
              <a:t>In-Hospital Mortality</a:t>
            </a:r>
          </a:p>
        </p:txBody>
      </p:sp>
      <p:sp>
        <p:nvSpPr>
          <p:cNvPr id="372738" name="Slide Number Placeholder 3"/>
          <p:cNvSpPr>
            <a:spLocks noGrp="1"/>
          </p:cNvSpPr>
          <p:nvPr>
            <p:ph type="sldNum" sz="quarter" idx="12"/>
          </p:nvPr>
        </p:nvSpPr>
        <p:spPr bwMode="auto">
          <a:noFill/>
          <a:ln>
            <a:miter lim="800000"/>
            <a:headEnd/>
            <a:tailEnd/>
          </a:ln>
        </p:spPr>
        <p:txBody>
          <a:bodyPr/>
          <a:lstStyle/>
          <a:p>
            <a:fld id="{6E2DDD47-1E7B-42FD-A7B5-A05DEF0BA4EC}" type="slidenum">
              <a:rPr lang="en-US" altLang="en-US" smtClean="0">
                <a:latin typeface="Arial" charset="0"/>
                <a:cs typeface="Arial" charset="0"/>
              </a:rPr>
              <a:pPr/>
              <a:t>16</a:t>
            </a:fld>
            <a:endParaRPr lang="en-US" altLang="en-US">
              <a:latin typeface="Arial" charset="0"/>
              <a:cs typeface="Arial" charset="0"/>
            </a:endParaRPr>
          </a:p>
        </p:txBody>
      </p:sp>
      <p:graphicFrame>
        <p:nvGraphicFramePr>
          <p:cNvPr id="5" name="Content Placeholder 4"/>
          <p:cNvGraphicFramePr>
            <a:graphicFrameLocks noGrp="1"/>
          </p:cNvGraphicFramePr>
          <p:nvPr>
            <p:ph idx="1"/>
          </p:nvPr>
        </p:nvGraphicFramePr>
        <p:xfrm>
          <a:off x="1727200" y="1600201"/>
          <a:ext cx="8483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148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0" descr="MS_HealthcareAllianceLogoComps-02.jpg"/>
          <p:cNvPicPr>
            <a:picLocks noChangeAspect="1" noChangeArrowheads="1"/>
          </p:cNvPicPr>
          <p:nvPr/>
        </p:nvPicPr>
        <p:blipFill>
          <a:blip r:embed="rId3"/>
          <a:srcRect l="20512" t="29253" r="23077" b="53111"/>
          <a:stretch>
            <a:fillRect/>
          </a:stretch>
        </p:blipFill>
        <p:spPr bwMode="auto">
          <a:xfrm>
            <a:off x="3308351" y="3849689"/>
            <a:ext cx="5281613" cy="1220787"/>
          </a:xfrm>
          <a:prstGeom prst="rect">
            <a:avLst/>
          </a:prstGeom>
          <a:noFill/>
          <a:ln w="9525">
            <a:noFill/>
            <a:miter lim="800000"/>
            <a:headEnd/>
            <a:tailEnd/>
          </a:ln>
        </p:spPr>
      </p:pic>
      <p:sp>
        <p:nvSpPr>
          <p:cNvPr id="9" name="Right Arrow 8"/>
          <p:cNvSpPr/>
          <p:nvPr/>
        </p:nvSpPr>
        <p:spPr>
          <a:xfrm>
            <a:off x="5729288" y="1262064"/>
            <a:ext cx="1828800" cy="1462087"/>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
        <p:nvSpPr>
          <p:cNvPr id="10" name="Right Arrow 9"/>
          <p:cNvSpPr/>
          <p:nvPr/>
        </p:nvSpPr>
        <p:spPr>
          <a:xfrm rot="6950078">
            <a:off x="3633788" y="5373688"/>
            <a:ext cx="1281112" cy="550862"/>
          </a:xfrm>
          <a:prstGeom prst="rightArrow">
            <a:avLst/>
          </a:prstGeom>
          <a:solidFill>
            <a:srgbClr val="24515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pic>
        <p:nvPicPr>
          <p:cNvPr id="378884" name="Picture 2"/>
          <p:cNvPicPr>
            <a:picLocks noChangeAspect="1"/>
          </p:cNvPicPr>
          <p:nvPr/>
        </p:nvPicPr>
        <p:blipFill>
          <a:blip r:embed="rId4"/>
          <a:srcRect/>
          <a:stretch>
            <a:fillRect/>
          </a:stretch>
        </p:blipFill>
        <p:spPr bwMode="auto">
          <a:xfrm>
            <a:off x="2105025" y="1441451"/>
            <a:ext cx="3525838" cy="1101725"/>
          </a:xfrm>
          <a:prstGeom prst="rect">
            <a:avLst/>
          </a:prstGeom>
          <a:noFill/>
          <a:ln w="9525">
            <a:noFill/>
            <a:miter lim="800000"/>
            <a:headEnd/>
            <a:tailEnd/>
          </a:ln>
        </p:spPr>
      </p:pic>
      <p:pic>
        <p:nvPicPr>
          <p:cNvPr id="378885" name="Picture 8" descr="http://www.deltahealthalliance.org/wp-content/uploads/2010/02/msdh_logo.gif"/>
          <p:cNvPicPr>
            <a:picLocks noChangeAspect="1" noChangeArrowheads="1"/>
          </p:cNvPicPr>
          <p:nvPr/>
        </p:nvPicPr>
        <p:blipFill>
          <a:blip r:embed="rId5"/>
          <a:srcRect/>
          <a:stretch>
            <a:fillRect/>
          </a:stretch>
        </p:blipFill>
        <p:spPr bwMode="auto">
          <a:xfrm>
            <a:off x="7543800" y="1066800"/>
            <a:ext cx="2019300" cy="2019300"/>
          </a:xfrm>
          <a:prstGeom prst="rect">
            <a:avLst/>
          </a:prstGeom>
          <a:noFill/>
          <a:ln w="9525">
            <a:noFill/>
            <a:miter lim="800000"/>
            <a:headEnd/>
            <a:tailEnd/>
          </a:ln>
        </p:spPr>
      </p:pic>
      <p:sp>
        <p:nvSpPr>
          <p:cNvPr id="378886" name="TextBox 13"/>
          <p:cNvSpPr txBox="1">
            <a:spLocks noChangeArrowheads="1"/>
          </p:cNvSpPr>
          <p:nvPr/>
        </p:nvSpPr>
        <p:spPr bwMode="auto">
          <a:xfrm>
            <a:off x="1709738" y="6319838"/>
            <a:ext cx="8805862" cy="461962"/>
          </a:xfrm>
          <a:prstGeom prst="rect">
            <a:avLst/>
          </a:prstGeom>
          <a:noFill/>
          <a:ln w="9525">
            <a:noFill/>
            <a:miter lim="800000"/>
            <a:headEnd/>
            <a:tailEnd/>
          </a:ln>
        </p:spPr>
        <p:txBody>
          <a:bodyPr>
            <a:spAutoFit/>
          </a:bodyPr>
          <a:lstStyle/>
          <a:p>
            <a:pPr algn="ctr"/>
            <a:r>
              <a:rPr lang="en-US" altLang="en-US" sz="2400" b="1">
                <a:solidFill>
                  <a:srgbClr val="002060"/>
                </a:solidFill>
                <a:latin typeface="Arial" charset="0"/>
                <a:sym typeface="Arial" charset="0"/>
              </a:rPr>
              <a:t>To Ultimately </a:t>
            </a:r>
            <a:r>
              <a:rPr lang="en-US" altLang="en-US" sz="2400" b="1" i="1">
                <a:solidFill>
                  <a:srgbClr val="F6D304"/>
                </a:solidFill>
                <a:latin typeface="Arial" charset="0"/>
                <a:sym typeface="Arial" charset="0"/>
              </a:rPr>
              <a:t>Improve Care </a:t>
            </a:r>
            <a:r>
              <a:rPr lang="en-US" altLang="en-US" sz="2400" b="1">
                <a:solidFill>
                  <a:srgbClr val="002060"/>
                </a:solidFill>
                <a:latin typeface="Arial" charset="0"/>
                <a:sym typeface="Arial" charset="0"/>
              </a:rPr>
              <a:t>in Mississippi STEMI Network</a:t>
            </a:r>
          </a:p>
        </p:txBody>
      </p:sp>
      <p:sp>
        <p:nvSpPr>
          <p:cNvPr id="16" name="Snip Single Corner Rectangle 15"/>
          <p:cNvSpPr/>
          <p:nvPr/>
        </p:nvSpPr>
        <p:spPr>
          <a:xfrm>
            <a:off x="1981200" y="152400"/>
            <a:ext cx="8382000" cy="762000"/>
          </a:xfrm>
          <a:prstGeom prst="snip1Rect">
            <a:avLst/>
          </a:prstGeom>
          <a:solidFill>
            <a:schemeClr val="accent2">
              <a:lumMod val="20000"/>
              <a:lumOff val="80000"/>
            </a:schemeClr>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
        <p:nvSpPr>
          <p:cNvPr id="15" name="Rectangle 14"/>
          <p:cNvSpPr/>
          <p:nvPr/>
        </p:nvSpPr>
        <p:spPr>
          <a:xfrm>
            <a:off x="2362200" y="306388"/>
            <a:ext cx="7391400" cy="430212"/>
          </a:xfrm>
          <a:prstGeom prst="rect">
            <a:avLst/>
          </a:prstGeom>
        </p:spPr>
        <p:txBody>
          <a:bodyPr>
            <a:spAutoFit/>
          </a:bodyPr>
          <a:lstStyle/>
          <a:p>
            <a:pPr algn="ctr">
              <a:defRPr/>
            </a:pPr>
            <a:r>
              <a:rPr lang="en-US" sz="2200" b="1" kern="0" dirty="0">
                <a:solidFill>
                  <a:srgbClr val="002060"/>
                </a:solidFill>
                <a:latin typeface="Arial"/>
                <a:cs typeface="Arial"/>
                <a:sym typeface="Arial"/>
              </a:rPr>
              <a:t>2013 Mississippi Code, Title 41, Chapter 63, § 41-63-9 </a:t>
            </a:r>
          </a:p>
        </p:txBody>
      </p:sp>
      <p:sp>
        <p:nvSpPr>
          <p:cNvPr id="17" name="Rectangle 16"/>
          <p:cNvSpPr/>
          <p:nvPr/>
        </p:nvSpPr>
        <p:spPr>
          <a:xfrm>
            <a:off x="5778500" y="1755776"/>
            <a:ext cx="1322388" cy="523875"/>
          </a:xfrm>
          <a:prstGeom prst="rect">
            <a:avLst/>
          </a:prstGeom>
        </p:spPr>
        <p:txBody>
          <a:bodyPr>
            <a:spAutoFit/>
          </a:bodyPr>
          <a:lstStyle/>
          <a:p>
            <a:pPr algn="ctr">
              <a:defRPr/>
            </a:pPr>
            <a:r>
              <a:rPr lang="en-US" sz="2800" b="1" kern="0" dirty="0">
                <a:solidFill>
                  <a:srgbClr val="F6D304"/>
                </a:solidFill>
                <a:latin typeface="Arial"/>
                <a:cs typeface="Arial"/>
                <a:sym typeface="Arial"/>
              </a:rPr>
              <a:t>DATA</a:t>
            </a:r>
          </a:p>
        </p:txBody>
      </p:sp>
      <p:sp>
        <p:nvSpPr>
          <p:cNvPr id="21" name="Left-Right Arrow 20"/>
          <p:cNvSpPr/>
          <p:nvPr/>
        </p:nvSpPr>
        <p:spPr>
          <a:xfrm rot="7719972" flipV="1">
            <a:off x="6898483" y="3223420"/>
            <a:ext cx="1443037" cy="796925"/>
          </a:xfrm>
          <a:prstGeom prst="leftRightArrow">
            <a:avLst/>
          </a:prstGeom>
          <a:solidFill>
            <a:srgbClr val="398087"/>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rgbClr val="3A828A"/>
              </a:solidFill>
              <a:sym typeface="Arial" panose="020B0604020202020204" pitchFamily="34" charset="0"/>
            </a:endParaRPr>
          </a:p>
        </p:txBody>
      </p:sp>
      <p:sp>
        <p:nvSpPr>
          <p:cNvPr id="23" name="Right Arrow 22"/>
          <p:cNvSpPr/>
          <p:nvPr/>
        </p:nvSpPr>
        <p:spPr>
          <a:xfrm rot="6536618">
            <a:off x="4435476" y="5407026"/>
            <a:ext cx="1336675" cy="549275"/>
          </a:xfrm>
          <a:prstGeom prst="rightArrow">
            <a:avLst/>
          </a:prstGeom>
          <a:solidFill>
            <a:srgbClr val="24515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
        <p:nvSpPr>
          <p:cNvPr id="24" name="Right Arrow 23"/>
          <p:cNvSpPr/>
          <p:nvPr/>
        </p:nvSpPr>
        <p:spPr>
          <a:xfrm rot="5680510">
            <a:off x="5300663" y="5332413"/>
            <a:ext cx="1295400" cy="549275"/>
          </a:xfrm>
          <a:prstGeom prst="rightArrow">
            <a:avLst/>
          </a:prstGeom>
          <a:solidFill>
            <a:srgbClr val="24515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
        <p:nvSpPr>
          <p:cNvPr id="25" name="Right Arrow 24"/>
          <p:cNvSpPr/>
          <p:nvPr/>
        </p:nvSpPr>
        <p:spPr>
          <a:xfrm rot="5400000">
            <a:off x="6049964" y="5267326"/>
            <a:ext cx="1438275" cy="549275"/>
          </a:xfrm>
          <a:prstGeom prst="rightArrow">
            <a:avLst/>
          </a:prstGeom>
          <a:solidFill>
            <a:srgbClr val="24515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
        <p:nvSpPr>
          <p:cNvPr id="26" name="Right Arrow 25"/>
          <p:cNvSpPr/>
          <p:nvPr/>
        </p:nvSpPr>
        <p:spPr>
          <a:xfrm rot="5085254">
            <a:off x="6911976" y="5343526"/>
            <a:ext cx="1238250" cy="549275"/>
          </a:xfrm>
          <a:prstGeom prst="rightArrow">
            <a:avLst/>
          </a:prstGeom>
          <a:solidFill>
            <a:srgbClr val="24515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
        <p:nvSpPr>
          <p:cNvPr id="27" name="Right Arrow 26"/>
          <p:cNvSpPr/>
          <p:nvPr/>
        </p:nvSpPr>
        <p:spPr>
          <a:xfrm rot="4347289">
            <a:off x="7700963" y="5343526"/>
            <a:ext cx="1111250" cy="549275"/>
          </a:xfrm>
          <a:prstGeom prst="rightArrow">
            <a:avLst/>
          </a:prstGeom>
          <a:solidFill>
            <a:srgbClr val="24515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sym typeface="Arial" panose="020B0604020202020204" pitchFamily="34" charset="0"/>
            </a:endParaRPr>
          </a:p>
        </p:txBody>
      </p:sp>
    </p:spTree>
    <p:extLst>
      <p:ext uri="{BB962C8B-B14F-4D97-AF65-F5344CB8AC3E}">
        <p14:creationId xmlns:p14="http://schemas.microsoft.com/office/powerpoint/2010/main" val="391044329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2193" name="Group 3"/>
          <p:cNvGrpSpPr>
            <a:grpSpLocks/>
          </p:cNvGrpSpPr>
          <p:nvPr/>
        </p:nvGrpSpPr>
        <p:grpSpPr bwMode="auto">
          <a:xfrm>
            <a:off x="1693864" y="76201"/>
            <a:ext cx="8821737" cy="5737225"/>
            <a:chOff x="44783" y="152399"/>
            <a:chExt cx="8821555" cy="5737017"/>
          </a:xfrm>
        </p:grpSpPr>
        <p:pic>
          <p:nvPicPr>
            <p:cNvPr id="392194" name="Picture 1"/>
            <p:cNvPicPr>
              <a:picLocks noChangeAspect="1"/>
            </p:cNvPicPr>
            <p:nvPr/>
          </p:nvPicPr>
          <p:blipFill>
            <a:blip r:embed="rId2"/>
            <a:srcRect/>
            <a:stretch>
              <a:fillRect/>
            </a:stretch>
          </p:blipFill>
          <p:spPr bwMode="auto">
            <a:xfrm>
              <a:off x="44783" y="152400"/>
              <a:ext cx="4451017" cy="5737016"/>
            </a:xfrm>
            <a:prstGeom prst="rect">
              <a:avLst/>
            </a:prstGeom>
            <a:noFill/>
            <a:ln w="9525">
              <a:noFill/>
              <a:miter lim="800000"/>
              <a:headEnd/>
              <a:tailEnd/>
            </a:ln>
          </p:spPr>
        </p:pic>
        <p:pic>
          <p:nvPicPr>
            <p:cNvPr id="392195" name="Picture 2"/>
            <p:cNvPicPr>
              <a:picLocks noChangeAspect="1"/>
            </p:cNvPicPr>
            <p:nvPr/>
          </p:nvPicPr>
          <p:blipFill>
            <a:blip r:embed="rId3"/>
            <a:srcRect/>
            <a:stretch>
              <a:fillRect/>
            </a:stretch>
          </p:blipFill>
          <p:spPr bwMode="auto">
            <a:xfrm>
              <a:off x="4495799" y="152399"/>
              <a:ext cx="4370539" cy="5737017"/>
            </a:xfrm>
            <a:prstGeom prst="rect">
              <a:avLst/>
            </a:prstGeom>
            <a:noFill/>
            <a:ln w="9525">
              <a:noFill/>
              <a:miter lim="800000"/>
              <a:headEnd/>
              <a:tailEnd/>
            </a:ln>
          </p:spPr>
        </p:pic>
      </p:grpSp>
    </p:spTree>
    <p:extLst>
      <p:ext uri="{BB962C8B-B14F-4D97-AF65-F5344CB8AC3E}">
        <p14:creationId xmlns:p14="http://schemas.microsoft.com/office/powerpoint/2010/main" val="8047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2209800" y="1219201"/>
            <a:ext cx="7772400" cy="1470025"/>
          </a:xfrm>
        </p:spPr>
        <p:txBody>
          <a:bodyPr>
            <a:normAutofit fontScale="90000"/>
          </a:bodyPr>
          <a:lstStyle/>
          <a:p>
            <a:pPr eaLnBrk="1" hangingPunct="1"/>
            <a:r>
              <a:rPr lang="en-US" altLang="en-US" b="1" dirty="0"/>
              <a:t>Advances</a:t>
            </a:r>
            <a:br>
              <a:rPr lang="en-US" altLang="en-US" b="1" dirty="0"/>
            </a:br>
            <a:r>
              <a:rPr lang="en-US" altLang="en-US" b="1" dirty="0"/>
              <a:t> In Structural Heart Disease</a:t>
            </a:r>
          </a:p>
        </p:txBody>
      </p:sp>
      <p:pic>
        <p:nvPicPr>
          <p:cNvPr id="63492" name="Picture 6" descr="Dialysis-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6" y="3276600"/>
            <a:ext cx="4975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8" descr="Forrest General Heart and Vascula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6" y="4648200"/>
            <a:ext cx="5013325"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http://www.limpetlabels.co.uk/assets/Number-One/we_are_number_one.jpg"/>
          <p:cNvPicPr>
            <a:picLocks noChangeAspect="1" noChangeArrowheads="1"/>
          </p:cNvPicPr>
          <p:nvPr/>
        </p:nvPicPr>
        <p:blipFill>
          <a:blip r:embed="rId2"/>
          <a:srcRect/>
          <a:stretch>
            <a:fillRect/>
          </a:stretch>
        </p:blipFill>
        <p:spPr bwMode="auto">
          <a:xfrm>
            <a:off x="2971800" y="4191000"/>
            <a:ext cx="2332038" cy="2332038"/>
          </a:xfrm>
          <a:prstGeom prst="rect">
            <a:avLst/>
          </a:prstGeom>
          <a:noFill/>
          <a:ln w="9525">
            <a:noFill/>
            <a:miter lim="800000"/>
            <a:headEnd/>
            <a:tailEnd/>
          </a:ln>
        </p:spPr>
      </p:pic>
      <p:pic>
        <p:nvPicPr>
          <p:cNvPr id="305154" name="Picture 4" descr="http://www.dsprel.com/wp-content/uploads/2013/11/No.-1-493816_84166907.jpg"/>
          <p:cNvPicPr>
            <a:picLocks noChangeAspect="1" noChangeArrowheads="1"/>
          </p:cNvPicPr>
          <p:nvPr/>
        </p:nvPicPr>
        <p:blipFill>
          <a:blip r:embed="rId3"/>
          <a:srcRect/>
          <a:stretch>
            <a:fillRect/>
          </a:stretch>
        </p:blipFill>
        <p:spPr bwMode="auto">
          <a:xfrm>
            <a:off x="2133600" y="304800"/>
            <a:ext cx="1250950" cy="2705100"/>
          </a:xfrm>
          <a:prstGeom prst="rect">
            <a:avLst/>
          </a:prstGeom>
          <a:noFill/>
          <a:ln w="9525">
            <a:noFill/>
            <a:miter lim="800000"/>
            <a:headEnd/>
            <a:tailEnd/>
          </a:ln>
        </p:spPr>
      </p:pic>
      <p:pic>
        <p:nvPicPr>
          <p:cNvPr id="305155" name="Picture 6" descr="http://www.digitalapoptosis.com/archives/italy/We%27re%20Number%20One.jpg"/>
          <p:cNvPicPr>
            <a:picLocks noChangeAspect="1" noChangeArrowheads="1"/>
          </p:cNvPicPr>
          <p:nvPr/>
        </p:nvPicPr>
        <p:blipFill>
          <a:blip r:embed="rId4"/>
          <a:srcRect/>
          <a:stretch>
            <a:fillRect/>
          </a:stretch>
        </p:blipFill>
        <p:spPr bwMode="auto">
          <a:xfrm>
            <a:off x="8153400" y="3505201"/>
            <a:ext cx="2032000" cy="3051175"/>
          </a:xfrm>
          <a:prstGeom prst="rect">
            <a:avLst/>
          </a:prstGeom>
          <a:noFill/>
          <a:ln w="9525">
            <a:noFill/>
            <a:miter lim="800000"/>
            <a:headEnd/>
            <a:tailEnd/>
          </a:ln>
        </p:spPr>
      </p:pic>
      <p:pic>
        <p:nvPicPr>
          <p:cNvPr id="305156" name="Picture 1"/>
          <p:cNvPicPr>
            <a:picLocks noChangeAspect="1"/>
          </p:cNvPicPr>
          <p:nvPr/>
        </p:nvPicPr>
        <p:blipFill>
          <a:blip r:embed="rId5"/>
          <a:srcRect/>
          <a:stretch>
            <a:fillRect/>
          </a:stretch>
        </p:blipFill>
        <p:spPr bwMode="auto">
          <a:xfrm>
            <a:off x="5181601" y="152401"/>
            <a:ext cx="4041775" cy="2760663"/>
          </a:xfrm>
          <a:prstGeom prst="rect">
            <a:avLst/>
          </a:prstGeom>
          <a:noFill/>
          <a:ln w="9525">
            <a:noFill/>
            <a:miter lim="800000"/>
            <a:headEnd/>
            <a:tailEnd/>
          </a:ln>
        </p:spPr>
      </p:pic>
    </p:spTree>
    <p:extLst>
      <p:ext uri="{BB962C8B-B14F-4D97-AF65-F5344CB8AC3E}">
        <p14:creationId xmlns:p14="http://schemas.microsoft.com/office/powerpoint/2010/main" val="83488520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4520" name="Rectangle 64519">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4522" name="Picture 64521">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524" name="Straight Connector 64523">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4526" name="Straight Connector 64525">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4528" name="Rectangle 64527">
            <a:extLst>
              <a:ext uri="{FF2B5EF4-FFF2-40B4-BE49-F238E27FC236}">
                <a16:creationId xmlns:a16="http://schemas.microsoft.com/office/drawing/2014/main" id="{BD89ECFB-8421-4BB8-A23D-8B8D151F8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30" name="Rectangle 64529">
            <a:extLst>
              <a:ext uri="{FF2B5EF4-FFF2-40B4-BE49-F238E27FC236}">
                <a16:creationId xmlns:a16="http://schemas.microsoft.com/office/drawing/2014/main" id="{44911EB7-93CE-44FF-973F-B25ECF5DF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idx="4294967295"/>
          </p:nvPr>
        </p:nvSpPr>
        <p:spPr>
          <a:xfrm>
            <a:off x="485695" y="1474969"/>
            <a:ext cx="3026558" cy="1868760"/>
          </a:xfrm>
        </p:spPr>
        <p:txBody>
          <a:bodyPr vert="horz" lIns="91440" tIns="45720" rIns="91440" bIns="0" rtlCol="0" anchor="b">
            <a:normAutofit/>
          </a:bodyPr>
          <a:lstStyle/>
          <a:p>
            <a:pPr>
              <a:defRPr/>
            </a:pPr>
            <a:r>
              <a:rPr lang="en-US" sz="3600"/>
              <a:t>Aortic </a:t>
            </a:r>
            <a:br>
              <a:rPr lang="en-US" sz="3600"/>
            </a:br>
            <a:r>
              <a:rPr lang="en-US" sz="3600"/>
              <a:t>Valve</a:t>
            </a:r>
          </a:p>
        </p:txBody>
      </p:sp>
      <p:cxnSp>
        <p:nvCxnSpPr>
          <p:cNvPr id="64532" name="Straight Connector 64531">
            <a:extLst>
              <a:ext uri="{FF2B5EF4-FFF2-40B4-BE49-F238E27FC236}">
                <a16:creationId xmlns:a16="http://schemas.microsoft.com/office/drawing/2014/main" id="{72870A17-34CA-4FF4-8777-CE7D7B986B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64534" name="Group 64533">
            <a:extLst>
              <a:ext uri="{FF2B5EF4-FFF2-40B4-BE49-F238E27FC236}">
                <a16:creationId xmlns:a16="http://schemas.microsoft.com/office/drawing/2014/main" id="{34B79B4F-74AA-4B58-BBD2-2C3804928D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0638" y="482171"/>
            <a:ext cx="7560115" cy="5149101"/>
            <a:chOff x="7463258" y="583365"/>
            <a:chExt cx="7560115" cy="5181928"/>
          </a:xfrm>
        </p:grpSpPr>
        <p:sp>
          <p:nvSpPr>
            <p:cNvPr id="64535" name="Rectangle 64534">
              <a:extLst>
                <a:ext uri="{FF2B5EF4-FFF2-40B4-BE49-F238E27FC236}">
                  <a16:creationId xmlns:a16="http://schemas.microsoft.com/office/drawing/2014/main" id="{FE994EF0-F368-43B3-9BF0-442E33BC3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36" name="Rectangle 64535">
              <a:extLst>
                <a:ext uri="{FF2B5EF4-FFF2-40B4-BE49-F238E27FC236}">
                  <a16:creationId xmlns:a16="http://schemas.microsoft.com/office/drawing/2014/main" id="{9B478E81-F333-452C-B354-06E13FB0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538" name="Rectangle 64537">
            <a:extLst>
              <a:ext uri="{FF2B5EF4-FFF2-40B4-BE49-F238E27FC236}">
                <a16:creationId xmlns:a16="http://schemas.microsoft.com/office/drawing/2014/main" id="{4E4C1088-922B-4744-BB37-5D47AEA4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515" name="Picture 2" descr="C:\Users\liutx8\AppData\Local\Microsoft\Windows\Temporary Internet Files\Content.Outlook\Y8M6RL2R\dmr-prolapse-arrows_lo.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7604" y="1116345"/>
            <a:ext cx="2986617" cy="38661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AA06144-56E8-1B71-890C-7FEE2DBAD761}"/>
              </a:ext>
            </a:extLst>
          </p:cNvPr>
          <p:cNvPicPr>
            <a:picLocks noChangeAspect="1"/>
          </p:cNvPicPr>
          <p:nvPr/>
        </p:nvPicPr>
        <p:blipFill>
          <a:blip r:embed="rId4"/>
          <a:stretch>
            <a:fillRect/>
          </a:stretch>
        </p:blipFill>
        <p:spPr>
          <a:xfrm>
            <a:off x="7498261" y="1635513"/>
            <a:ext cx="3564213" cy="2477128"/>
          </a:xfrm>
          <a:prstGeom prst="rect">
            <a:avLst/>
          </a:prstGeom>
        </p:spPr>
      </p:pic>
      <p:pic>
        <p:nvPicPr>
          <p:cNvPr id="64540" name="Picture 64539">
            <a:extLst>
              <a:ext uri="{FF2B5EF4-FFF2-40B4-BE49-F238E27FC236}">
                <a16:creationId xmlns:a16="http://schemas.microsoft.com/office/drawing/2014/main" id="{15621CD7-6951-4B76-949B-6D851A2BE4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542" name="Straight Connector 64541">
            <a:extLst>
              <a:ext uri="{FF2B5EF4-FFF2-40B4-BE49-F238E27FC236}">
                <a16:creationId xmlns:a16="http://schemas.microsoft.com/office/drawing/2014/main" id="{7AD09E24-F963-4867-8AA6-3D2F8D3C8A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6EEAC19-1753-1A10-C8BD-CD3E9B1C4C7A}"/>
              </a:ext>
            </a:extLst>
          </p:cNvPr>
          <p:cNvSpPr txBox="1"/>
          <p:nvPr/>
        </p:nvSpPr>
        <p:spPr>
          <a:xfrm>
            <a:off x="9173737" y="1434790"/>
            <a:ext cx="184731" cy="369332"/>
          </a:xfrm>
          <a:prstGeom prst="rect">
            <a:avLst/>
          </a:prstGeom>
          <a:noFill/>
        </p:spPr>
        <p:txBody>
          <a:bodyPr wrap="none" rtlCol="0">
            <a:spAutoFit/>
          </a:bodyPr>
          <a:lstStyle/>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2"/>
          <p:cNvSpPr>
            <a:spLocks noGrp="1"/>
          </p:cNvSpPr>
          <p:nvPr>
            <p:ph type="title"/>
          </p:nvPr>
        </p:nvSpPr>
        <p:spPr bwMode="gray"/>
        <p:txBody>
          <a:bodyPr/>
          <a:lstStyle/>
          <a:p>
            <a:pPr eaLnBrk="1" hangingPunct="1"/>
            <a:r>
              <a:rPr lang="en-US" altLang="en-US">
                <a:cs typeface="Arial" pitchFamily="34" charset="0"/>
              </a:rPr>
              <a:t>What Causes Aortic Stenosis in Adults?</a:t>
            </a:r>
          </a:p>
        </p:txBody>
      </p:sp>
      <p:sp>
        <p:nvSpPr>
          <p:cNvPr id="65539" name="Slide Number Placeholder 4"/>
          <p:cNvSpPr txBox="1">
            <a:spLocks/>
          </p:cNvSpPr>
          <p:nvPr/>
        </p:nvSpPr>
        <p:spPr bwMode="gray">
          <a:xfrm>
            <a:off x="1905000" y="6356351"/>
            <a:ext cx="8305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500" b="1">
                <a:solidFill>
                  <a:schemeClr val="tx1"/>
                </a:solidFill>
                <a:latin typeface="Arial" pitchFamily="34" charset="0"/>
              </a:defRPr>
            </a:lvl1pPr>
            <a:lvl2pPr marL="742950" indent="-285750" eaLnBrk="0" hangingPunct="0">
              <a:defRPr sz="1500" b="1">
                <a:solidFill>
                  <a:schemeClr val="tx1"/>
                </a:solidFill>
                <a:latin typeface="Arial" pitchFamily="34" charset="0"/>
              </a:defRPr>
            </a:lvl2pPr>
            <a:lvl3pPr marL="1143000" indent="-228600" eaLnBrk="0" hangingPunct="0">
              <a:defRPr sz="1500" b="1">
                <a:solidFill>
                  <a:schemeClr val="tx1"/>
                </a:solidFill>
                <a:latin typeface="Arial" pitchFamily="34" charset="0"/>
              </a:defRPr>
            </a:lvl3pPr>
            <a:lvl4pPr marL="1600200" indent="-228600" eaLnBrk="0" hangingPunct="0">
              <a:defRPr sz="1500" b="1">
                <a:solidFill>
                  <a:schemeClr val="tx1"/>
                </a:solidFill>
                <a:latin typeface="Arial" pitchFamily="34" charset="0"/>
              </a:defRPr>
            </a:lvl4pPr>
            <a:lvl5pPr marL="2057400" indent="-228600" eaLnBrk="0" hangingPunct="0">
              <a:defRPr sz="1500" b="1">
                <a:solidFill>
                  <a:schemeClr val="tx1"/>
                </a:solidFill>
                <a:latin typeface="Arial" pitchFamily="34" charset="0"/>
              </a:defRPr>
            </a:lvl5pPr>
            <a:lvl6pPr marL="2514600" indent="-228600" eaLnBrk="0" fontAlgn="base" hangingPunct="0">
              <a:spcBef>
                <a:spcPct val="0"/>
              </a:spcBef>
              <a:spcAft>
                <a:spcPct val="0"/>
              </a:spcAft>
              <a:defRPr sz="1500" b="1">
                <a:solidFill>
                  <a:schemeClr val="tx1"/>
                </a:solidFill>
                <a:latin typeface="Arial" pitchFamily="34" charset="0"/>
              </a:defRPr>
            </a:lvl6pPr>
            <a:lvl7pPr marL="2971800" indent="-228600" eaLnBrk="0" fontAlgn="base" hangingPunct="0">
              <a:spcBef>
                <a:spcPct val="0"/>
              </a:spcBef>
              <a:spcAft>
                <a:spcPct val="0"/>
              </a:spcAft>
              <a:defRPr sz="1500" b="1">
                <a:solidFill>
                  <a:schemeClr val="tx1"/>
                </a:solidFill>
                <a:latin typeface="Arial" pitchFamily="34" charset="0"/>
              </a:defRPr>
            </a:lvl7pPr>
            <a:lvl8pPr marL="3429000" indent="-228600" eaLnBrk="0" fontAlgn="base" hangingPunct="0">
              <a:spcBef>
                <a:spcPct val="0"/>
              </a:spcBef>
              <a:spcAft>
                <a:spcPct val="0"/>
              </a:spcAft>
              <a:defRPr sz="1500" b="1">
                <a:solidFill>
                  <a:schemeClr val="tx1"/>
                </a:solidFill>
                <a:latin typeface="Arial" pitchFamily="34" charset="0"/>
              </a:defRPr>
            </a:lvl8pPr>
            <a:lvl9pPr marL="3886200" indent="-228600" eaLnBrk="0" fontAlgn="base" hangingPunct="0">
              <a:spcBef>
                <a:spcPct val="0"/>
              </a:spcBef>
              <a:spcAft>
                <a:spcPct val="0"/>
              </a:spcAft>
              <a:defRPr sz="1500" b="1">
                <a:solidFill>
                  <a:schemeClr val="tx1"/>
                </a:solidFill>
                <a:latin typeface="Arial" pitchFamily="34" charset="0"/>
              </a:defRPr>
            </a:lvl9pPr>
          </a:lstStyle>
          <a:p>
            <a:pPr algn="ctr" eaLnBrk="1" hangingPunct="1"/>
            <a:endParaRPr lang="en-US" altLang="en-US" sz="1000">
              <a:solidFill>
                <a:srgbClr val="898989"/>
              </a:solidFill>
              <a:ea typeface="ＭＳ Ｐゴシック" pitchFamily="34" charset="-128"/>
            </a:endParaRPr>
          </a:p>
        </p:txBody>
      </p:sp>
      <p:pic>
        <p:nvPicPr>
          <p:cNvPr id="10" name="Picture 9"/>
          <p:cNvPicPr>
            <a:picLocks noChangeAspect="1"/>
          </p:cNvPicPr>
          <p:nvPr/>
        </p:nvPicPr>
        <p:blipFill>
          <a:blip r:embed="rId3" cstate="print"/>
          <a:srcRect l="3683" t="2885" r="3515"/>
          <a:stretch>
            <a:fillRect/>
          </a:stretch>
        </p:blipFill>
        <p:spPr bwMode="gray">
          <a:xfrm>
            <a:off x="7734009" y="3613095"/>
            <a:ext cx="2194218" cy="2076451"/>
          </a:xfrm>
          <a:prstGeom prst="roundRect">
            <a:avLst>
              <a:gd name="adj" fmla="val 5858"/>
            </a:avLst>
          </a:prstGeom>
          <a:ln w="25400" cmpd="sng">
            <a:solidFill>
              <a:schemeClr val="bg1"/>
            </a:solidFill>
          </a:ln>
          <a:effectLst>
            <a:outerShdw blurRad="63500" sx="102000" sy="102000" algn="ctr" rotWithShape="0">
              <a:prstClr val="black">
                <a:alpha val="40000"/>
              </a:prstClr>
            </a:outerShdw>
          </a:effectLst>
        </p:spPr>
      </p:pic>
      <p:grpSp>
        <p:nvGrpSpPr>
          <p:cNvPr id="2" name="Group 1"/>
          <p:cNvGrpSpPr/>
          <p:nvPr/>
        </p:nvGrpSpPr>
        <p:grpSpPr bwMode="gray">
          <a:xfrm>
            <a:off x="1905002" y="1694749"/>
            <a:ext cx="8305801" cy="434309"/>
            <a:chOff x="177800" y="1476378"/>
            <a:chExt cx="8728075" cy="723900"/>
          </a:xfrm>
          <a:solidFill>
            <a:schemeClr val="accent1"/>
          </a:solidFill>
        </p:grpSpPr>
        <p:sp>
          <p:nvSpPr>
            <p:cNvPr id="12" name="Up-Down Arrow 11"/>
            <p:cNvSpPr/>
            <p:nvPr/>
          </p:nvSpPr>
          <p:spPr bwMode="gray">
            <a:xfrm rot="5400000">
              <a:off x="4179888" y="-2525710"/>
              <a:ext cx="723900" cy="8728075"/>
            </a:xfrm>
            <a:prstGeom prst="upDownArrow">
              <a:avLst>
                <a:gd name="adj1" fmla="val 68854"/>
                <a:gd name="adj2" fmla="val 50000"/>
              </a:avLst>
            </a:prstGeom>
            <a:gradFill flip="none" rotWithShape="1">
              <a:gsLst>
                <a:gs pos="0">
                  <a:srgbClr val="295267"/>
                </a:gs>
                <a:gs pos="50000">
                  <a:srgbClr val="5D89A2">
                    <a:shade val="67500"/>
                    <a:satMod val="115000"/>
                  </a:srgbClr>
                </a:gs>
                <a:gs pos="100000">
                  <a:srgbClr val="5D89A2">
                    <a:shade val="100000"/>
                    <a:satMod val="115000"/>
                  </a:srgbClr>
                </a:gs>
              </a:gsLst>
              <a:lin ang="5400000" scaled="0"/>
              <a:tileRect/>
            </a:gra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10248" name="TextBox 12"/>
            <p:cNvSpPr txBox="1">
              <a:spLocks noChangeArrowheads="1"/>
            </p:cNvSpPr>
            <p:nvPr/>
          </p:nvSpPr>
          <p:spPr bwMode="gray">
            <a:xfrm>
              <a:off x="6902548" y="1578057"/>
              <a:ext cx="1973046" cy="5642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ct val="35000"/>
                </a:spcBef>
                <a:buClr>
                  <a:srgbClr val="800000"/>
                </a:buClr>
                <a:buFont typeface="Wingdings" pitchFamily="2" charset="2"/>
                <a:buChar char="§"/>
                <a:defRPr sz="2000">
                  <a:solidFill>
                    <a:schemeClr val="tx1"/>
                  </a:solidFill>
                  <a:latin typeface="Arial" pitchFamily="34" charset="0"/>
                </a:defRPr>
              </a:lvl1pPr>
              <a:lvl2pPr marL="742950" indent="-285750" eaLnBrk="0" hangingPunct="0">
                <a:lnSpc>
                  <a:spcPct val="90000"/>
                </a:lnSpc>
                <a:spcBef>
                  <a:spcPct val="35000"/>
                </a:spcBef>
                <a:buClr>
                  <a:srgbClr val="800000"/>
                </a:buClr>
                <a:buFont typeface="Wingdings" pitchFamily="2" charset="2"/>
                <a:buChar char="§"/>
                <a:defRPr>
                  <a:solidFill>
                    <a:schemeClr val="tx1"/>
                  </a:solidFill>
                  <a:latin typeface="Arial" pitchFamily="34" charset="0"/>
                </a:defRPr>
              </a:lvl2pPr>
              <a:lvl3pPr marL="1143000" indent="-228600" eaLnBrk="0" hangingPunct="0">
                <a:lnSpc>
                  <a:spcPct val="90000"/>
                </a:lnSpc>
                <a:spcBef>
                  <a:spcPct val="35000"/>
                </a:spcBef>
                <a:buClr>
                  <a:srgbClr val="800000"/>
                </a:buClr>
                <a:buFont typeface="Arial" pitchFamily="34" charset="0"/>
                <a:buChar char="•"/>
                <a:defRPr sz="1600">
                  <a:solidFill>
                    <a:schemeClr val="tx1"/>
                  </a:solidFill>
                  <a:latin typeface="Arial" pitchFamily="34" charset="0"/>
                </a:defRPr>
              </a:lvl3pPr>
              <a:lvl4pPr marL="1600200" indent="-228600" eaLnBrk="0" hangingPunct="0">
                <a:spcBef>
                  <a:spcPct val="20000"/>
                </a:spcBef>
                <a:buClr>
                  <a:srgbClr val="800000"/>
                </a:buClr>
                <a:buFont typeface="Arial" pitchFamily="34" charset="0"/>
                <a:buChar char="–"/>
                <a:defRPr sz="1400">
                  <a:solidFill>
                    <a:schemeClr val="tx1"/>
                  </a:solidFill>
                  <a:latin typeface="Arial" pitchFamily="34" charset="0"/>
                </a:defRPr>
              </a:lvl4pPr>
              <a:lvl5pPr marL="2057400" indent="-228600" eaLnBrk="0" hangingPunct="0">
                <a:spcBef>
                  <a:spcPct val="20000"/>
                </a:spcBef>
                <a:buClr>
                  <a:schemeClr val="accent1"/>
                </a:buClr>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9pPr>
            </a:lstStyle>
            <a:p>
              <a:pPr eaLnBrk="1" hangingPunct="1">
                <a:lnSpc>
                  <a:spcPct val="100000"/>
                </a:lnSpc>
                <a:spcBef>
                  <a:spcPct val="0"/>
                </a:spcBef>
                <a:buClrTx/>
                <a:buFontTx/>
                <a:buNone/>
                <a:defRPr/>
              </a:pPr>
              <a:r>
                <a:rPr lang="en-US" altLang="en-US" sz="1600" dirty="0">
                  <a:solidFill>
                    <a:schemeClr val="bg1"/>
                  </a:solidFill>
                  <a:latin typeface="+mn-lt"/>
                </a:rPr>
                <a:t>More Common</a:t>
              </a:r>
            </a:p>
          </p:txBody>
        </p:sp>
        <p:sp>
          <p:nvSpPr>
            <p:cNvPr id="10249" name="TextBox 13"/>
            <p:cNvSpPr txBox="1">
              <a:spLocks noChangeArrowheads="1"/>
            </p:cNvSpPr>
            <p:nvPr/>
          </p:nvSpPr>
          <p:spPr bwMode="gray">
            <a:xfrm>
              <a:off x="514351" y="1578057"/>
              <a:ext cx="2043502" cy="5642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ct val="35000"/>
                </a:spcBef>
                <a:buClr>
                  <a:srgbClr val="800000"/>
                </a:buClr>
                <a:buFont typeface="Wingdings" pitchFamily="2" charset="2"/>
                <a:buChar char="§"/>
                <a:defRPr sz="2000">
                  <a:solidFill>
                    <a:schemeClr val="tx1"/>
                  </a:solidFill>
                  <a:latin typeface="Arial" pitchFamily="34" charset="0"/>
                </a:defRPr>
              </a:lvl1pPr>
              <a:lvl2pPr marL="742950" indent="-285750" eaLnBrk="0" hangingPunct="0">
                <a:lnSpc>
                  <a:spcPct val="90000"/>
                </a:lnSpc>
                <a:spcBef>
                  <a:spcPct val="35000"/>
                </a:spcBef>
                <a:buClr>
                  <a:srgbClr val="800000"/>
                </a:buClr>
                <a:buFont typeface="Wingdings" pitchFamily="2" charset="2"/>
                <a:buChar char="§"/>
                <a:defRPr>
                  <a:solidFill>
                    <a:schemeClr val="tx1"/>
                  </a:solidFill>
                  <a:latin typeface="Arial" pitchFamily="34" charset="0"/>
                </a:defRPr>
              </a:lvl2pPr>
              <a:lvl3pPr marL="1143000" indent="-228600" eaLnBrk="0" hangingPunct="0">
                <a:lnSpc>
                  <a:spcPct val="90000"/>
                </a:lnSpc>
                <a:spcBef>
                  <a:spcPct val="35000"/>
                </a:spcBef>
                <a:buClr>
                  <a:srgbClr val="800000"/>
                </a:buClr>
                <a:buFont typeface="Arial" pitchFamily="34" charset="0"/>
                <a:buChar char="•"/>
                <a:defRPr sz="1600">
                  <a:solidFill>
                    <a:schemeClr val="tx1"/>
                  </a:solidFill>
                  <a:latin typeface="Arial" pitchFamily="34" charset="0"/>
                </a:defRPr>
              </a:lvl3pPr>
              <a:lvl4pPr marL="1600200" indent="-228600" eaLnBrk="0" hangingPunct="0">
                <a:spcBef>
                  <a:spcPct val="20000"/>
                </a:spcBef>
                <a:buClr>
                  <a:srgbClr val="800000"/>
                </a:buClr>
                <a:buFont typeface="Arial" pitchFamily="34" charset="0"/>
                <a:buChar char="–"/>
                <a:defRPr sz="1400">
                  <a:solidFill>
                    <a:schemeClr val="tx1"/>
                  </a:solidFill>
                  <a:latin typeface="Arial" pitchFamily="34" charset="0"/>
                </a:defRPr>
              </a:lvl4pPr>
              <a:lvl5pPr marL="2057400" indent="-228600" eaLnBrk="0" hangingPunct="0">
                <a:spcBef>
                  <a:spcPct val="20000"/>
                </a:spcBef>
                <a:buClr>
                  <a:schemeClr val="accent1"/>
                </a:buClr>
                <a:buFont typeface="Arial" pitchFamily="34" charset="0"/>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Arial" pitchFamily="34" charset="0"/>
                <a:defRPr>
                  <a:solidFill>
                    <a:schemeClr val="tx1"/>
                  </a:solidFill>
                  <a:latin typeface="Arial" pitchFamily="34" charset="0"/>
                </a:defRPr>
              </a:lvl9pPr>
            </a:lstStyle>
            <a:p>
              <a:pPr eaLnBrk="1" hangingPunct="1">
                <a:lnSpc>
                  <a:spcPct val="100000"/>
                </a:lnSpc>
                <a:spcBef>
                  <a:spcPct val="0"/>
                </a:spcBef>
                <a:buClrTx/>
                <a:buFontTx/>
                <a:buNone/>
                <a:defRPr/>
              </a:pPr>
              <a:r>
                <a:rPr lang="en-US" altLang="en-US" sz="1600" dirty="0">
                  <a:solidFill>
                    <a:schemeClr val="bg1"/>
                  </a:solidFill>
                  <a:latin typeface="+mn-lt"/>
                </a:rPr>
                <a:t>Less Common</a:t>
              </a:r>
            </a:p>
          </p:txBody>
        </p:sp>
      </p:grpSp>
      <p:pic>
        <p:nvPicPr>
          <p:cNvPr id="62466" name="Picture 2" descr="image002"/>
          <p:cNvPicPr>
            <a:picLocks noChangeAspect="1" noChangeArrowheads="1"/>
          </p:cNvPicPr>
          <p:nvPr/>
        </p:nvPicPr>
        <p:blipFill>
          <a:blip r:embed="rId4" cstate="print"/>
          <a:srcRect l="9942" t="3354" r="10957" b="4362"/>
          <a:stretch>
            <a:fillRect/>
          </a:stretch>
        </p:blipFill>
        <p:spPr bwMode="gray">
          <a:xfrm>
            <a:off x="4981327" y="3622617"/>
            <a:ext cx="2162993" cy="2066544"/>
          </a:xfrm>
          <a:prstGeom prst="roundRect">
            <a:avLst>
              <a:gd name="adj" fmla="val 5858"/>
            </a:avLst>
          </a:prstGeom>
          <a:ln w="25400" cmpd="sng">
            <a:solidFill>
              <a:schemeClr val="bg1"/>
            </a:solidFill>
          </a:ln>
          <a:effectLst>
            <a:outerShdw blurRad="63500" sx="102000" sy="102000" algn="ctr" rotWithShape="0">
              <a:prstClr val="black">
                <a:alpha val="40000"/>
              </a:prstClr>
            </a:outerShdw>
          </a:effectLst>
        </p:spPr>
      </p:pic>
      <p:pic>
        <p:nvPicPr>
          <p:cNvPr id="129025" name="Picture 1"/>
          <p:cNvPicPr>
            <a:picLocks noChangeAspect="1" noChangeArrowheads="1"/>
          </p:cNvPicPr>
          <p:nvPr/>
        </p:nvPicPr>
        <p:blipFill>
          <a:blip r:embed="rId5" cstate="print">
            <a:lum contrast="20000"/>
          </a:blip>
          <a:srcRect l="6022" b="10364"/>
          <a:stretch>
            <a:fillRect/>
          </a:stretch>
        </p:blipFill>
        <p:spPr bwMode="gray">
          <a:xfrm>
            <a:off x="2173273" y="3623203"/>
            <a:ext cx="2182902" cy="2066340"/>
          </a:xfrm>
          <a:prstGeom prst="roundRect">
            <a:avLst>
              <a:gd name="adj" fmla="val 5858"/>
            </a:avLst>
          </a:prstGeom>
          <a:ln w="25400" cmpd="sng">
            <a:solidFill>
              <a:schemeClr val="bg1"/>
            </a:solidFill>
          </a:ln>
          <a:effectLst>
            <a:outerShdw blurRad="63500" sx="102000" sy="102000" algn="ctr" rotWithShape="0">
              <a:prstClr val="black">
                <a:alpha val="40000"/>
              </a:prstClr>
            </a:outerShdw>
          </a:effectLst>
        </p:spPr>
      </p:pic>
      <p:sp>
        <p:nvSpPr>
          <p:cNvPr id="65544" name="Slide Number Placeholder 16"/>
          <p:cNvSpPr>
            <a:spLocks noGrp="1"/>
          </p:cNvSpPr>
          <p:nvPr>
            <p:ph type="sldNum" sz="quarter" idx="12"/>
          </p:nvPr>
        </p:nvSpPr>
        <p:spPr bwMode="gray">
          <a:xfrm>
            <a:off x="4648200" y="62452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b="1">
                <a:solidFill>
                  <a:schemeClr val="tx1"/>
                </a:solidFill>
                <a:latin typeface="Arial" pitchFamily="34" charset="0"/>
              </a:defRPr>
            </a:lvl1pPr>
            <a:lvl2pPr marL="742950" indent="-285750" eaLnBrk="0" hangingPunct="0">
              <a:defRPr sz="1500" b="1">
                <a:solidFill>
                  <a:schemeClr val="tx1"/>
                </a:solidFill>
                <a:latin typeface="Arial" pitchFamily="34" charset="0"/>
              </a:defRPr>
            </a:lvl2pPr>
            <a:lvl3pPr marL="1143000" indent="-228600" eaLnBrk="0" hangingPunct="0">
              <a:defRPr sz="1500" b="1">
                <a:solidFill>
                  <a:schemeClr val="tx1"/>
                </a:solidFill>
                <a:latin typeface="Arial" pitchFamily="34" charset="0"/>
              </a:defRPr>
            </a:lvl3pPr>
            <a:lvl4pPr marL="1600200" indent="-228600" eaLnBrk="0" hangingPunct="0">
              <a:defRPr sz="1500" b="1">
                <a:solidFill>
                  <a:schemeClr val="tx1"/>
                </a:solidFill>
                <a:latin typeface="Arial" pitchFamily="34" charset="0"/>
              </a:defRPr>
            </a:lvl4pPr>
            <a:lvl5pPr marL="2057400" indent="-228600" eaLnBrk="0" hangingPunct="0">
              <a:defRPr sz="1500" b="1">
                <a:solidFill>
                  <a:schemeClr val="tx1"/>
                </a:solidFill>
                <a:latin typeface="Arial" pitchFamily="34" charset="0"/>
              </a:defRPr>
            </a:lvl5pPr>
            <a:lvl6pPr marL="2514600" indent="-228600" eaLnBrk="0" fontAlgn="base" hangingPunct="0">
              <a:spcBef>
                <a:spcPct val="0"/>
              </a:spcBef>
              <a:spcAft>
                <a:spcPct val="0"/>
              </a:spcAft>
              <a:defRPr sz="1500" b="1">
                <a:solidFill>
                  <a:schemeClr val="tx1"/>
                </a:solidFill>
                <a:latin typeface="Arial" pitchFamily="34" charset="0"/>
              </a:defRPr>
            </a:lvl6pPr>
            <a:lvl7pPr marL="2971800" indent="-228600" eaLnBrk="0" fontAlgn="base" hangingPunct="0">
              <a:spcBef>
                <a:spcPct val="0"/>
              </a:spcBef>
              <a:spcAft>
                <a:spcPct val="0"/>
              </a:spcAft>
              <a:defRPr sz="1500" b="1">
                <a:solidFill>
                  <a:schemeClr val="tx1"/>
                </a:solidFill>
                <a:latin typeface="Arial" pitchFamily="34" charset="0"/>
              </a:defRPr>
            </a:lvl7pPr>
            <a:lvl8pPr marL="3429000" indent="-228600" eaLnBrk="0" fontAlgn="base" hangingPunct="0">
              <a:spcBef>
                <a:spcPct val="0"/>
              </a:spcBef>
              <a:spcAft>
                <a:spcPct val="0"/>
              </a:spcAft>
              <a:defRPr sz="1500" b="1">
                <a:solidFill>
                  <a:schemeClr val="tx1"/>
                </a:solidFill>
                <a:latin typeface="Arial" pitchFamily="34" charset="0"/>
              </a:defRPr>
            </a:lvl8pPr>
            <a:lvl9pPr marL="3886200" indent="-228600" eaLnBrk="0" fontAlgn="base" hangingPunct="0">
              <a:spcBef>
                <a:spcPct val="0"/>
              </a:spcBef>
              <a:spcAft>
                <a:spcPct val="0"/>
              </a:spcAft>
              <a:defRPr sz="1500" b="1">
                <a:solidFill>
                  <a:schemeClr val="tx1"/>
                </a:solidFill>
                <a:latin typeface="Arial" pitchFamily="34" charset="0"/>
              </a:defRPr>
            </a:lvl9pPr>
          </a:lstStyle>
          <a:p>
            <a:pPr algn="ctr" eaLnBrk="1" hangingPunct="1"/>
            <a:fld id="{D0F9BAB2-3F12-44F2-8245-1DD00407CD60}" type="slidenum">
              <a:rPr lang="en-US" altLang="en-US" sz="1400" b="0"/>
              <a:pPr algn="ctr" eaLnBrk="1" hangingPunct="1"/>
              <a:t>21</a:t>
            </a:fld>
            <a:endParaRPr lang="en-US" altLang="en-US" sz="1400" b="0"/>
          </a:p>
        </p:txBody>
      </p:sp>
      <p:sp>
        <p:nvSpPr>
          <p:cNvPr id="65545" name="TextBox 23"/>
          <p:cNvSpPr txBox="1">
            <a:spLocks noChangeArrowheads="1"/>
          </p:cNvSpPr>
          <p:nvPr/>
        </p:nvSpPr>
        <p:spPr bwMode="gray">
          <a:xfrm>
            <a:off x="1754189" y="6105525"/>
            <a:ext cx="7888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1500" b="1">
                <a:solidFill>
                  <a:schemeClr val="tx1"/>
                </a:solidFill>
                <a:latin typeface="Arial" pitchFamily="34" charset="0"/>
              </a:defRPr>
            </a:lvl1pPr>
            <a:lvl2pPr marL="742950" indent="-285750" eaLnBrk="0" hangingPunct="0">
              <a:defRPr sz="1500" b="1">
                <a:solidFill>
                  <a:schemeClr val="tx1"/>
                </a:solidFill>
                <a:latin typeface="Arial" pitchFamily="34" charset="0"/>
              </a:defRPr>
            </a:lvl2pPr>
            <a:lvl3pPr marL="1143000" indent="-228600" eaLnBrk="0" hangingPunct="0">
              <a:defRPr sz="1500" b="1">
                <a:solidFill>
                  <a:schemeClr val="tx1"/>
                </a:solidFill>
                <a:latin typeface="Arial" pitchFamily="34" charset="0"/>
              </a:defRPr>
            </a:lvl3pPr>
            <a:lvl4pPr marL="1600200" indent="-228600" eaLnBrk="0" hangingPunct="0">
              <a:defRPr sz="1500" b="1">
                <a:solidFill>
                  <a:schemeClr val="tx1"/>
                </a:solidFill>
                <a:latin typeface="Arial" pitchFamily="34" charset="0"/>
              </a:defRPr>
            </a:lvl4pPr>
            <a:lvl5pPr marL="2057400" indent="-228600" eaLnBrk="0" hangingPunct="0">
              <a:defRPr sz="1500" b="1">
                <a:solidFill>
                  <a:schemeClr val="tx1"/>
                </a:solidFill>
                <a:latin typeface="Arial" pitchFamily="34" charset="0"/>
              </a:defRPr>
            </a:lvl5pPr>
            <a:lvl6pPr marL="2514600" indent="-228600" eaLnBrk="0" fontAlgn="base" hangingPunct="0">
              <a:spcBef>
                <a:spcPct val="0"/>
              </a:spcBef>
              <a:spcAft>
                <a:spcPct val="0"/>
              </a:spcAft>
              <a:defRPr sz="1500" b="1">
                <a:solidFill>
                  <a:schemeClr val="tx1"/>
                </a:solidFill>
                <a:latin typeface="Arial" pitchFamily="34" charset="0"/>
              </a:defRPr>
            </a:lvl6pPr>
            <a:lvl7pPr marL="2971800" indent="-228600" eaLnBrk="0" fontAlgn="base" hangingPunct="0">
              <a:spcBef>
                <a:spcPct val="0"/>
              </a:spcBef>
              <a:spcAft>
                <a:spcPct val="0"/>
              </a:spcAft>
              <a:defRPr sz="1500" b="1">
                <a:solidFill>
                  <a:schemeClr val="tx1"/>
                </a:solidFill>
                <a:latin typeface="Arial" pitchFamily="34" charset="0"/>
              </a:defRPr>
            </a:lvl7pPr>
            <a:lvl8pPr marL="3429000" indent="-228600" eaLnBrk="0" fontAlgn="base" hangingPunct="0">
              <a:spcBef>
                <a:spcPct val="0"/>
              </a:spcBef>
              <a:spcAft>
                <a:spcPct val="0"/>
              </a:spcAft>
              <a:defRPr sz="1500" b="1">
                <a:solidFill>
                  <a:schemeClr val="tx1"/>
                </a:solidFill>
                <a:latin typeface="Arial" pitchFamily="34" charset="0"/>
              </a:defRPr>
            </a:lvl8pPr>
            <a:lvl9pPr marL="3886200" indent="-228600" eaLnBrk="0" fontAlgn="base" hangingPunct="0">
              <a:spcBef>
                <a:spcPct val="0"/>
              </a:spcBef>
              <a:spcAft>
                <a:spcPct val="0"/>
              </a:spcAft>
              <a:defRPr sz="1500" b="1">
                <a:solidFill>
                  <a:schemeClr val="tx1"/>
                </a:solidFill>
                <a:latin typeface="Arial" pitchFamily="34" charset="0"/>
              </a:defRPr>
            </a:lvl9pPr>
          </a:lstStyle>
          <a:p>
            <a:pPr eaLnBrk="1" hangingPunct="1"/>
            <a:r>
              <a:rPr lang="en-US" altLang="en-US" sz="800"/>
              <a:t>Images courtesy of John Webb, MD at St. Paul’s Hospital and Renu Virmani, MD at the CVPath Institute</a:t>
            </a:r>
          </a:p>
        </p:txBody>
      </p:sp>
      <p:sp>
        <p:nvSpPr>
          <p:cNvPr id="16" name="Rounded Rectangle 15"/>
          <p:cNvSpPr/>
          <p:nvPr/>
        </p:nvSpPr>
        <p:spPr>
          <a:xfrm>
            <a:off x="7739064" y="2393950"/>
            <a:ext cx="2179637" cy="871538"/>
          </a:xfrm>
          <a:prstGeom prst="roundRect">
            <a:avLst>
              <a:gd name="adj" fmla="val 12512"/>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19050">
            <a:solidFill>
              <a:schemeClr val="tx2"/>
            </a:solidFill>
          </a:ln>
          <a:effectLst>
            <a:outerShdw blurRad="63500" sx="101000" sy="101000" algn="ctr" rotWithShape="0">
              <a:prstClr val="black">
                <a:alpha val="30000"/>
              </a:prstClr>
            </a:outerShdw>
          </a:effectLst>
        </p:spPr>
        <p:txBody>
          <a:bodyPr tIns="91440" bIns="91440" anchor="ctr"/>
          <a:lstStyle/>
          <a:p>
            <a:pPr algn="ctr">
              <a:lnSpc>
                <a:spcPct val="85000"/>
              </a:lnSpc>
              <a:defRPr/>
            </a:pPr>
            <a:r>
              <a:rPr lang="en-US" dirty="0">
                <a:solidFill>
                  <a:schemeClr val="bg1"/>
                </a:solidFill>
                <a:cs typeface="Arial" pitchFamily="34" charset="0"/>
              </a:rPr>
              <a:t>Age-Related Calcific Aortic Stenosis</a:t>
            </a:r>
          </a:p>
        </p:txBody>
      </p:sp>
      <p:sp>
        <p:nvSpPr>
          <p:cNvPr id="18" name="Rounded Rectangle 17"/>
          <p:cNvSpPr/>
          <p:nvPr/>
        </p:nvSpPr>
        <p:spPr>
          <a:xfrm>
            <a:off x="2200276" y="2393950"/>
            <a:ext cx="2155825" cy="871538"/>
          </a:xfrm>
          <a:prstGeom prst="roundRect">
            <a:avLst>
              <a:gd name="adj" fmla="val 12708"/>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19050">
            <a:solidFill>
              <a:schemeClr val="tx2"/>
            </a:solidFill>
          </a:ln>
          <a:effectLst>
            <a:outerShdw blurRad="63500" sx="101000" sy="101000" algn="ctr" rotWithShape="0">
              <a:prstClr val="black">
                <a:alpha val="30000"/>
              </a:prstClr>
            </a:outerShdw>
          </a:effectLst>
        </p:spPr>
        <p:txBody>
          <a:bodyPr tIns="91440" bIns="91440" anchor="ctr"/>
          <a:lstStyle/>
          <a:p>
            <a:pPr algn="ctr">
              <a:lnSpc>
                <a:spcPct val="85000"/>
              </a:lnSpc>
              <a:defRPr/>
            </a:pPr>
            <a:r>
              <a:rPr lang="en-US" dirty="0">
                <a:solidFill>
                  <a:schemeClr val="bg1"/>
                </a:solidFill>
                <a:cs typeface="Arial" pitchFamily="34" charset="0"/>
              </a:rPr>
              <a:t>Congenital Abnormality</a:t>
            </a:r>
          </a:p>
        </p:txBody>
      </p:sp>
      <p:sp>
        <p:nvSpPr>
          <p:cNvPr id="20" name="Rounded Rectangle 19"/>
          <p:cNvSpPr/>
          <p:nvPr/>
        </p:nvSpPr>
        <p:spPr>
          <a:xfrm>
            <a:off x="4921250" y="2393950"/>
            <a:ext cx="2254250" cy="871538"/>
          </a:xfrm>
          <a:prstGeom prst="roundRect">
            <a:avLst>
              <a:gd name="adj" fmla="val 12708"/>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19050">
            <a:solidFill>
              <a:schemeClr val="tx2"/>
            </a:solidFill>
          </a:ln>
          <a:effectLst>
            <a:outerShdw blurRad="63500" sx="101000" sy="101000" algn="ctr" rotWithShape="0">
              <a:prstClr val="black">
                <a:alpha val="30000"/>
              </a:prstClr>
            </a:outerShdw>
          </a:effectLst>
        </p:spPr>
        <p:txBody>
          <a:bodyPr tIns="91440" bIns="91440" anchor="ctr"/>
          <a:lstStyle/>
          <a:p>
            <a:pPr algn="ctr">
              <a:lnSpc>
                <a:spcPct val="85000"/>
              </a:lnSpc>
              <a:defRPr/>
            </a:pPr>
            <a:r>
              <a:rPr lang="en-US" dirty="0">
                <a:solidFill>
                  <a:schemeClr val="bg1"/>
                </a:solidFill>
                <a:cs typeface="Arial" pitchFamily="34" charset="0"/>
              </a:rPr>
              <a:t>Rheumatic</a:t>
            </a:r>
            <a:br>
              <a:rPr lang="en-US" dirty="0">
                <a:solidFill>
                  <a:schemeClr val="bg1"/>
                </a:solidFill>
                <a:cs typeface="Arial" pitchFamily="34" charset="0"/>
              </a:rPr>
            </a:br>
            <a:r>
              <a:rPr lang="en-US" dirty="0">
                <a:solidFill>
                  <a:schemeClr val="bg1"/>
                </a:solidFill>
                <a:cs typeface="Arial" pitchFamily="34" charset="0"/>
              </a:rPr>
              <a:t>Fever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cstate="print"/>
          <a:srcRect/>
          <a:stretch>
            <a:fillRect/>
          </a:stretch>
        </p:blipFill>
        <p:spPr bwMode="gray">
          <a:xfrm>
            <a:off x="7449575" y="1495692"/>
            <a:ext cx="2717048" cy="2740666"/>
          </a:xfrm>
          <a:prstGeom prst="roundRect">
            <a:avLst>
              <a:gd name="adj" fmla="val 4738"/>
            </a:avLst>
          </a:prstGeom>
          <a:solidFill>
            <a:srgbClr val="FFFFFF">
              <a:shade val="85000"/>
            </a:srgbClr>
          </a:solidFill>
          <a:ln>
            <a:noFill/>
          </a:ln>
          <a:effectLst>
            <a:outerShdw blurRad="50800" dist="38100" dir="2700000" algn="tl" rotWithShape="0">
              <a:prstClr val="black">
                <a:alpha val="40000"/>
              </a:prstClr>
            </a:outerShdw>
          </a:effectLst>
        </p:spPr>
      </p:pic>
      <p:pic>
        <p:nvPicPr>
          <p:cNvPr id="12" name="Picture 8" descr="http://cxcontent.comrz.com/AcuCustom/Sitename/Icon/Main/CN0612AC.jpg"/>
          <p:cNvPicPr>
            <a:picLocks noChangeAspect="1" noChangeArrowheads="1"/>
          </p:cNvPicPr>
          <p:nvPr/>
        </p:nvPicPr>
        <p:blipFill>
          <a:blip r:embed="rId4" cstate="print"/>
          <a:srcRect l="13032" r="12643"/>
          <a:stretch>
            <a:fillRect/>
          </a:stretch>
        </p:blipFill>
        <p:spPr bwMode="gray">
          <a:xfrm>
            <a:off x="2229369" y="1495692"/>
            <a:ext cx="2193490" cy="2929778"/>
          </a:xfrm>
          <a:prstGeom prst="roundRect">
            <a:avLst>
              <a:gd name="adj" fmla="val 4738"/>
            </a:avLst>
          </a:prstGeom>
          <a:solidFill>
            <a:srgbClr val="FFFFFF">
              <a:shade val="85000"/>
            </a:srgbClr>
          </a:solidFill>
          <a:ln>
            <a:noFill/>
          </a:ln>
          <a:effectLst>
            <a:outerShdw blurRad="50800" dist="38100" dir="2700000" algn="tl" rotWithShape="0">
              <a:prstClr val="black">
                <a:alpha val="40000"/>
              </a:prstClr>
            </a:outerShdw>
          </a:effectLst>
        </p:spPr>
      </p:pic>
      <p:pic>
        <p:nvPicPr>
          <p:cNvPr id="3074" name="Picture 2"/>
          <p:cNvPicPr>
            <a:picLocks noChangeAspect="1" noChangeArrowheads="1"/>
          </p:cNvPicPr>
          <p:nvPr/>
        </p:nvPicPr>
        <p:blipFill rotWithShape="1">
          <a:blip r:embed="rId5" cstate="print"/>
          <a:srcRect l="14193" t="13735" r="25302" b="20858"/>
          <a:stretch/>
        </p:blipFill>
        <p:spPr bwMode="gray">
          <a:xfrm>
            <a:off x="4987590" y="1495692"/>
            <a:ext cx="1901542" cy="1868808"/>
          </a:xfrm>
          <a:prstGeom prst="roundRect">
            <a:avLst>
              <a:gd name="adj" fmla="val 4738"/>
            </a:avLst>
          </a:prstGeom>
          <a:solidFill>
            <a:srgbClr val="FFFFFF">
              <a:shade val="85000"/>
            </a:srgbClr>
          </a:solidFill>
          <a:ln>
            <a:noFill/>
          </a:ln>
          <a:effectLst>
            <a:outerShdw blurRad="50800" dist="38100" dir="2700000" algn="tl" rotWithShape="0">
              <a:prstClr val="black">
                <a:alpha val="40000"/>
              </a:prstClr>
            </a:outerShdw>
          </a:effectLst>
        </p:spPr>
      </p:pic>
      <p:pic>
        <p:nvPicPr>
          <p:cNvPr id="8" name="Picture 5" descr="Sittler + Ac Réa"/>
          <p:cNvPicPr>
            <a:picLocks noGrp="1" noChangeAspect="1" noChangeArrowheads="1"/>
          </p:cNvPicPr>
          <p:nvPr>
            <p:ph idx="1"/>
          </p:nvPr>
        </p:nvPicPr>
        <p:blipFill>
          <a:blip r:embed="rId6" cstate="print"/>
          <a:stretch>
            <a:fillRect/>
          </a:stretch>
        </p:blipFill>
        <p:spPr bwMode="gray">
          <a:xfrm>
            <a:off x="3988972" y="3551615"/>
            <a:ext cx="3878678" cy="2519352"/>
          </a:xfrm>
          <a:prstGeom prst="roundRect">
            <a:avLst>
              <a:gd name="adj" fmla="val 4738"/>
            </a:avLst>
          </a:prstGeom>
          <a:solidFill>
            <a:srgbClr val="FFFFFF">
              <a:shade val="85000"/>
            </a:srgbClr>
          </a:solidFill>
          <a:ln>
            <a:noFill/>
          </a:ln>
          <a:effectLst>
            <a:outerShdw blurRad="50800" dist="38100" dir="2700000" algn="tl" rotWithShape="0">
              <a:prstClr val="black">
                <a:alpha val="40000"/>
              </a:prstClr>
            </a:outerShdw>
          </a:effectLst>
        </p:spPr>
      </p:pic>
      <p:sp>
        <p:nvSpPr>
          <p:cNvPr id="9" name="Slide Number Placeholder 8"/>
          <p:cNvSpPr>
            <a:spLocks noGrp="1"/>
          </p:cNvSpPr>
          <p:nvPr>
            <p:ph type="sldNum" sz="quarter" idx="11"/>
          </p:nvPr>
        </p:nvSpPr>
        <p:spPr bwMode="gray"/>
        <p:txBody>
          <a:bodyPr/>
          <a:lstStyle/>
          <a:p>
            <a:pPr>
              <a:defRPr/>
            </a:pPr>
            <a:fld id="{037D738F-50F5-4C4E-867D-5AD5BB5CEFA1}" type="slidenum">
              <a:rPr lang="en-US">
                <a:solidFill>
                  <a:srgbClr val="ADAFB2">
                    <a:lumMod val="50000"/>
                  </a:srgbClr>
                </a:solidFill>
              </a:rPr>
              <a:pPr>
                <a:defRPr/>
              </a:pPr>
              <a:t>22</a:t>
            </a:fld>
            <a:endParaRPr lang="en-US" dirty="0">
              <a:solidFill>
                <a:srgbClr val="ADAFB2">
                  <a:lumMod val="50000"/>
                </a:srgbClr>
              </a:solidFill>
            </a:endParaRPr>
          </a:p>
        </p:txBody>
      </p:sp>
      <p:sp>
        <p:nvSpPr>
          <p:cNvPr id="2" name="Title 1"/>
          <p:cNvSpPr>
            <a:spLocks noGrp="1"/>
          </p:cNvSpPr>
          <p:nvPr>
            <p:ph type="title"/>
          </p:nvPr>
        </p:nvSpPr>
        <p:spPr bwMode="gray">
          <a:xfrm>
            <a:off x="1451579" y="446457"/>
            <a:ext cx="9603275" cy="1049235"/>
          </a:xfrm>
        </p:spPr>
        <p:txBody>
          <a:bodyPr/>
          <a:lstStyle/>
          <a:p>
            <a:r>
              <a:rPr lang="en-US" dirty="0"/>
              <a:t>Alain Cribier: First Human Transcatheter</a:t>
            </a:r>
            <a:br>
              <a:rPr lang="en-US" dirty="0"/>
            </a:br>
            <a:r>
              <a:rPr lang="en-US" dirty="0"/>
              <a:t>Valve Replacement (2002)</a:t>
            </a:r>
          </a:p>
        </p:txBody>
      </p:sp>
    </p:spTree>
    <p:extLst>
      <p:ext uri="{BB962C8B-B14F-4D97-AF65-F5344CB8AC3E}">
        <p14:creationId xmlns:p14="http://schemas.microsoft.com/office/powerpoint/2010/main" val="1856281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92300" y="2174876"/>
            <a:ext cx="4051300" cy="1482725"/>
          </a:xfrm>
        </p:spPr>
        <p:txBody>
          <a:bodyPr>
            <a:normAutofit fontScale="90000"/>
          </a:bodyPr>
          <a:lstStyle/>
          <a:p>
            <a:pPr>
              <a:defRPr/>
            </a:pPr>
            <a:r>
              <a:rPr lang="en-US" sz="6600" dirty="0">
                <a:solidFill>
                  <a:schemeClr val="tx1">
                    <a:lumMod val="75000"/>
                    <a:lumOff val="25000"/>
                  </a:schemeClr>
                </a:solidFill>
              </a:rPr>
              <a:t>Mitral Valve</a:t>
            </a:r>
          </a:p>
        </p:txBody>
      </p:sp>
      <p:pic>
        <p:nvPicPr>
          <p:cNvPr id="70659" name="Picture 2" descr="C:\Users\liutx8\AppData\Local\Microsoft\Windows\Temporary Internet Files\Content.Outlook\Y8M6RL2R\dmr-prolapse-arrows_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7314" y="287339"/>
            <a:ext cx="3665537"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0800" y="228600"/>
            <a:ext cx="7543800" cy="1449388"/>
          </a:xfrm>
        </p:spPr>
        <p:txBody>
          <a:bodyPr>
            <a:normAutofit/>
          </a:bodyPr>
          <a:lstStyle/>
          <a:p>
            <a:pPr>
              <a:defRPr/>
            </a:pPr>
            <a:r>
              <a:rPr lang="en-US" altLang="en-US" dirty="0">
                <a:solidFill>
                  <a:schemeClr val="tx1"/>
                </a:solidFill>
              </a:rPr>
              <a:t>Mitral regurgitation (MR) is the most common type of heart valve disease in the US</a:t>
            </a:r>
            <a:endParaRPr lang="en-US" dirty="0">
              <a:solidFill>
                <a:schemeClr val="tx1">
                  <a:lumMod val="75000"/>
                  <a:lumOff val="25000"/>
                </a:schemeClr>
              </a:solidFill>
            </a:endParaRPr>
          </a:p>
        </p:txBody>
      </p:sp>
      <p:pic>
        <p:nvPicPr>
          <p:cNvPr id="71683"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89" y="1905001"/>
            <a:ext cx="7704137" cy="4289425"/>
          </a:xfrm>
          <a:prstGeom prst="rect">
            <a:avLst/>
          </a:prstGeom>
          <a:noFill/>
          <a:ln w="9525" cap="rnd">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5463" y="2525714"/>
            <a:ext cx="3213100" cy="1449387"/>
          </a:xfrm>
        </p:spPr>
        <p:txBody>
          <a:bodyPr>
            <a:normAutofit/>
          </a:bodyPr>
          <a:lstStyle/>
          <a:p>
            <a:pPr>
              <a:defRPr/>
            </a:pPr>
            <a:r>
              <a:rPr lang="en-US" altLang="en-US" dirty="0">
                <a:solidFill>
                  <a:schemeClr val="tx1">
                    <a:lumMod val="75000"/>
                    <a:lumOff val="25000"/>
                  </a:schemeClr>
                </a:solidFill>
                <a:ea typeface="ヒラギノ角ゴ Pro W3" pitchFamily="2" charset="-128"/>
              </a:rPr>
              <a:t>MR Progresses to Heart Failure</a:t>
            </a:r>
            <a:endParaRPr lang="en-US" dirty="0">
              <a:solidFill>
                <a:schemeClr val="tx1">
                  <a:lumMod val="75000"/>
                  <a:lumOff val="25000"/>
                </a:schemeClr>
              </a:solidFill>
            </a:endParaRPr>
          </a:p>
        </p:txBody>
      </p:sp>
      <p:grpSp>
        <p:nvGrpSpPr>
          <p:cNvPr id="72707" name="Group 12"/>
          <p:cNvGrpSpPr>
            <a:grpSpLocks/>
          </p:cNvGrpSpPr>
          <p:nvPr/>
        </p:nvGrpSpPr>
        <p:grpSpPr bwMode="auto">
          <a:xfrm>
            <a:off x="5060951" y="207963"/>
            <a:ext cx="5413375" cy="5816600"/>
            <a:chOff x="515811" y="1515036"/>
            <a:chExt cx="5096873" cy="4137633"/>
          </a:xfrm>
        </p:grpSpPr>
        <p:sp>
          <p:nvSpPr>
            <p:cNvPr id="6" name="Circular Arrow 5"/>
            <p:cNvSpPr/>
            <p:nvPr/>
          </p:nvSpPr>
          <p:spPr>
            <a:xfrm>
              <a:off x="998594" y="1515036"/>
              <a:ext cx="4135791" cy="4137633"/>
            </a:xfrm>
            <a:prstGeom prst="circularArrow">
              <a:avLst>
                <a:gd name="adj1" fmla="val 5544"/>
                <a:gd name="adj2" fmla="val 330680"/>
                <a:gd name="adj3" fmla="val 14401423"/>
                <a:gd name="adj4" fmla="val 17015893"/>
                <a:gd name="adj5" fmla="val 5757"/>
              </a:avLst>
            </a:prstGeom>
            <a:gradFill flip="none" rotWithShape="1">
              <a:gsLst>
                <a:gs pos="19000">
                  <a:srgbClr val="FFFFFF">
                    <a:lumMod val="50000"/>
                  </a:srgbClr>
                </a:gs>
                <a:gs pos="100000">
                  <a:srgbClr val="FFFFFF">
                    <a:lumMod val="75000"/>
                  </a:srgbClr>
                </a:gs>
              </a:gsLst>
              <a:lin ang="4440000" scaled="0"/>
              <a:tileRect/>
            </a:gradFill>
            <a:ln w="9525" cap="sq" cmpd="sng">
              <a:noFill/>
              <a:prstDash val="solid"/>
              <a:round/>
            </a:ln>
            <a:effectLst/>
          </p:spPr>
          <p:style>
            <a:lnRef idx="0">
              <a:scrgbClr r="0" g="0" b="0"/>
            </a:lnRef>
            <a:fillRef idx="1">
              <a:scrgbClr r="0" g="0" b="0"/>
            </a:fillRef>
            <a:effectRef idx="2">
              <a:scrgbClr r="0" g="0" b="0"/>
            </a:effectRef>
            <a:fontRef idx="minor">
              <a:schemeClr val="dk1">
                <a:hueOff val="0"/>
                <a:satOff val="0"/>
                <a:lumOff val="0"/>
                <a:alphaOff val="0"/>
              </a:schemeClr>
            </a:fontRef>
          </p:style>
          <p:txBody>
            <a:bodyPr/>
            <a:lstStyle/>
            <a:p>
              <a:endParaRPr lang="en-US"/>
            </a:p>
          </p:txBody>
        </p:sp>
        <p:sp>
          <p:nvSpPr>
            <p:cNvPr id="7" name="Freeform 6"/>
            <p:cNvSpPr/>
            <p:nvPr/>
          </p:nvSpPr>
          <p:spPr>
            <a:xfrm>
              <a:off x="2367725" y="1526329"/>
              <a:ext cx="1397529" cy="722731"/>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cs typeface="Arial" charset="0"/>
                </a:rPr>
                <a:t>Increasing Mitral Regurgitation</a:t>
              </a:r>
            </a:p>
          </p:txBody>
        </p:sp>
        <p:sp>
          <p:nvSpPr>
            <p:cNvPr id="8" name="Freeform 7"/>
            <p:cNvSpPr/>
            <p:nvPr/>
          </p:nvSpPr>
          <p:spPr>
            <a:xfrm>
              <a:off x="4215155" y="2802400"/>
              <a:ext cx="1397529" cy="722731"/>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cs typeface="Arial" charset="0"/>
                </a:rPr>
                <a:t>Increase Load/Stress</a:t>
              </a:r>
            </a:p>
          </p:txBody>
        </p:sp>
        <p:sp>
          <p:nvSpPr>
            <p:cNvPr id="9" name="Freeform 8"/>
            <p:cNvSpPr/>
            <p:nvPr/>
          </p:nvSpPr>
          <p:spPr>
            <a:xfrm>
              <a:off x="3569451" y="4687146"/>
              <a:ext cx="1397529" cy="723860"/>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cs typeface="Arial" charset="0"/>
                </a:rPr>
                <a:t>Muscle Damage/Loss</a:t>
              </a:r>
            </a:p>
          </p:txBody>
        </p:sp>
        <p:sp>
          <p:nvSpPr>
            <p:cNvPr id="10" name="Freeform 9"/>
            <p:cNvSpPr/>
            <p:nvPr/>
          </p:nvSpPr>
          <p:spPr>
            <a:xfrm>
              <a:off x="1097244" y="4687146"/>
              <a:ext cx="1397529" cy="723860"/>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cs typeface="Arial" charset="0"/>
                </a:rPr>
                <a:t>Dysfunction</a:t>
              </a:r>
            </a:p>
            <a:p>
              <a:pPr algn="ctr">
                <a:defRPr/>
              </a:pPr>
              <a:r>
                <a:rPr lang="en-US" sz="1200" dirty="0">
                  <a:solidFill>
                    <a:prstClr val="white"/>
                  </a:solidFill>
                  <a:cs typeface="Arial" charset="0"/>
                </a:rPr>
                <a:t>of Left Ventricle</a:t>
              </a:r>
            </a:p>
          </p:txBody>
        </p:sp>
        <p:sp>
          <p:nvSpPr>
            <p:cNvPr id="11" name="Freeform 10"/>
            <p:cNvSpPr/>
            <p:nvPr/>
          </p:nvSpPr>
          <p:spPr>
            <a:xfrm>
              <a:off x="515811" y="2802400"/>
              <a:ext cx="1397530" cy="722731"/>
            </a:xfrm>
            <a:custGeom>
              <a:avLst/>
              <a:gdLst>
                <a:gd name="connsiteX0" fmla="*/ 120514 w 1397941"/>
                <a:gd name="connsiteY0" fmla="*/ 0 h 723072"/>
                <a:gd name="connsiteX1" fmla="*/ 1397941 w 1397941"/>
                <a:gd name="connsiteY1" fmla="*/ 0 h 723072"/>
                <a:gd name="connsiteX2" fmla="*/ 1397941 w 1397941"/>
                <a:gd name="connsiteY2" fmla="*/ 0 h 723072"/>
                <a:gd name="connsiteX3" fmla="*/ 1397941 w 1397941"/>
                <a:gd name="connsiteY3" fmla="*/ 602558 h 723072"/>
                <a:gd name="connsiteX4" fmla="*/ 1277427 w 1397941"/>
                <a:gd name="connsiteY4" fmla="*/ 723072 h 723072"/>
                <a:gd name="connsiteX5" fmla="*/ 0 w 1397941"/>
                <a:gd name="connsiteY5" fmla="*/ 723072 h 723072"/>
                <a:gd name="connsiteX6" fmla="*/ 0 w 1397941"/>
                <a:gd name="connsiteY6" fmla="*/ 723072 h 723072"/>
                <a:gd name="connsiteX7" fmla="*/ 0 w 1397941"/>
                <a:gd name="connsiteY7" fmla="*/ 120514 h 723072"/>
                <a:gd name="connsiteX8" fmla="*/ 120514 w 1397941"/>
                <a:gd name="connsiteY8" fmla="*/ 0 h 72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941" h="723072">
                  <a:moveTo>
                    <a:pt x="120514" y="0"/>
                  </a:moveTo>
                  <a:lnTo>
                    <a:pt x="1397941" y="0"/>
                  </a:lnTo>
                  <a:lnTo>
                    <a:pt x="1397941" y="0"/>
                  </a:lnTo>
                  <a:lnTo>
                    <a:pt x="1397941" y="602558"/>
                  </a:lnTo>
                  <a:cubicBezTo>
                    <a:pt x="1397941" y="669116"/>
                    <a:pt x="1343985" y="723072"/>
                    <a:pt x="1277427" y="723072"/>
                  </a:cubicBezTo>
                  <a:lnTo>
                    <a:pt x="0" y="723072"/>
                  </a:lnTo>
                  <a:lnTo>
                    <a:pt x="0" y="723072"/>
                  </a:lnTo>
                  <a:lnTo>
                    <a:pt x="0" y="120514"/>
                  </a:lnTo>
                  <a:cubicBezTo>
                    <a:pt x="0" y="53956"/>
                    <a:pt x="53956" y="0"/>
                    <a:pt x="120514" y="0"/>
                  </a:cubicBezTo>
                  <a:close/>
                </a:path>
              </a:pathLst>
            </a:custGeom>
            <a:gradFill flip="none" rotWithShape="1">
              <a:gsLst>
                <a:gs pos="0">
                  <a:srgbClr val="3777BC">
                    <a:shade val="30000"/>
                    <a:satMod val="115000"/>
                  </a:srgbClr>
                </a:gs>
                <a:gs pos="50000">
                  <a:srgbClr val="3777BC">
                    <a:shade val="67500"/>
                    <a:satMod val="115000"/>
                  </a:srgbClr>
                </a:gs>
                <a:gs pos="100000">
                  <a:srgbClr val="3777B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white"/>
                  </a:solidFill>
                  <a:cs typeface="Arial" charset="0"/>
                </a:rPr>
                <a:t>Dilation of</a:t>
              </a:r>
            </a:p>
            <a:p>
              <a:pPr algn="ctr">
                <a:defRPr/>
              </a:pPr>
              <a:r>
                <a:rPr lang="en-US" sz="1200" dirty="0">
                  <a:solidFill>
                    <a:prstClr val="white"/>
                  </a:solidFill>
                  <a:cs typeface="Arial" charset="0"/>
                </a:rPr>
                <a:t>Left Ventricle</a:t>
              </a:r>
            </a:p>
          </p:txBody>
        </p:sp>
        <p:sp>
          <p:nvSpPr>
            <p:cNvPr id="12" name="Oval 11"/>
            <p:cNvSpPr/>
            <p:nvPr/>
          </p:nvSpPr>
          <p:spPr bwMode="auto">
            <a:xfrm>
              <a:off x="2037471" y="2597645"/>
              <a:ext cx="2058254" cy="2062945"/>
            </a:xfrm>
            <a:prstGeom prst="ellipse">
              <a:avLst/>
            </a:prstGeom>
            <a:gradFill flip="none" rotWithShape="1">
              <a:gsLst>
                <a:gs pos="0">
                  <a:srgbClr val="F68700">
                    <a:shade val="30000"/>
                    <a:satMod val="115000"/>
                  </a:srgbClr>
                </a:gs>
                <a:gs pos="50000">
                  <a:srgbClr val="F68700">
                    <a:shade val="67500"/>
                    <a:satMod val="115000"/>
                  </a:srgbClr>
                </a:gs>
                <a:gs pos="100000">
                  <a:srgbClr val="F68700">
                    <a:shade val="100000"/>
                    <a:satMod val="115000"/>
                  </a:srgbClr>
                </a:gs>
              </a:gsLst>
              <a:lin ang="16200000" scaled="1"/>
              <a:tileRect/>
            </a:gradFill>
            <a:ln w="9525" cap="flat" cmpd="sng" algn="ctr">
              <a:noFill/>
              <a:prstDash val="solid"/>
              <a:round/>
              <a:headEnd type="none" w="med" len="med"/>
              <a:tailEnd type="none" w="med" len="med"/>
            </a:ln>
            <a:effectLst>
              <a:innerShdw blurRad="92075" dist="76200" dir="2700000">
                <a:prstClr val="black">
                  <a:alpha val="20000"/>
                </a:prstClr>
              </a:innerShdw>
            </a:effectLst>
          </p:spPr>
          <p:txBody>
            <a:bodyPr/>
            <a:lstStyle>
              <a:lvl1pPr eaLnBrk="0" hangingPunct="0">
                <a:defRPr sz="2800">
                  <a:solidFill>
                    <a:schemeClr val="tx1"/>
                  </a:solidFill>
                  <a:latin typeface="Arial" pitchFamily="34" charset="0"/>
                  <a:ea typeface="MS PGothic" pitchFamily="34" charset="-128"/>
                </a:defRPr>
              </a:lvl1pPr>
              <a:lvl2pPr marL="742950" indent="-285750" eaLnBrk="0" hangingPunct="0">
                <a:defRPr sz="2800">
                  <a:solidFill>
                    <a:schemeClr val="tx1"/>
                  </a:solidFill>
                  <a:latin typeface="Arial" pitchFamily="34" charset="0"/>
                  <a:ea typeface="MS PGothic" pitchFamily="34" charset="-128"/>
                </a:defRPr>
              </a:lvl2pPr>
              <a:lvl3pPr marL="1143000" indent="-228600" eaLnBrk="0" hangingPunct="0">
                <a:defRPr sz="2800">
                  <a:solidFill>
                    <a:schemeClr val="tx1"/>
                  </a:solidFill>
                  <a:latin typeface="Arial" pitchFamily="34" charset="0"/>
                  <a:ea typeface="MS PGothic" pitchFamily="34" charset="-128"/>
                </a:defRPr>
              </a:lvl3pPr>
              <a:lvl4pPr marL="1600200" indent="-228600" eaLnBrk="0" hangingPunct="0">
                <a:defRPr sz="2800">
                  <a:solidFill>
                    <a:schemeClr val="tx1"/>
                  </a:solidFill>
                  <a:latin typeface="Arial" pitchFamily="34" charset="0"/>
                  <a:ea typeface="MS PGothic" pitchFamily="34" charset="-128"/>
                </a:defRPr>
              </a:lvl4pPr>
              <a:lvl5pPr marL="2057400" indent="-228600" eaLnBrk="0" hangingPunct="0">
                <a:defRPr sz="28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8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8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8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800">
                  <a:solidFill>
                    <a:schemeClr val="tx1"/>
                  </a:solidFill>
                  <a:latin typeface="Arial" pitchFamily="34" charset="0"/>
                  <a:ea typeface="MS PGothic" pitchFamily="34" charset="-128"/>
                </a:defRPr>
              </a:lvl9pPr>
            </a:lstStyle>
            <a:p>
              <a:pPr algn="ctr" eaLnBrk="1" hangingPunct="1">
                <a:defRPr/>
              </a:pPr>
              <a:r>
                <a:rPr lang="en-US" dirty="0">
                  <a:solidFill>
                    <a:srgbClr val="FFFFFF"/>
                  </a:solidFill>
                </a:rPr>
                <a:t>1 year mortality </a:t>
              </a:r>
            </a:p>
            <a:p>
              <a:pPr algn="ctr" eaLnBrk="1" hangingPunct="1">
                <a:defRPr/>
              </a:pPr>
              <a:r>
                <a:rPr lang="en-US" dirty="0">
                  <a:solidFill>
                    <a:srgbClr val="FFFFFF"/>
                  </a:solidFill>
                </a:rPr>
                <a:t>up to </a:t>
              </a:r>
            </a:p>
            <a:p>
              <a:pPr algn="ctr" eaLnBrk="1" hangingPunct="1">
                <a:defRPr/>
              </a:pPr>
              <a:r>
                <a:rPr lang="en-US" dirty="0">
                  <a:solidFill>
                    <a:srgbClr val="FFFFFF"/>
                  </a:solidFill>
                </a:rPr>
                <a:t>57%</a:t>
              </a:r>
              <a:endParaRPr lang="en-US" baseline="50000" dirty="0">
                <a:solidFill>
                  <a:srgbClr val="FFFFFF"/>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0" descr="Fig-1and7_no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663" y="152401"/>
            <a:ext cx="2311400" cy="59023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028" r="2058" b="27353"/>
          <a:stretch/>
        </p:blipFill>
        <p:spPr>
          <a:xfrm rot="10800000">
            <a:off x="4256748" y="1541191"/>
            <a:ext cx="1991638" cy="3124054"/>
          </a:xfrm>
          <a:prstGeom prst="ellipse">
            <a:avLst/>
          </a:prstGeom>
        </p:spPr>
      </p:pic>
      <p:pic>
        <p:nvPicPr>
          <p:cNvPr id="73732" name="Picture 14"/>
          <p:cNvPicPr>
            <a:picLocks noChangeAspect="1"/>
          </p:cNvPicPr>
          <p:nvPr/>
        </p:nvPicPr>
        <p:blipFill>
          <a:blip r:embed="rId4">
            <a:extLst>
              <a:ext uri="{28A0092B-C50C-407E-A947-70E740481C1C}">
                <a14:useLocalDpi xmlns:a14="http://schemas.microsoft.com/office/drawing/2010/main" val="0"/>
              </a:ext>
            </a:extLst>
          </a:blip>
          <a:srcRect l="1929" t="4814" r="57846" b="21921"/>
          <a:stretch>
            <a:fillRect/>
          </a:stretch>
        </p:blipFill>
        <p:spPr bwMode="auto">
          <a:xfrm>
            <a:off x="7912100" y="1897064"/>
            <a:ext cx="2452688"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8"/>
          <p:cNvSpPr>
            <a:spLocks/>
          </p:cNvSpPr>
          <p:nvPr/>
        </p:nvSpPr>
        <p:spPr bwMode="auto">
          <a:xfrm>
            <a:off x="6450013" y="3103564"/>
            <a:ext cx="1365250" cy="623887"/>
          </a:xfrm>
          <a:prstGeom prst="rightArrow">
            <a:avLst>
              <a:gd name="adj1" fmla="val 50000"/>
              <a:gd name="adj2" fmla="val 83333"/>
            </a:avLst>
          </a:prstGeom>
          <a:gradFill rotWithShape="1">
            <a:gsLst>
              <a:gs pos="0">
                <a:schemeClr val="bg1">
                  <a:alpha val="75999"/>
                </a:schemeClr>
              </a:gs>
              <a:gs pos="50000">
                <a:srgbClr val="FF0000">
                  <a:alpha val="85001"/>
                </a:srgbClr>
              </a:gs>
              <a:gs pos="100000">
                <a:schemeClr val="bg1">
                  <a:alpha val="75999"/>
                </a:schemeClr>
              </a:gs>
            </a:gsLst>
            <a:lin ang="5400000" scaled="1"/>
          </a:gradFill>
          <a:ln w="12700">
            <a:noFill/>
            <a:miter lim="800000"/>
            <a:headEnd/>
            <a:tailEnd/>
          </a:ln>
          <a:effectLst/>
        </p:spPr>
        <p:txBody>
          <a:bodyPr wrap="none" anchor="ctr"/>
          <a:lstStyle/>
          <a:p>
            <a:pPr>
              <a:defRPr/>
            </a:pPr>
            <a:endParaRPr lang="en-GB" sz="1266"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b="49159"/>
          <a:stretch>
            <a:fillRect/>
          </a:stretch>
        </p:blipFill>
        <p:spPr bwMode="auto">
          <a:xfrm>
            <a:off x="2574926" y="758825"/>
            <a:ext cx="7110413"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mitraclip ppt"/>
          <p:cNvPicPr>
            <a:picLocks noChangeAspect="1" noChangeArrowheads="1"/>
          </p:cNvPicPr>
          <p:nvPr/>
        </p:nvPicPr>
        <p:blipFill>
          <a:blip r:embed="rId2">
            <a:extLst>
              <a:ext uri="{28A0092B-C50C-407E-A947-70E740481C1C}">
                <a14:useLocalDpi xmlns:a14="http://schemas.microsoft.com/office/drawing/2010/main" val="0"/>
              </a:ext>
            </a:extLst>
          </a:blip>
          <a:srcRect l="-1146" t="6241" r="1146" b="-6241"/>
          <a:stretch>
            <a:fillRect/>
          </a:stretch>
        </p:blipFill>
        <p:spPr bwMode="auto">
          <a:xfrm>
            <a:off x="1905000" y="496888"/>
            <a:ext cx="8534400"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tLang="en-US" dirty="0">
                <a:solidFill>
                  <a:schemeClr val="tx1">
                    <a:lumMod val="75000"/>
                    <a:lumOff val="25000"/>
                  </a:schemeClr>
                </a:solidFill>
              </a:rPr>
              <a:t>MitraClip</a:t>
            </a:r>
            <a:r>
              <a:rPr lang="en-GB" altLang="en-US" baseline="30000" dirty="0">
                <a:solidFill>
                  <a:schemeClr val="tx1">
                    <a:lumMod val="75000"/>
                    <a:lumOff val="25000"/>
                  </a:schemeClr>
                </a:solidFill>
              </a:rPr>
              <a:t>® </a:t>
            </a:r>
            <a:r>
              <a:rPr lang="en-GB" altLang="en-US" dirty="0">
                <a:solidFill>
                  <a:schemeClr val="tx1">
                    <a:lumMod val="75000"/>
                    <a:lumOff val="25000"/>
                  </a:schemeClr>
                </a:solidFill>
              </a:rPr>
              <a:t>System</a:t>
            </a:r>
            <a:endParaRPr lang="en-US" dirty="0">
              <a:solidFill>
                <a:schemeClr val="tx1">
                  <a:lumMod val="75000"/>
                  <a:lumOff val="25000"/>
                </a:schemeClr>
              </a:solidFill>
            </a:endParaRPr>
          </a:p>
        </p:txBody>
      </p:sp>
      <p:pic>
        <p:nvPicPr>
          <p:cNvPr id="77827"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1913" y="1887539"/>
            <a:ext cx="6858000"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2164"/>
            <a:ext cx="91440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46325" y="287338"/>
            <a:ext cx="7543800" cy="1846262"/>
          </a:xfrm>
        </p:spPr>
        <p:txBody>
          <a:bodyPr>
            <a:noAutofit/>
          </a:bodyPr>
          <a:lstStyle/>
          <a:p>
            <a:pPr>
              <a:defRPr/>
            </a:pPr>
            <a:br>
              <a:rPr lang="en-GB" sz="4000" dirty="0">
                <a:solidFill>
                  <a:schemeClr val="tx1">
                    <a:lumMod val="75000"/>
                    <a:lumOff val="25000"/>
                  </a:schemeClr>
                </a:solidFill>
              </a:rPr>
            </a:br>
            <a:br>
              <a:rPr lang="en-GB" sz="4000" dirty="0">
                <a:solidFill>
                  <a:schemeClr val="tx1">
                    <a:lumMod val="75000"/>
                    <a:lumOff val="25000"/>
                  </a:schemeClr>
                </a:solidFill>
              </a:rPr>
            </a:br>
            <a:br>
              <a:rPr lang="en-GB" sz="4000" dirty="0">
                <a:solidFill>
                  <a:schemeClr val="tx1">
                    <a:lumMod val="75000"/>
                    <a:lumOff val="25000"/>
                  </a:schemeClr>
                </a:solidFill>
              </a:rPr>
            </a:br>
            <a:br>
              <a:rPr lang="en-GB" sz="4000" dirty="0">
                <a:solidFill>
                  <a:schemeClr val="tx1">
                    <a:lumMod val="75000"/>
                    <a:lumOff val="25000"/>
                  </a:schemeClr>
                </a:solidFill>
              </a:rPr>
            </a:br>
            <a:r>
              <a:rPr lang="en-GB" sz="4000" dirty="0">
                <a:solidFill>
                  <a:schemeClr val="tx1">
                    <a:lumMod val="75000"/>
                    <a:lumOff val="25000"/>
                  </a:schemeClr>
                </a:solidFill>
              </a:rPr>
              <a:t>Successful Outcomes for Patients and Centers</a:t>
            </a:r>
            <a:br>
              <a:rPr lang="en-GB" sz="4000" dirty="0">
                <a:solidFill>
                  <a:schemeClr val="tx1">
                    <a:lumMod val="75000"/>
                    <a:lumOff val="25000"/>
                  </a:schemeClr>
                </a:solidFill>
              </a:rPr>
            </a:br>
            <a:r>
              <a:rPr lang="en-GB" sz="4000" dirty="0">
                <a:solidFill>
                  <a:schemeClr val="tx1">
                    <a:lumMod val="75000"/>
                    <a:lumOff val="25000"/>
                  </a:schemeClr>
                </a:solidFill>
              </a:rPr>
              <a:t>Post-procedure Impact of MitraClip Therapy</a:t>
            </a:r>
            <a:endParaRPr lang="en-US" sz="4000" dirty="0">
              <a:solidFill>
                <a:schemeClr val="tx1">
                  <a:lumMod val="75000"/>
                  <a:lumOff val="25000"/>
                </a:schemeClr>
              </a:solidFill>
            </a:endParaRPr>
          </a:p>
        </p:txBody>
      </p:sp>
      <p:sp>
        <p:nvSpPr>
          <p:cNvPr id="78852" name="Rectangle 6"/>
          <p:cNvSpPr>
            <a:spLocks noChangeArrowheads="1"/>
          </p:cNvSpPr>
          <p:nvPr/>
        </p:nvSpPr>
        <p:spPr bwMode="auto">
          <a:xfrm>
            <a:off x="7450818" y="4520747"/>
            <a:ext cx="17145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eaLnBrk="0" hangingPunct="0">
              <a:tabLst>
                <a:tab pos="1260475" algn="l"/>
              </a:tabLst>
              <a:defRPr sz="1500" b="1">
                <a:solidFill>
                  <a:schemeClr val="tx1"/>
                </a:solidFill>
                <a:latin typeface="Arial" pitchFamily="34" charset="0"/>
              </a:defRPr>
            </a:lvl1pPr>
            <a:lvl2pPr marL="742950" indent="-285750" defTabSz="457200" eaLnBrk="0" hangingPunct="0">
              <a:tabLst>
                <a:tab pos="1260475" algn="l"/>
              </a:tabLst>
              <a:defRPr sz="1500" b="1">
                <a:solidFill>
                  <a:schemeClr val="tx1"/>
                </a:solidFill>
                <a:latin typeface="Arial" pitchFamily="34" charset="0"/>
              </a:defRPr>
            </a:lvl2pPr>
            <a:lvl3pPr defTabSz="457200" eaLnBrk="0" hangingPunct="0">
              <a:tabLst>
                <a:tab pos="1260475" algn="l"/>
              </a:tabLst>
              <a:defRPr sz="1500" b="1">
                <a:solidFill>
                  <a:schemeClr val="tx1"/>
                </a:solidFill>
                <a:latin typeface="Arial" pitchFamily="34" charset="0"/>
              </a:defRPr>
            </a:lvl3pPr>
            <a:lvl4pPr marL="1600200" indent="-228600" defTabSz="457200" eaLnBrk="0" hangingPunct="0">
              <a:tabLst>
                <a:tab pos="1260475" algn="l"/>
              </a:tabLst>
              <a:defRPr sz="1500" b="1">
                <a:solidFill>
                  <a:schemeClr val="tx1"/>
                </a:solidFill>
                <a:latin typeface="Arial" pitchFamily="34" charset="0"/>
              </a:defRPr>
            </a:lvl4pPr>
            <a:lvl5pPr marL="2057400" indent="-228600" defTabSz="457200" eaLnBrk="0" hangingPunct="0">
              <a:tabLst>
                <a:tab pos="1260475" algn="l"/>
              </a:tabLst>
              <a:defRPr sz="1500" b="1">
                <a:solidFill>
                  <a:schemeClr val="tx1"/>
                </a:solidFill>
                <a:latin typeface="Arial" pitchFamily="34" charset="0"/>
              </a:defRPr>
            </a:lvl5pPr>
            <a:lvl6pPr marL="2514600" indent="-228600" defTabSz="457200" eaLnBrk="0" fontAlgn="base" hangingPunct="0">
              <a:spcBef>
                <a:spcPct val="0"/>
              </a:spcBef>
              <a:spcAft>
                <a:spcPct val="0"/>
              </a:spcAft>
              <a:tabLst>
                <a:tab pos="1260475" algn="l"/>
              </a:tabLst>
              <a:defRPr sz="1500" b="1">
                <a:solidFill>
                  <a:schemeClr val="tx1"/>
                </a:solidFill>
                <a:latin typeface="Arial" pitchFamily="34" charset="0"/>
              </a:defRPr>
            </a:lvl6pPr>
            <a:lvl7pPr marL="2971800" indent="-228600" defTabSz="457200" eaLnBrk="0" fontAlgn="base" hangingPunct="0">
              <a:spcBef>
                <a:spcPct val="0"/>
              </a:spcBef>
              <a:spcAft>
                <a:spcPct val="0"/>
              </a:spcAft>
              <a:tabLst>
                <a:tab pos="1260475" algn="l"/>
              </a:tabLst>
              <a:defRPr sz="1500" b="1">
                <a:solidFill>
                  <a:schemeClr val="tx1"/>
                </a:solidFill>
                <a:latin typeface="Arial" pitchFamily="34" charset="0"/>
              </a:defRPr>
            </a:lvl7pPr>
            <a:lvl8pPr marL="3429000" indent="-228600" defTabSz="457200" eaLnBrk="0" fontAlgn="base" hangingPunct="0">
              <a:spcBef>
                <a:spcPct val="0"/>
              </a:spcBef>
              <a:spcAft>
                <a:spcPct val="0"/>
              </a:spcAft>
              <a:tabLst>
                <a:tab pos="1260475" algn="l"/>
              </a:tabLst>
              <a:defRPr sz="1500" b="1">
                <a:solidFill>
                  <a:schemeClr val="tx1"/>
                </a:solidFill>
                <a:latin typeface="Arial" pitchFamily="34" charset="0"/>
              </a:defRPr>
            </a:lvl8pPr>
            <a:lvl9pPr marL="3886200" indent="-228600" defTabSz="457200" eaLnBrk="0" fontAlgn="base" hangingPunct="0">
              <a:spcBef>
                <a:spcPct val="0"/>
              </a:spcBef>
              <a:spcAft>
                <a:spcPct val="0"/>
              </a:spcAft>
              <a:tabLst>
                <a:tab pos="1260475" algn="l"/>
              </a:tabLst>
              <a:defRPr sz="1500" b="1">
                <a:solidFill>
                  <a:schemeClr val="tx1"/>
                </a:solidFill>
                <a:latin typeface="Arial" pitchFamily="34" charset="0"/>
              </a:defRPr>
            </a:lvl9pPr>
          </a:lstStyle>
          <a:p>
            <a:pPr marL="0" lvl="2" algn="ctr">
              <a:lnSpc>
                <a:spcPct val="95000"/>
              </a:lnSpc>
              <a:buClr>
                <a:srgbClr val="83ADDB"/>
              </a:buClr>
            </a:pPr>
            <a:r>
              <a:rPr lang="en-GB" altLang="en-US" sz="1600" dirty="0">
                <a:solidFill>
                  <a:srgbClr val="3777BC"/>
                </a:solidFill>
                <a:cs typeface="Arial" pitchFamily="34" charset="0"/>
              </a:rPr>
              <a:t>73% reduction in hospitalization rate</a:t>
            </a:r>
          </a:p>
        </p:txBody>
      </p:sp>
      <p:sp>
        <p:nvSpPr>
          <p:cNvPr id="11" name="Rectangle 10"/>
          <p:cNvSpPr/>
          <p:nvPr/>
        </p:nvSpPr>
        <p:spPr>
          <a:xfrm>
            <a:off x="2819401" y="4742997"/>
            <a:ext cx="2454275" cy="584200"/>
          </a:xfrm>
          <a:prstGeom prst="rect">
            <a:avLst/>
          </a:prstGeom>
        </p:spPr>
        <p:txBody>
          <a:bodyPr wrap="none">
            <a:spAutoFit/>
          </a:bodyPr>
          <a:lstStyle>
            <a:defPPr>
              <a:defRPr lang="en-US"/>
            </a:defPPr>
            <a:lvl1pPr algn="l" rtl="0" fontAlgn="base">
              <a:spcBef>
                <a:spcPct val="0"/>
              </a:spcBef>
              <a:spcAft>
                <a:spcPct val="0"/>
              </a:spcAft>
              <a:defRPr sz="20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b="1" kern="1200">
                <a:solidFill>
                  <a:schemeClr val="tx1"/>
                </a:solidFill>
                <a:latin typeface="Arial" pitchFamily="34" charset="0"/>
                <a:ea typeface="+mn-ea"/>
                <a:cs typeface="Arial" pitchFamily="34" charset="0"/>
              </a:defRPr>
            </a:lvl5pPr>
            <a:lvl6pPr marL="2286000" algn="l" defTabSz="914400" rtl="0" eaLnBrk="1" latinLnBrk="0" hangingPunct="1">
              <a:defRPr sz="2000" b="1" kern="1200">
                <a:solidFill>
                  <a:schemeClr val="tx1"/>
                </a:solidFill>
                <a:latin typeface="Arial" pitchFamily="34" charset="0"/>
                <a:ea typeface="+mn-ea"/>
                <a:cs typeface="Arial" pitchFamily="34" charset="0"/>
              </a:defRPr>
            </a:lvl6pPr>
            <a:lvl7pPr marL="2743200" algn="l" defTabSz="914400" rtl="0" eaLnBrk="1" latinLnBrk="0" hangingPunct="1">
              <a:defRPr sz="2000" b="1" kern="1200">
                <a:solidFill>
                  <a:schemeClr val="tx1"/>
                </a:solidFill>
                <a:latin typeface="Arial" pitchFamily="34" charset="0"/>
                <a:ea typeface="+mn-ea"/>
                <a:cs typeface="Arial" pitchFamily="34" charset="0"/>
              </a:defRPr>
            </a:lvl7pPr>
            <a:lvl8pPr marL="3200400" algn="l" defTabSz="914400" rtl="0" eaLnBrk="1" latinLnBrk="0" hangingPunct="1">
              <a:defRPr sz="2000" b="1" kern="1200">
                <a:solidFill>
                  <a:schemeClr val="tx1"/>
                </a:solidFill>
                <a:latin typeface="Arial" pitchFamily="34" charset="0"/>
                <a:ea typeface="+mn-ea"/>
                <a:cs typeface="Arial" pitchFamily="34" charset="0"/>
              </a:defRPr>
            </a:lvl8pPr>
            <a:lvl9pPr marL="3657600" algn="l" defTabSz="914400" rtl="0" eaLnBrk="1" latinLnBrk="0" hangingPunct="1">
              <a:defRPr sz="2000" b="1" kern="1200">
                <a:solidFill>
                  <a:schemeClr val="tx1"/>
                </a:solidFill>
                <a:latin typeface="Arial" pitchFamily="34" charset="0"/>
                <a:ea typeface="+mn-ea"/>
                <a:cs typeface="Arial" pitchFamily="34" charset="0"/>
              </a:defRPr>
            </a:lvl9pPr>
          </a:lstStyle>
          <a:p>
            <a:pPr algn="ctr">
              <a:defRPr sz="1100" b="1" i="0" u="none" strike="noStrike" kern="1200" baseline="0">
                <a:solidFill>
                  <a:srgbClr val="000000"/>
                </a:solidFill>
                <a:latin typeface="+mn-lt"/>
                <a:ea typeface="+mn-ea"/>
                <a:cs typeface="+mn-cs"/>
              </a:defRPr>
            </a:pPr>
            <a:r>
              <a:rPr lang="en-US" sz="1600" dirty="0">
                <a:solidFill>
                  <a:srgbClr val="3777BC"/>
                </a:solidFill>
                <a:latin typeface="Arial"/>
                <a:cs typeface="+mn-cs"/>
              </a:rPr>
              <a:t>Low Hospital Length of</a:t>
            </a:r>
            <a:br>
              <a:rPr lang="en-US" sz="1600" dirty="0">
                <a:solidFill>
                  <a:srgbClr val="3777BC"/>
                </a:solidFill>
                <a:latin typeface="Arial"/>
                <a:cs typeface="+mn-cs"/>
              </a:rPr>
            </a:br>
            <a:r>
              <a:rPr lang="en-US" sz="1600" dirty="0">
                <a:solidFill>
                  <a:srgbClr val="3777BC"/>
                </a:solidFill>
                <a:latin typeface="Arial"/>
                <a:cs typeface="+mn-cs"/>
              </a:rPr>
              <a:t>Stay vs. surgery</a:t>
            </a:r>
            <a:endParaRPr lang="en-US" sz="1600" baseline="30000" dirty="0">
              <a:solidFill>
                <a:srgbClr val="3777BC"/>
              </a:solidFill>
              <a:latin typeface="Arial"/>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1"/>
          <p:cNvSpPr txBox="1">
            <a:spLocks noChangeArrowheads="1"/>
          </p:cNvSpPr>
          <p:nvPr/>
        </p:nvSpPr>
        <p:spPr bwMode="auto">
          <a:xfrm>
            <a:off x="2438400" y="852488"/>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b="1">
                <a:solidFill>
                  <a:schemeClr val="tx1"/>
                </a:solidFill>
                <a:latin typeface="Arial" pitchFamily="34" charset="0"/>
              </a:defRPr>
            </a:lvl1pPr>
            <a:lvl2pPr marL="742950" indent="-285750" eaLnBrk="0" hangingPunct="0">
              <a:defRPr sz="1500" b="1">
                <a:solidFill>
                  <a:schemeClr val="tx1"/>
                </a:solidFill>
                <a:latin typeface="Arial" pitchFamily="34" charset="0"/>
              </a:defRPr>
            </a:lvl2pPr>
            <a:lvl3pPr marL="1143000" indent="-228600" eaLnBrk="0" hangingPunct="0">
              <a:defRPr sz="1500" b="1">
                <a:solidFill>
                  <a:schemeClr val="tx1"/>
                </a:solidFill>
                <a:latin typeface="Arial" pitchFamily="34" charset="0"/>
              </a:defRPr>
            </a:lvl3pPr>
            <a:lvl4pPr marL="1600200" indent="-228600" eaLnBrk="0" hangingPunct="0">
              <a:defRPr sz="1500" b="1">
                <a:solidFill>
                  <a:schemeClr val="tx1"/>
                </a:solidFill>
                <a:latin typeface="Arial" pitchFamily="34" charset="0"/>
              </a:defRPr>
            </a:lvl4pPr>
            <a:lvl5pPr marL="2057400" indent="-228600" eaLnBrk="0" hangingPunct="0">
              <a:defRPr sz="1500" b="1">
                <a:solidFill>
                  <a:schemeClr val="tx1"/>
                </a:solidFill>
                <a:latin typeface="Arial" pitchFamily="34" charset="0"/>
              </a:defRPr>
            </a:lvl5pPr>
            <a:lvl6pPr marL="2514600" indent="-228600" eaLnBrk="0" fontAlgn="base" hangingPunct="0">
              <a:spcBef>
                <a:spcPct val="0"/>
              </a:spcBef>
              <a:spcAft>
                <a:spcPct val="0"/>
              </a:spcAft>
              <a:defRPr sz="1500" b="1">
                <a:solidFill>
                  <a:schemeClr val="tx1"/>
                </a:solidFill>
                <a:latin typeface="Arial" pitchFamily="34" charset="0"/>
              </a:defRPr>
            </a:lvl6pPr>
            <a:lvl7pPr marL="2971800" indent="-228600" eaLnBrk="0" fontAlgn="base" hangingPunct="0">
              <a:spcBef>
                <a:spcPct val="0"/>
              </a:spcBef>
              <a:spcAft>
                <a:spcPct val="0"/>
              </a:spcAft>
              <a:defRPr sz="1500" b="1">
                <a:solidFill>
                  <a:schemeClr val="tx1"/>
                </a:solidFill>
                <a:latin typeface="Arial" pitchFamily="34" charset="0"/>
              </a:defRPr>
            </a:lvl7pPr>
            <a:lvl8pPr marL="3429000" indent="-228600" eaLnBrk="0" fontAlgn="base" hangingPunct="0">
              <a:spcBef>
                <a:spcPct val="0"/>
              </a:spcBef>
              <a:spcAft>
                <a:spcPct val="0"/>
              </a:spcAft>
              <a:defRPr sz="1500" b="1">
                <a:solidFill>
                  <a:schemeClr val="tx1"/>
                </a:solidFill>
                <a:latin typeface="Arial" pitchFamily="34" charset="0"/>
              </a:defRPr>
            </a:lvl8pPr>
            <a:lvl9pPr marL="3886200" indent="-228600" eaLnBrk="0" fontAlgn="base" hangingPunct="0">
              <a:spcBef>
                <a:spcPct val="0"/>
              </a:spcBef>
              <a:spcAft>
                <a:spcPct val="0"/>
              </a:spcAft>
              <a:defRPr sz="1500" b="1">
                <a:solidFill>
                  <a:schemeClr val="tx1"/>
                </a:solidFill>
                <a:latin typeface="Arial" pitchFamily="34" charset="0"/>
              </a:defRPr>
            </a:lvl9pPr>
          </a:lstStyle>
          <a:p>
            <a:pPr algn="ctr" eaLnBrk="1" hangingPunct="1"/>
            <a:r>
              <a:rPr lang="en-US" altLang="en-US" sz="3600"/>
              <a:t>Left Ventricular Support  during High Risk PCI</a:t>
            </a:r>
          </a:p>
        </p:txBody>
      </p:sp>
      <p:pic>
        <p:nvPicPr>
          <p:cNvPr id="79875" name="Picture 2" descr="Image result for impe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667000"/>
            <a:ext cx="30861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2"/>
          </p:nvPr>
        </p:nvSpPr>
        <p:spPr>
          <a:xfrm>
            <a:off x="1752600" y="1981200"/>
            <a:ext cx="6096000" cy="3953256"/>
          </a:xfrm>
        </p:spPr>
        <p:txBody>
          <a:bodyPr>
            <a:normAutofit fontScale="85000" lnSpcReduction="20000"/>
          </a:bodyPr>
          <a:lstStyle/>
          <a:p>
            <a:r>
              <a:rPr lang="en-US" sz="2400" b="1" dirty="0">
                <a:solidFill>
                  <a:schemeClr val="bg1"/>
                </a:solidFill>
              </a:rPr>
              <a:t>A growing problem – Atrial Fibrillation</a:t>
            </a:r>
          </a:p>
          <a:p>
            <a:endParaRPr lang="en-US" sz="2400" b="1" dirty="0">
              <a:solidFill>
                <a:schemeClr val="bg2"/>
              </a:solidFill>
            </a:endParaRPr>
          </a:p>
          <a:p>
            <a:r>
              <a:rPr lang="en-US" sz="2400" b="1" dirty="0">
                <a:solidFill>
                  <a:schemeClr val="bg2"/>
                </a:solidFill>
              </a:rPr>
              <a:t>Watchman Patient Selection</a:t>
            </a:r>
          </a:p>
          <a:p>
            <a:endParaRPr lang="en-US" sz="2400" b="1" dirty="0">
              <a:solidFill>
                <a:schemeClr val="bg2"/>
              </a:solidFill>
            </a:endParaRPr>
          </a:p>
          <a:p>
            <a:r>
              <a:rPr lang="en-US" sz="2400" b="1" dirty="0">
                <a:solidFill>
                  <a:schemeClr val="bg2"/>
                </a:solidFill>
              </a:rPr>
              <a:t>Building a Successful Program</a:t>
            </a:r>
          </a:p>
          <a:p>
            <a:endParaRPr lang="en-US" sz="2400" b="1" dirty="0">
              <a:solidFill>
                <a:schemeClr val="bg2"/>
              </a:solidFill>
            </a:endParaRPr>
          </a:p>
          <a:p>
            <a:r>
              <a:rPr lang="en-US" sz="2400" b="1" dirty="0">
                <a:solidFill>
                  <a:schemeClr val="bg2"/>
                </a:solidFill>
              </a:rPr>
              <a:t>Reimbursement</a:t>
            </a:r>
            <a:endParaRPr lang="en-US" sz="2200" b="1" dirty="0">
              <a:solidFill>
                <a:schemeClr val="bg2"/>
              </a:solidFill>
            </a:endParaRPr>
          </a:p>
          <a:p>
            <a:pPr lvl="1"/>
            <a:endParaRPr lang="en-US" sz="2200" b="1" dirty="0">
              <a:solidFill>
                <a:schemeClr val="bg2"/>
              </a:solidFill>
            </a:endParaRPr>
          </a:p>
          <a:p>
            <a:r>
              <a:rPr lang="en-US" sz="2400" b="1" dirty="0">
                <a:solidFill>
                  <a:schemeClr val="bg2"/>
                </a:solidFill>
              </a:rPr>
              <a:t>Economics</a:t>
            </a:r>
          </a:p>
          <a:p>
            <a:pPr marL="457200" lvl="1" indent="0">
              <a:buNone/>
            </a:pPr>
            <a:endParaRPr lang="en-US" sz="2200" b="1" dirty="0">
              <a:solidFill>
                <a:schemeClr val="bg2"/>
              </a:solidFill>
            </a:endParaRPr>
          </a:p>
        </p:txBody>
      </p:sp>
    </p:spTree>
    <p:extLst>
      <p:ext uri="{BB962C8B-B14F-4D97-AF65-F5344CB8AC3E}">
        <p14:creationId xmlns:p14="http://schemas.microsoft.com/office/powerpoint/2010/main" val="1226699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235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17936"/>
            <a:ext cx="7162800" cy="825064"/>
          </a:xfrm>
        </p:spPr>
        <p:txBody>
          <a:bodyPr>
            <a:noAutofit/>
          </a:bodyPr>
          <a:lstStyle/>
          <a:p>
            <a:r>
              <a:rPr lang="en-US" sz="2400" dirty="0"/>
              <a:t>Connection Between Non-Valvular AF-Related Stroke and the Left Atrial Appendage</a:t>
            </a:r>
          </a:p>
        </p:txBody>
      </p:sp>
      <p:sp>
        <p:nvSpPr>
          <p:cNvPr id="4" name="Rectangle 10"/>
          <p:cNvSpPr>
            <a:spLocks noChangeArrowheads="1"/>
          </p:cNvSpPr>
          <p:nvPr/>
        </p:nvSpPr>
        <p:spPr bwMode="auto">
          <a:xfrm>
            <a:off x="2101419" y="1680744"/>
            <a:ext cx="8109382" cy="681456"/>
          </a:xfrm>
          <a:prstGeom prst="roundRect">
            <a:avLst/>
          </a:prstGeom>
          <a:solidFill>
            <a:srgbClr val="00467F"/>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63500"/>
          </a:sp3d>
        </p:spPr>
        <p:txBody>
          <a:bodyPr wrap="square" lIns="63996" tIns="31998" rIns="63996" bIns="31998" anchor="ctr"/>
          <a:lstStyle/>
          <a:p>
            <a:pPr algn="ctr" fontAlgn="base">
              <a:lnSpc>
                <a:spcPct val="90000"/>
              </a:lnSpc>
              <a:spcBef>
                <a:spcPct val="0"/>
              </a:spcBef>
              <a:spcAft>
                <a:spcPct val="0"/>
              </a:spcAft>
              <a:defRPr/>
            </a:pPr>
            <a:r>
              <a:rPr lang="en-US" sz="2000" b="1" dirty="0">
                <a:solidFill>
                  <a:srgbClr val="F2F2F2"/>
                </a:solidFill>
                <a:latin typeface="ITC Officina Serif"/>
              </a:rPr>
              <a:t>AF Creates Environment  for Thrombus Formation in Left Atrium</a:t>
            </a:r>
            <a:endParaRPr lang="en-US" sz="2000" b="1" baseline="30000" dirty="0">
              <a:solidFill>
                <a:srgbClr val="F2F2F2"/>
              </a:solidFill>
              <a:latin typeface="ITC Officina Serif"/>
            </a:endParaRPr>
          </a:p>
        </p:txBody>
      </p:sp>
      <p:sp>
        <p:nvSpPr>
          <p:cNvPr id="5" name="Text Box 5"/>
          <p:cNvSpPr txBox="1">
            <a:spLocks noChangeArrowheads="1"/>
          </p:cNvSpPr>
          <p:nvPr/>
        </p:nvSpPr>
        <p:spPr bwMode="auto">
          <a:xfrm>
            <a:off x="1524004" y="6243942"/>
            <a:ext cx="5198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charset="0"/>
              </a:defRPr>
            </a:lvl1pPr>
            <a:lvl2pPr marL="742950" indent="-285750" eaLnBrk="0" hangingPunct="0">
              <a:defRPr sz="2000">
                <a:solidFill>
                  <a:schemeClr val="tx1"/>
                </a:solidFill>
                <a:latin typeface="Helvetica" pitchFamily="34" charset="0"/>
                <a:cs typeface="Arial" charset="0"/>
              </a:defRPr>
            </a:lvl2pPr>
            <a:lvl3pPr marL="1143000" indent="-228600" eaLnBrk="0" hangingPunct="0">
              <a:defRPr sz="2000">
                <a:solidFill>
                  <a:schemeClr val="tx1"/>
                </a:solidFill>
                <a:latin typeface="Helvetica" pitchFamily="34" charset="0"/>
                <a:cs typeface="Arial" charset="0"/>
              </a:defRPr>
            </a:lvl3pPr>
            <a:lvl4pPr marL="1600200" indent="-228600" eaLnBrk="0" hangingPunct="0">
              <a:defRPr sz="2000">
                <a:solidFill>
                  <a:schemeClr val="tx1"/>
                </a:solidFill>
                <a:latin typeface="Helvetica" pitchFamily="34" charset="0"/>
                <a:cs typeface="Arial" charset="0"/>
              </a:defRPr>
            </a:lvl4pPr>
            <a:lvl5pPr marL="2057400" indent="-228600" eaLnBrk="0" hangingPunct="0">
              <a:defRPr sz="2000">
                <a:solidFill>
                  <a:schemeClr val="tx1"/>
                </a:solidFill>
                <a:latin typeface="Helvetica" pitchFamily="34" charset="0"/>
                <a:cs typeface="Arial" charset="0"/>
              </a:defRPr>
            </a:lvl5pPr>
            <a:lvl6pPr marL="2514600" indent="-228600" eaLnBrk="0" fontAlgn="base" hangingPunct="0">
              <a:spcBef>
                <a:spcPct val="0"/>
              </a:spcBef>
              <a:spcAft>
                <a:spcPct val="0"/>
              </a:spcAft>
              <a:defRPr sz="2000">
                <a:solidFill>
                  <a:schemeClr val="tx1"/>
                </a:solidFill>
                <a:latin typeface="Helvetica" pitchFamily="34" charset="0"/>
                <a:cs typeface="Arial" charset="0"/>
              </a:defRPr>
            </a:lvl6pPr>
            <a:lvl7pPr marL="2971800" indent="-228600" eaLnBrk="0" fontAlgn="base" hangingPunct="0">
              <a:spcBef>
                <a:spcPct val="0"/>
              </a:spcBef>
              <a:spcAft>
                <a:spcPct val="0"/>
              </a:spcAft>
              <a:defRPr sz="2000">
                <a:solidFill>
                  <a:schemeClr val="tx1"/>
                </a:solidFill>
                <a:latin typeface="Helvetica" pitchFamily="34" charset="0"/>
                <a:cs typeface="Arial" charset="0"/>
              </a:defRPr>
            </a:lvl7pPr>
            <a:lvl8pPr marL="3429000" indent="-228600" eaLnBrk="0" fontAlgn="base" hangingPunct="0">
              <a:spcBef>
                <a:spcPct val="0"/>
              </a:spcBef>
              <a:spcAft>
                <a:spcPct val="0"/>
              </a:spcAft>
              <a:defRPr sz="2000">
                <a:solidFill>
                  <a:schemeClr val="tx1"/>
                </a:solidFill>
                <a:latin typeface="Helvetica" pitchFamily="34" charset="0"/>
                <a:cs typeface="Arial" charset="0"/>
              </a:defRPr>
            </a:lvl8pPr>
            <a:lvl9pPr marL="3886200" indent="-228600" eaLnBrk="0" fontAlgn="base" hangingPunct="0">
              <a:spcBef>
                <a:spcPct val="0"/>
              </a:spcBef>
              <a:spcAft>
                <a:spcPct val="0"/>
              </a:spcAft>
              <a:defRPr sz="2000">
                <a:solidFill>
                  <a:schemeClr val="tx1"/>
                </a:solidFill>
                <a:latin typeface="Helvetica" pitchFamily="34" charset="0"/>
                <a:cs typeface="Arial" charset="0"/>
              </a:defRPr>
            </a:lvl9pPr>
          </a:lstStyle>
          <a:p>
            <a:pPr eaLnBrk="1" hangingPunct="1"/>
            <a:r>
              <a:rPr lang="en-US" sz="800" dirty="0">
                <a:solidFill>
                  <a:schemeClr val="accent6">
                    <a:lumMod val="75000"/>
                  </a:schemeClr>
                </a:solidFill>
                <a:latin typeface="ITC Officina Serif"/>
                <a:cs typeface="Lucida Sans Unicode" pitchFamily="34" charset="0"/>
              </a:rPr>
              <a:t>1. Stoddard et al. Am Heart J. (2003)</a:t>
            </a:r>
          </a:p>
          <a:p>
            <a:pPr eaLnBrk="1" hangingPunct="1"/>
            <a:r>
              <a:rPr lang="en-US" sz="800" dirty="0">
                <a:solidFill>
                  <a:schemeClr val="accent6">
                    <a:lumMod val="75000"/>
                  </a:schemeClr>
                </a:solidFill>
                <a:latin typeface="ITC Officina Serif"/>
                <a:cs typeface="Lucida Sans Unicode" pitchFamily="34" charset="0"/>
              </a:rPr>
              <a:t>2. Goldman et al. J Am </a:t>
            </a:r>
            <a:r>
              <a:rPr lang="en-US" sz="800" dirty="0" err="1">
                <a:solidFill>
                  <a:schemeClr val="accent6">
                    <a:lumMod val="75000"/>
                  </a:schemeClr>
                </a:solidFill>
                <a:latin typeface="ITC Officina Serif"/>
                <a:cs typeface="Lucida Sans Unicode" pitchFamily="34" charset="0"/>
              </a:rPr>
              <a:t>Soc</a:t>
            </a:r>
            <a:r>
              <a:rPr lang="en-US" sz="800" dirty="0">
                <a:solidFill>
                  <a:schemeClr val="accent6">
                    <a:lumMod val="75000"/>
                  </a:schemeClr>
                </a:solidFill>
                <a:latin typeface="ITC Officina Serif"/>
                <a:cs typeface="Lucida Sans Unicode" pitchFamily="34" charset="0"/>
              </a:rPr>
              <a:t> </a:t>
            </a:r>
            <a:r>
              <a:rPr lang="en-US" sz="800" dirty="0" err="1">
                <a:solidFill>
                  <a:schemeClr val="accent6">
                    <a:lumMod val="75000"/>
                  </a:schemeClr>
                </a:solidFill>
                <a:latin typeface="ITC Officina Serif"/>
                <a:cs typeface="Lucida Sans Unicode" pitchFamily="34" charset="0"/>
              </a:rPr>
              <a:t>Echocardiogr</a:t>
            </a:r>
            <a:r>
              <a:rPr lang="en-US" sz="800" dirty="0">
                <a:solidFill>
                  <a:schemeClr val="accent6">
                    <a:lumMod val="75000"/>
                  </a:schemeClr>
                </a:solidFill>
                <a:latin typeface="ITC Officina Serif"/>
                <a:cs typeface="Lucida Sans Unicode" pitchFamily="34" charset="0"/>
              </a:rPr>
              <a:t> (1999)</a:t>
            </a:r>
          </a:p>
          <a:p>
            <a:pPr eaLnBrk="1" hangingPunct="1"/>
            <a:r>
              <a:rPr lang="en-US" sz="800" dirty="0">
                <a:solidFill>
                  <a:schemeClr val="accent6">
                    <a:lumMod val="75000"/>
                  </a:schemeClr>
                </a:solidFill>
                <a:latin typeface="ITC Officina Serif"/>
                <a:cs typeface="Lucida Sans Unicode" pitchFamily="34" charset="0"/>
              </a:rPr>
              <a:t>3 Blackshear JL. Odell JA</a:t>
            </a:r>
            <a:r>
              <a:rPr lang="en-US" sz="800" i="1" dirty="0">
                <a:solidFill>
                  <a:schemeClr val="accent6">
                    <a:lumMod val="75000"/>
                  </a:schemeClr>
                </a:solidFill>
                <a:latin typeface="ITC Officina Serif"/>
                <a:cs typeface="Lucida Sans Unicode" pitchFamily="34" charset="0"/>
              </a:rPr>
              <a:t>., Annals of Thoracic </a:t>
            </a:r>
            <a:r>
              <a:rPr lang="en-US" sz="800" i="1" dirty="0" err="1">
                <a:solidFill>
                  <a:schemeClr val="accent6">
                    <a:lumMod val="75000"/>
                  </a:schemeClr>
                </a:solidFill>
                <a:latin typeface="ITC Officina Serif"/>
                <a:cs typeface="Lucida Sans Unicode" pitchFamily="34" charset="0"/>
              </a:rPr>
              <a:t>Surg</a:t>
            </a:r>
            <a:r>
              <a:rPr lang="en-US" sz="800" i="1" dirty="0">
                <a:solidFill>
                  <a:schemeClr val="accent6">
                    <a:lumMod val="75000"/>
                  </a:schemeClr>
                </a:solidFill>
                <a:latin typeface="ITC Officina Serif"/>
                <a:cs typeface="Lucida Sans Unicode" pitchFamily="34" charset="0"/>
              </a:rPr>
              <a:t> (</a:t>
            </a:r>
            <a:r>
              <a:rPr lang="en-US" sz="800" dirty="0">
                <a:solidFill>
                  <a:schemeClr val="accent6">
                    <a:lumMod val="75000"/>
                  </a:schemeClr>
                </a:solidFill>
                <a:latin typeface="ITC Officina Serif"/>
                <a:cs typeface="Lucida Sans Unicode" pitchFamily="34" charset="0"/>
              </a:rPr>
              <a:t>1996)</a:t>
            </a:r>
          </a:p>
        </p:txBody>
      </p:sp>
      <p:pic>
        <p:nvPicPr>
          <p:cNvPr id="6" name="LAA Thrombus TE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38800" y="2491552"/>
            <a:ext cx="4805940" cy="3604455"/>
          </a:xfrm>
          <a:prstGeom prst="rect">
            <a:avLst/>
          </a:prstGeom>
        </p:spPr>
      </p:pic>
      <p:sp>
        <p:nvSpPr>
          <p:cNvPr id="7" name="TextBox 6"/>
          <p:cNvSpPr txBox="1"/>
          <p:nvPr/>
        </p:nvSpPr>
        <p:spPr>
          <a:xfrm>
            <a:off x="1600200" y="2554562"/>
            <a:ext cx="40386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75000"/>
                  </a:schemeClr>
                </a:solidFill>
                <a:latin typeface="ITC Officina Serif"/>
              </a:rPr>
              <a:t>Stasis-related LA thrombus is a predictor of TIA</a:t>
            </a:r>
            <a:r>
              <a:rPr lang="en-US" sz="2000" baseline="30000" dirty="0">
                <a:solidFill>
                  <a:schemeClr val="accent6">
                    <a:lumMod val="75000"/>
                  </a:schemeClr>
                </a:solidFill>
                <a:latin typeface="ITC Officina Serif"/>
              </a:rPr>
              <a:t>1</a:t>
            </a:r>
            <a:r>
              <a:rPr lang="en-US" sz="2000" dirty="0">
                <a:solidFill>
                  <a:schemeClr val="accent6">
                    <a:lumMod val="75000"/>
                  </a:schemeClr>
                </a:solidFill>
                <a:latin typeface="ITC Officina Serif"/>
              </a:rPr>
              <a:t> and ischemic stroke</a:t>
            </a:r>
            <a:r>
              <a:rPr lang="en-US" sz="2000" baseline="30000" dirty="0">
                <a:solidFill>
                  <a:schemeClr val="accent6">
                    <a:lumMod val="75000"/>
                  </a:schemeClr>
                </a:solidFill>
                <a:latin typeface="ITC Officina Serif"/>
              </a:rPr>
              <a:t>2</a:t>
            </a:r>
            <a:r>
              <a:rPr lang="en-US" sz="2000" dirty="0">
                <a:solidFill>
                  <a:schemeClr val="accent6">
                    <a:lumMod val="75000"/>
                  </a:schemeClr>
                </a:solidFill>
                <a:latin typeface="ITC Officina Serif"/>
              </a:rPr>
              <a:t>.</a:t>
            </a:r>
          </a:p>
          <a:p>
            <a:pPr marL="285750" indent="-285750">
              <a:buFont typeface="Arial" panose="020B0604020202020204" pitchFamily="34" charset="0"/>
              <a:buChar char="•"/>
            </a:pPr>
            <a:endParaRPr lang="en-US" sz="2000" dirty="0">
              <a:solidFill>
                <a:schemeClr val="accent6">
                  <a:lumMod val="75000"/>
                </a:schemeClr>
              </a:solidFill>
              <a:latin typeface="ITC Officina Serif"/>
            </a:endParaRPr>
          </a:p>
          <a:p>
            <a:pPr marL="285750" indent="-285750">
              <a:buFont typeface="Arial" panose="020B0604020202020204" pitchFamily="34" charset="0"/>
              <a:buChar char="•"/>
            </a:pPr>
            <a:r>
              <a:rPr lang="en-US" sz="2000" dirty="0">
                <a:solidFill>
                  <a:schemeClr val="accent6">
                    <a:lumMod val="75000"/>
                  </a:schemeClr>
                </a:solidFill>
                <a:latin typeface="ITC Officina Serif"/>
              </a:rPr>
              <a:t>In non-valvular AF, &gt;90% of stroke-causing clots that come from the left atrium are formed in the LAA</a:t>
            </a:r>
            <a:r>
              <a:rPr lang="en-US" sz="2000" baseline="30000" dirty="0">
                <a:solidFill>
                  <a:schemeClr val="accent6">
                    <a:lumMod val="75000"/>
                  </a:schemeClr>
                </a:solidFill>
                <a:latin typeface="ITC Officina Serif"/>
              </a:rPr>
              <a:t>3</a:t>
            </a:r>
            <a:r>
              <a:rPr lang="en-US" sz="2000" dirty="0">
                <a:solidFill>
                  <a:schemeClr val="accent6">
                    <a:lumMod val="75000"/>
                  </a:schemeClr>
                </a:solidFill>
                <a:latin typeface="ITC Officina Serif"/>
              </a:rPr>
              <a:t>.</a:t>
            </a:r>
          </a:p>
        </p:txBody>
      </p:sp>
    </p:spTree>
    <p:extLst>
      <p:ext uri="{BB962C8B-B14F-4D97-AF65-F5344CB8AC3E}">
        <p14:creationId xmlns:p14="http://schemas.microsoft.com/office/powerpoint/2010/main" val="5781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7"/>
          <p:cNvSpPr txBox="1">
            <a:spLocks noChangeArrowheads="1"/>
          </p:cNvSpPr>
          <p:nvPr/>
        </p:nvSpPr>
        <p:spPr bwMode="auto">
          <a:xfrm>
            <a:off x="6210300" y="1524000"/>
            <a:ext cx="4381500" cy="5334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Lst>
        </p:spPr>
        <p:txBody>
          <a:bodyPr/>
          <a:lstStyle>
            <a:lvl1pPr marL="231775" indent="-231775" algn="l" rtl="0" eaLnBrk="0" fontAlgn="base" hangingPunct="0">
              <a:spcBef>
                <a:spcPct val="50000"/>
              </a:spcBef>
              <a:spcAft>
                <a:spcPct val="0"/>
              </a:spcAft>
              <a:buClr>
                <a:schemeClr val="accent1"/>
              </a:buClr>
              <a:buChar char="•"/>
              <a:defRPr sz="2800">
                <a:solidFill>
                  <a:srgbClr val="000000"/>
                </a:solidFill>
                <a:latin typeface="+mn-lt"/>
                <a:ea typeface="+mn-ea"/>
                <a:cs typeface="+mn-cs"/>
              </a:defRPr>
            </a:lvl1pPr>
            <a:lvl2pPr marL="687388" indent="-285750" algn="l" rtl="0" eaLnBrk="0" fontAlgn="base" hangingPunct="0">
              <a:spcBef>
                <a:spcPct val="50000"/>
              </a:spcBef>
              <a:spcAft>
                <a:spcPct val="0"/>
              </a:spcAft>
              <a:buClr>
                <a:schemeClr val="accent1"/>
              </a:buClr>
              <a:buChar char="•"/>
              <a:defRPr sz="2800">
                <a:solidFill>
                  <a:schemeClr val="tx2"/>
                </a:solidFill>
                <a:latin typeface="+mn-lt"/>
                <a:cs typeface="+mn-cs"/>
              </a:defRPr>
            </a:lvl2pPr>
            <a:lvl3pPr marL="1030288" indent="-228600" algn="l" rtl="0" eaLnBrk="0" fontAlgn="base" hangingPunct="0">
              <a:spcBef>
                <a:spcPct val="50000"/>
              </a:spcBef>
              <a:spcAft>
                <a:spcPct val="0"/>
              </a:spcAft>
              <a:buClr>
                <a:schemeClr val="accent2"/>
              </a:buClr>
              <a:buFont typeface="Times New Roman" pitchFamily="18" charset="0"/>
              <a:buChar char="–"/>
              <a:defRPr sz="2400">
                <a:solidFill>
                  <a:srgbClr val="4D4D4D"/>
                </a:solidFill>
                <a:latin typeface="+mn-lt"/>
                <a:cs typeface="+mn-cs"/>
              </a:defRPr>
            </a:lvl3pPr>
            <a:lvl4pPr marL="1373188" indent="-228600" algn="l" rtl="0" eaLnBrk="0" fontAlgn="base" hangingPunct="0">
              <a:spcBef>
                <a:spcPct val="50000"/>
              </a:spcBef>
              <a:spcAft>
                <a:spcPct val="0"/>
              </a:spcAft>
              <a:buClr>
                <a:schemeClr val="hlink"/>
              </a:buClr>
              <a:buChar char="•"/>
              <a:defRPr sz="2000">
                <a:solidFill>
                  <a:schemeClr val="tx1"/>
                </a:solidFill>
                <a:latin typeface="+mn-lt"/>
                <a:cs typeface="+mn-cs"/>
              </a:defRPr>
            </a:lvl4pPr>
            <a:lvl5pPr marL="1716088" indent="-228600" algn="l" rtl="0" eaLnBrk="0" fontAlgn="base" hangingPunct="0">
              <a:spcBef>
                <a:spcPct val="50000"/>
              </a:spcBef>
              <a:spcAft>
                <a:spcPct val="0"/>
              </a:spcAft>
              <a:buClr>
                <a:schemeClr val="folHlink"/>
              </a:buClr>
              <a:buFont typeface="Times New Roman" pitchFamily="18" charset="0"/>
              <a:buChar char="–"/>
              <a:defRPr>
                <a:solidFill>
                  <a:srgbClr val="5F5F5F"/>
                </a:solidFill>
                <a:latin typeface="+mn-lt"/>
                <a:cs typeface="+mn-cs"/>
              </a:defRPr>
            </a:lvl5pPr>
            <a:lvl6pPr marL="2173288" indent="-228600" algn="l" rtl="0" fontAlgn="base">
              <a:spcBef>
                <a:spcPct val="50000"/>
              </a:spcBef>
              <a:spcAft>
                <a:spcPct val="0"/>
              </a:spcAft>
              <a:buClr>
                <a:schemeClr val="folHlink"/>
              </a:buClr>
              <a:buFont typeface="Times New Roman" pitchFamily="18" charset="0"/>
              <a:buChar char="–"/>
              <a:defRPr>
                <a:solidFill>
                  <a:srgbClr val="5F5F5F"/>
                </a:solidFill>
                <a:latin typeface="+mn-lt"/>
                <a:cs typeface="+mn-cs"/>
              </a:defRPr>
            </a:lvl6pPr>
            <a:lvl7pPr marL="2630488" indent="-228600" algn="l" rtl="0" fontAlgn="base">
              <a:spcBef>
                <a:spcPct val="50000"/>
              </a:spcBef>
              <a:spcAft>
                <a:spcPct val="0"/>
              </a:spcAft>
              <a:buClr>
                <a:schemeClr val="folHlink"/>
              </a:buClr>
              <a:buFont typeface="Times New Roman" pitchFamily="18" charset="0"/>
              <a:buChar char="–"/>
              <a:defRPr>
                <a:solidFill>
                  <a:srgbClr val="5F5F5F"/>
                </a:solidFill>
                <a:latin typeface="+mn-lt"/>
                <a:cs typeface="+mn-cs"/>
              </a:defRPr>
            </a:lvl7pPr>
            <a:lvl8pPr marL="3087688" indent="-228600" algn="l" rtl="0" fontAlgn="base">
              <a:spcBef>
                <a:spcPct val="50000"/>
              </a:spcBef>
              <a:spcAft>
                <a:spcPct val="0"/>
              </a:spcAft>
              <a:buClr>
                <a:schemeClr val="folHlink"/>
              </a:buClr>
              <a:buFont typeface="Times New Roman" pitchFamily="18" charset="0"/>
              <a:buChar char="–"/>
              <a:defRPr>
                <a:solidFill>
                  <a:srgbClr val="5F5F5F"/>
                </a:solidFill>
                <a:latin typeface="+mn-lt"/>
                <a:cs typeface="+mn-cs"/>
              </a:defRPr>
            </a:lvl8pPr>
            <a:lvl9pPr marL="3544888" indent="-228600" algn="l" rtl="0" fontAlgn="base">
              <a:spcBef>
                <a:spcPct val="50000"/>
              </a:spcBef>
              <a:spcAft>
                <a:spcPct val="0"/>
              </a:spcAft>
              <a:buClr>
                <a:schemeClr val="folHlink"/>
              </a:buClr>
              <a:buFont typeface="Times New Roman" pitchFamily="18" charset="0"/>
              <a:buChar char="–"/>
              <a:defRPr>
                <a:solidFill>
                  <a:srgbClr val="5F5F5F"/>
                </a:solidFill>
                <a:latin typeface="+mn-lt"/>
                <a:cs typeface="+mn-cs"/>
              </a:defRPr>
            </a:lvl9pPr>
          </a:lstStyle>
          <a:p>
            <a:pPr eaLnBrk="1" hangingPunct="1">
              <a:lnSpc>
                <a:spcPct val="90000"/>
              </a:lnSpc>
              <a:buClr>
                <a:srgbClr val="F08637"/>
              </a:buClr>
              <a:buFontTx/>
              <a:buNone/>
              <a:defRPr/>
            </a:pPr>
            <a:r>
              <a:rPr lang="en-US" sz="1800" b="1" u="sng" kern="0" dirty="0" err="1">
                <a:solidFill>
                  <a:srgbClr val="6A737B">
                    <a:lumMod val="75000"/>
                  </a:srgbClr>
                </a:solidFill>
                <a:latin typeface="ITC Officina Serif"/>
                <a:cs typeface="Arial"/>
              </a:rPr>
              <a:t>Nitinol</a:t>
            </a:r>
            <a:r>
              <a:rPr lang="en-US" sz="1800" b="1" u="sng" kern="0" dirty="0">
                <a:solidFill>
                  <a:srgbClr val="6A737B">
                    <a:lumMod val="75000"/>
                  </a:srgbClr>
                </a:solidFill>
                <a:latin typeface="ITC Officina Serif"/>
                <a:cs typeface="Arial"/>
              </a:rPr>
              <a:t> Frame</a:t>
            </a:r>
          </a:p>
          <a:p>
            <a:pPr eaLnBrk="1" hangingPunct="1">
              <a:lnSpc>
                <a:spcPct val="90000"/>
              </a:lnSpc>
              <a:buClr>
                <a:srgbClr val="00467F"/>
              </a:buClr>
              <a:defRPr/>
            </a:pPr>
            <a:r>
              <a:rPr lang="en-US" sz="1800" kern="0" dirty="0">
                <a:solidFill>
                  <a:srgbClr val="6A737B">
                    <a:lumMod val="75000"/>
                  </a:srgbClr>
                </a:solidFill>
                <a:latin typeface="ITC Officina Serif"/>
                <a:cs typeface="Arial"/>
              </a:rPr>
              <a:t>Radially expands to maintain position in LAA</a:t>
            </a:r>
          </a:p>
          <a:p>
            <a:pPr eaLnBrk="1" hangingPunct="1">
              <a:lnSpc>
                <a:spcPct val="90000"/>
              </a:lnSpc>
              <a:buClr>
                <a:srgbClr val="00467F"/>
              </a:buClr>
              <a:defRPr/>
            </a:pPr>
            <a:r>
              <a:rPr lang="en-US" sz="1800" kern="0" dirty="0">
                <a:solidFill>
                  <a:srgbClr val="6A737B">
                    <a:lumMod val="75000"/>
                  </a:srgbClr>
                </a:solidFill>
                <a:latin typeface="ITC Officina Serif"/>
                <a:cs typeface="Arial"/>
              </a:rPr>
              <a:t>Available sizes:</a:t>
            </a:r>
          </a:p>
          <a:p>
            <a:pPr lvl="1" eaLnBrk="1" hangingPunct="1">
              <a:lnSpc>
                <a:spcPct val="90000"/>
              </a:lnSpc>
              <a:spcBef>
                <a:spcPts val="600"/>
              </a:spcBef>
              <a:buClr>
                <a:srgbClr val="00467F"/>
              </a:buClr>
              <a:defRPr/>
            </a:pPr>
            <a:r>
              <a:rPr lang="en-US" sz="1800" kern="0" dirty="0">
                <a:solidFill>
                  <a:srgbClr val="6A737B">
                    <a:lumMod val="75000"/>
                  </a:srgbClr>
                </a:solidFill>
                <a:latin typeface="ITC Officina Serif"/>
                <a:cs typeface="Arial"/>
              </a:rPr>
              <a:t>21, 24, 27, 30, 33 mm (diameter)</a:t>
            </a:r>
          </a:p>
          <a:p>
            <a:pPr eaLnBrk="1" hangingPunct="1">
              <a:lnSpc>
                <a:spcPct val="90000"/>
              </a:lnSpc>
              <a:buClr>
                <a:srgbClr val="00467F"/>
              </a:buClr>
              <a:defRPr/>
            </a:pPr>
            <a:r>
              <a:rPr lang="en-US" sz="1800" kern="0" dirty="0">
                <a:solidFill>
                  <a:srgbClr val="6A737B">
                    <a:lumMod val="75000"/>
                  </a:srgbClr>
                </a:solidFill>
                <a:latin typeface="ITC Officina Serif"/>
                <a:cs typeface="Arial"/>
              </a:rPr>
              <a:t>10 Active fixation anchors around device perimeter engage LAA tissue for stability and retention</a:t>
            </a:r>
          </a:p>
          <a:p>
            <a:pPr eaLnBrk="1" hangingPunct="1">
              <a:lnSpc>
                <a:spcPct val="90000"/>
              </a:lnSpc>
              <a:buClr>
                <a:srgbClr val="00467F"/>
              </a:buClr>
              <a:defRPr/>
            </a:pPr>
            <a:r>
              <a:rPr lang="en-US" sz="1800" kern="0" dirty="0">
                <a:solidFill>
                  <a:srgbClr val="6A737B">
                    <a:lumMod val="75000"/>
                  </a:srgbClr>
                </a:solidFill>
                <a:latin typeface="ITC Officina Serif"/>
                <a:cs typeface="Arial"/>
              </a:rPr>
              <a:t>Features an intra-LAA design to avoid contact with Left Atrial wall</a:t>
            </a:r>
          </a:p>
          <a:p>
            <a:pPr eaLnBrk="1" hangingPunct="1">
              <a:lnSpc>
                <a:spcPct val="90000"/>
              </a:lnSpc>
              <a:spcBef>
                <a:spcPts val="1800"/>
              </a:spcBef>
              <a:buClr>
                <a:srgbClr val="F08637"/>
              </a:buClr>
              <a:buNone/>
              <a:defRPr/>
            </a:pPr>
            <a:r>
              <a:rPr lang="en-US" sz="1800" b="1" u="sng" kern="0" dirty="0">
                <a:solidFill>
                  <a:srgbClr val="6A737B">
                    <a:lumMod val="75000"/>
                  </a:srgbClr>
                </a:solidFill>
                <a:latin typeface="ITC Officina Serif"/>
                <a:cs typeface="Arial"/>
              </a:rPr>
              <a:t>160 Micron Membrane</a:t>
            </a:r>
          </a:p>
          <a:p>
            <a:pPr eaLnBrk="1" hangingPunct="1">
              <a:lnSpc>
                <a:spcPct val="90000"/>
              </a:lnSpc>
              <a:buClr>
                <a:srgbClr val="00467F"/>
              </a:buClr>
              <a:defRPr/>
            </a:pPr>
            <a:r>
              <a:rPr lang="en-US" sz="1800" kern="0" dirty="0">
                <a:solidFill>
                  <a:srgbClr val="6A737B">
                    <a:lumMod val="75000"/>
                  </a:srgbClr>
                </a:solidFill>
                <a:latin typeface="ITC Officina Serif"/>
                <a:cs typeface="Arial"/>
              </a:rPr>
              <a:t>Polyethylene terephthalate  (PET) cap</a:t>
            </a:r>
          </a:p>
          <a:p>
            <a:pPr eaLnBrk="1" hangingPunct="1">
              <a:lnSpc>
                <a:spcPct val="90000"/>
              </a:lnSpc>
              <a:buClr>
                <a:srgbClr val="00467F"/>
              </a:buClr>
              <a:defRPr/>
            </a:pPr>
            <a:r>
              <a:rPr lang="en-US" sz="1800" kern="0" dirty="0">
                <a:solidFill>
                  <a:srgbClr val="6A737B">
                    <a:lumMod val="75000"/>
                  </a:srgbClr>
                </a:solidFill>
                <a:latin typeface="ITC Officina Serif"/>
                <a:cs typeface="Arial"/>
              </a:rPr>
              <a:t>Designed to block emboli from exiting the LAA</a:t>
            </a:r>
          </a:p>
        </p:txBody>
      </p:sp>
      <p:sp>
        <p:nvSpPr>
          <p:cNvPr id="16" name="Line 6"/>
          <p:cNvSpPr>
            <a:spLocks noChangeShapeType="1"/>
          </p:cNvSpPr>
          <p:nvPr/>
        </p:nvSpPr>
        <p:spPr bwMode="auto">
          <a:xfrm flipV="1">
            <a:off x="4418806" y="5138737"/>
            <a:ext cx="167482" cy="43815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lIns="0" tIns="0" rIns="0" bIns="0"/>
          <a:lstStyle/>
          <a:p>
            <a:pPr>
              <a:defRPr/>
            </a:pPr>
            <a:endParaRPr lang="en-US" kern="0">
              <a:solidFill>
                <a:sysClr val="windowText" lastClr="000000"/>
              </a:solidFill>
              <a:cs typeface="Arial" charset="0"/>
            </a:endParaRPr>
          </a:p>
        </p:txBody>
      </p:sp>
      <p:sp>
        <p:nvSpPr>
          <p:cNvPr id="17" name="Line 8"/>
          <p:cNvSpPr>
            <a:spLocks noChangeShapeType="1"/>
          </p:cNvSpPr>
          <p:nvPr/>
        </p:nvSpPr>
        <p:spPr bwMode="auto">
          <a:xfrm flipH="1">
            <a:off x="4908550" y="2033587"/>
            <a:ext cx="344488" cy="45720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lIns="0" tIns="0" rIns="0" bIns="0"/>
          <a:lstStyle/>
          <a:p>
            <a:pPr>
              <a:defRPr/>
            </a:pPr>
            <a:endParaRPr lang="en-US" kern="0">
              <a:solidFill>
                <a:sysClr val="windowText" lastClr="000000"/>
              </a:solidFill>
              <a:cs typeface="Arial" charset="0"/>
            </a:endParaRPr>
          </a:p>
        </p:txBody>
      </p:sp>
      <p:sp>
        <p:nvSpPr>
          <p:cNvPr id="33800" name="Rectangle 11"/>
          <p:cNvSpPr>
            <a:spLocks noChangeArrowheads="1"/>
          </p:cNvSpPr>
          <p:nvPr/>
        </p:nvSpPr>
        <p:spPr bwMode="auto">
          <a:xfrm>
            <a:off x="3595024" y="5562601"/>
            <a:ext cx="1019175"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p>
            <a:r>
              <a:rPr lang="en-US" sz="1600" dirty="0">
                <a:solidFill>
                  <a:srgbClr val="6A737B">
                    <a:lumMod val="75000"/>
                  </a:srgbClr>
                </a:solidFill>
                <a:latin typeface="ITC Officina Serif"/>
                <a:ea typeface="MS PGothic" pitchFamily="34" charset="-128"/>
              </a:rPr>
              <a:t> Anchors</a:t>
            </a:r>
          </a:p>
        </p:txBody>
      </p:sp>
      <p:sp>
        <p:nvSpPr>
          <p:cNvPr id="33801" name="Rectangle 11"/>
          <p:cNvSpPr>
            <a:spLocks noChangeArrowheads="1"/>
          </p:cNvSpPr>
          <p:nvPr/>
        </p:nvSpPr>
        <p:spPr bwMode="auto">
          <a:xfrm>
            <a:off x="4545014" y="1447800"/>
            <a:ext cx="1400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p>
            <a:r>
              <a:rPr lang="en-US" sz="1600" dirty="0">
                <a:solidFill>
                  <a:srgbClr val="6A737B">
                    <a:lumMod val="75000"/>
                  </a:srgbClr>
                </a:solidFill>
                <a:latin typeface="ITC Officina Serif"/>
                <a:ea typeface="MS PGothic" pitchFamily="34" charset="-128"/>
              </a:rPr>
              <a:t>160 Micron Membrane</a:t>
            </a:r>
          </a:p>
        </p:txBody>
      </p:sp>
      <p:pic>
        <p:nvPicPr>
          <p:cNvPr id="33802" name="Picture 13" descr="http://international.inside.bsci.com/intranetr30/marcom/crm/downloadcenter/watchman/download_material/WATCHMAN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76" y="2262187"/>
            <a:ext cx="40481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8800" y="6324601"/>
            <a:ext cx="4116388" cy="246221"/>
          </a:xfrm>
          <a:prstGeom prst="rect">
            <a:avLst/>
          </a:prstGeom>
          <a:noFill/>
        </p:spPr>
        <p:txBody>
          <a:bodyPr wrap="square" rtlCol="0">
            <a:spAutoFit/>
          </a:bodyPr>
          <a:lstStyle/>
          <a:p>
            <a:endParaRPr lang="en-US" sz="1000" dirty="0">
              <a:solidFill>
                <a:srgbClr val="00467F"/>
              </a:solidFill>
            </a:endParaRPr>
          </a:p>
        </p:txBody>
      </p:sp>
      <p:sp>
        <p:nvSpPr>
          <p:cNvPr id="3" name="TextBox 2"/>
          <p:cNvSpPr txBox="1"/>
          <p:nvPr/>
        </p:nvSpPr>
        <p:spPr>
          <a:xfrm>
            <a:off x="2133600" y="6096001"/>
            <a:ext cx="4038600" cy="584775"/>
          </a:xfrm>
          <a:prstGeom prst="rect">
            <a:avLst/>
          </a:prstGeom>
          <a:noFill/>
        </p:spPr>
        <p:txBody>
          <a:bodyPr wrap="square" rtlCol="0">
            <a:spAutoFit/>
          </a:bodyPr>
          <a:lstStyle/>
          <a:p>
            <a:pPr algn="ctr"/>
            <a:r>
              <a:rPr lang="en-US" sz="1600" b="1" i="1" kern="0" dirty="0">
                <a:solidFill>
                  <a:srgbClr val="6A737B">
                    <a:lumMod val="75000"/>
                  </a:srgbClr>
                </a:solidFill>
                <a:latin typeface="ITC Officina Serif"/>
              </a:rPr>
              <a:t>Designed specifically for the left atrial appendage</a:t>
            </a:r>
            <a:endParaRPr lang="en-US" sz="1050" b="1" i="1" dirty="0">
              <a:solidFill>
                <a:srgbClr val="6A737B">
                  <a:lumMod val="75000"/>
                </a:srgbClr>
              </a:solidFill>
              <a:latin typeface="ITC Officina Serif"/>
            </a:endParaRPr>
          </a:p>
        </p:txBody>
      </p:sp>
      <p:sp>
        <p:nvSpPr>
          <p:cNvPr id="12" name="Title 1"/>
          <p:cNvSpPr txBox="1">
            <a:spLocks/>
          </p:cNvSpPr>
          <p:nvPr/>
        </p:nvSpPr>
        <p:spPr>
          <a:xfrm>
            <a:off x="1905000" y="228600"/>
            <a:ext cx="6705600" cy="838200"/>
          </a:xfrm>
          <a:prstGeom prst="rect">
            <a:avLst/>
          </a:prstGeom>
        </p:spPr>
        <p:txBody>
          <a:bodyPr>
            <a:noAutofit/>
          </a:bodyPr>
          <a:lstStyle>
            <a:lvl1pPr algn="ctr" defTabSz="914400" rtl="0" eaLnBrk="1" latinLnBrk="0" hangingPunct="1">
              <a:spcBef>
                <a:spcPct val="0"/>
              </a:spcBef>
              <a:buNone/>
              <a:defRPr lang="en-US" sz="2800" kern="1200"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algn="l"/>
            <a:r>
              <a:rPr sz="2600" b="1">
                <a:solidFill>
                  <a:srgbClr val="6A737B">
                    <a:lumMod val="75000"/>
                  </a:srgbClr>
                </a:solidFill>
                <a:effectLst/>
                <a:latin typeface="ITC Officina Serif"/>
              </a:rPr>
              <a:t>WATCHMAN™ Left Atrial Appendage Closure (LAAC) Device Overview</a:t>
            </a:r>
          </a:p>
        </p:txBody>
      </p:sp>
      <p:sp>
        <p:nvSpPr>
          <p:cNvPr id="13" name="TextBox 12"/>
          <p:cNvSpPr txBox="1"/>
          <p:nvPr/>
        </p:nvSpPr>
        <p:spPr>
          <a:xfrm>
            <a:off x="1524000" y="6642556"/>
            <a:ext cx="1676400" cy="215444"/>
          </a:xfrm>
          <a:prstGeom prst="rect">
            <a:avLst/>
          </a:prstGeom>
          <a:noFill/>
        </p:spPr>
        <p:txBody>
          <a:bodyPr wrap="square" rtlCol="0">
            <a:spAutoFit/>
          </a:bodyPr>
          <a:lstStyle/>
          <a:p>
            <a:r>
              <a:rPr lang="en-US" sz="800" dirty="0">
                <a:solidFill>
                  <a:srgbClr val="6A737B">
                    <a:lumMod val="75000"/>
                  </a:srgbClr>
                </a:solidFill>
              </a:rPr>
              <a:t>SH-230506-AD June15</a:t>
            </a:r>
          </a:p>
        </p:txBody>
      </p:sp>
    </p:spTree>
    <p:extLst>
      <p:ext uri="{BB962C8B-B14F-4D97-AF65-F5344CB8AC3E}">
        <p14:creationId xmlns:p14="http://schemas.microsoft.com/office/powerpoint/2010/main" val="135168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txBox="1">
            <a:spLocks noChangeArrowheads="1"/>
          </p:cNvSpPr>
          <p:nvPr/>
        </p:nvSpPr>
        <p:spPr bwMode="auto">
          <a:xfrm>
            <a:off x="1716088" y="1676400"/>
            <a:ext cx="8799512" cy="4724400"/>
          </a:xfrm>
          <a:prstGeom prst="rect">
            <a:avLst/>
          </a:prstGeom>
          <a:noFill/>
          <a:ln w="9525">
            <a:noFill/>
            <a:miter lim="800000"/>
            <a:headEnd/>
            <a:tailEnd/>
          </a:ln>
        </p:spPr>
        <p:txBody>
          <a:bodyPr anchor="t"/>
          <a:lstStyle>
            <a:lvl1pPr marL="236538" indent="-236538"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marL="285750" indent="-285750">
              <a:spcBef>
                <a:spcPts val="600"/>
              </a:spcBef>
              <a:buFont typeface="Arial" pitchFamily="34" charset="0"/>
              <a:buChar char="•"/>
            </a:pPr>
            <a:r>
              <a:rPr lang="en-US" b="0" dirty="0">
                <a:solidFill>
                  <a:srgbClr val="6A737B">
                    <a:lumMod val="75000"/>
                  </a:srgbClr>
                </a:solidFill>
                <a:latin typeface="ITC Officina Serif"/>
              </a:rPr>
              <a:t>One-time implant that does not need to be replaced</a:t>
            </a:r>
          </a:p>
          <a:p>
            <a:pPr marL="285750" indent="-285750">
              <a:spcBef>
                <a:spcPts val="600"/>
              </a:spcBef>
              <a:buFont typeface="Arial" pitchFamily="34" charset="0"/>
              <a:buChar char="•"/>
            </a:pPr>
            <a:r>
              <a:rPr lang="en-US" b="0" dirty="0">
                <a:solidFill>
                  <a:srgbClr val="6A737B">
                    <a:lumMod val="75000"/>
                  </a:srgbClr>
                </a:solidFill>
                <a:latin typeface="ITC Officina Serif"/>
              </a:rPr>
              <a:t>Performed in a cardiac cath lab/EP suite, does not need hybrid OR</a:t>
            </a:r>
          </a:p>
          <a:p>
            <a:pPr marL="285750" indent="-285750">
              <a:spcBef>
                <a:spcPts val="600"/>
              </a:spcBef>
              <a:buFont typeface="Arial" pitchFamily="34" charset="0"/>
              <a:buChar char="•"/>
            </a:pPr>
            <a:r>
              <a:rPr lang="en-US" b="0" dirty="0">
                <a:solidFill>
                  <a:srgbClr val="6A737B">
                    <a:lumMod val="75000"/>
                  </a:srgbClr>
                </a:solidFill>
                <a:latin typeface="ITC Officina Serif"/>
              </a:rPr>
              <a:t>Performed by a Heart Team </a:t>
            </a:r>
          </a:p>
          <a:p>
            <a:pPr marL="792162" lvl="1">
              <a:spcBef>
                <a:spcPts val="600"/>
              </a:spcBef>
              <a:buFont typeface="Arial" pitchFamily="34" charset="0"/>
              <a:buChar char="•"/>
            </a:pPr>
            <a:r>
              <a:rPr lang="en-US" b="0" dirty="0">
                <a:solidFill>
                  <a:srgbClr val="6A737B">
                    <a:lumMod val="75000"/>
                  </a:srgbClr>
                </a:solidFill>
                <a:latin typeface="ITC Officina Serif"/>
              </a:rPr>
              <a:t>EP/IC or EP&amp;IC, TEE, General Anesthesia, Surgical Back-up, WATCHMAN Clinical Specialist</a:t>
            </a:r>
          </a:p>
          <a:p>
            <a:pPr marL="285750" indent="-285750">
              <a:spcBef>
                <a:spcPts val="600"/>
              </a:spcBef>
              <a:buFont typeface="Arial" pitchFamily="34" charset="0"/>
              <a:buChar char="•"/>
            </a:pPr>
            <a:r>
              <a:rPr lang="en-US" b="0" dirty="0">
                <a:solidFill>
                  <a:srgbClr val="6A737B">
                    <a:lumMod val="75000"/>
                  </a:srgbClr>
                </a:solidFill>
                <a:latin typeface="ITC Officina Serif"/>
              </a:rPr>
              <a:t>Transfemoral Access: Catheter advanced to the LAA via the femoral vein      (Does not require open heart surgery)</a:t>
            </a:r>
          </a:p>
          <a:p>
            <a:pPr marL="285750" indent="-285750">
              <a:spcBef>
                <a:spcPts val="600"/>
              </a:spcBef>
              <a:buFont typeface="Arial" pitchFamily="34" charset="0"/>
              <a:buChar char="•"/>
            </a:pPr>
            <a:r>
              <a:rPr lang="en-US" b="0" dirty="0">
                <a:solidFill>
                  <a:srgbClr val="6A737B">
                    <a:lumMod val="75000"/>
                  </a:srgbClr>
                </a:solidFill>
                <a:latin typeface="ITC Officina Serif"/>
              </a:rPr>
              <a:t>General anesthesia (typical)</a:t>
            </a:r>
          </a:p>
          <a:p>
            <a:pPr marL="285750" indent="-285750">
              <a:spcBef>
                <a:spcPts val="600"/>
              </a:spcBef>
              <a:buFont typeface="Arial" pitchFamily="34" charset="0"/>
              <a:buChar char="•"/>
            </a:pPr>
            <a:r>
              <a:rPr lang="en-US" b="0" dirty="0">
                <a:solidFill>
                  <a:srgbClr val="6A737B">
                    <a:lumMod val="75000"/>
                  </a:srgbClr>
                </a:solidFill>
                <a:latin typeface="ITC Officina Serif"/>
              </a:rPr>
              <a:t>1 hour procedure (typical)</a:t>
            </a:r>
          </a:p>
          <a:p>
            <a:pPr marL="285750" indent="-285750">
              <a:spcBef>
                <a:spcPts val="600"/>
              </a:spcBef>
              <a:buFont typeface="Arial" pitchFamily="34" charset="0"/>
              <a:buChar char="•"/>
            </a:pPr>
            <a:r>
              <a:rPr lang="en-US" b="0" dirty="0">
                <a:solidFill>
                  <a:srgbClr val="6A737B">
                    <a:lumMod val="75000"/>
                  </a:srgbClr>
                </a:solidFill>
                <a:latin typeface="ITC Officina Serif"/>
              </a:rPr>
              <a:t>1 night hospital stay (typical)</a:t>
            </a:r>
          </a:p>
          <a:p>
            <a:pPr marL="285750" indent="-285750">
              <a:spcBef>
                <a:spcPts val="600"/>
              </a:spcBef>
              <a:buFont typeface="Arial" pitchFamily="34" charset="0"/>
              <a:buChar char="•"/>
            </a:pPr>
            <a:endParaRPr lang="en-US" sz="1600" b="0" dirty="0">
              <a:solidFill>
                <a:srgbClr val="6A737B">
                  <a:lumMod val="75000"/>
                </a:srgbClr>
              </a:solidFill>
              <a:latin typeface="ITC Officina Serif"/>
            </a:endParaRPr>
          </a:p>
          <a:p>
            <a:pPr marL="285750" indent="-285750">
              <a:spcBef>
                <a:spcPts val="600"/>
              </a:spcBef>
              <a:buFont typeface="Arial" pitchFamily="34" charset="0"/>
              <a:buChar char="•"/>
            </a:pPr>
            <a:endParaRPr lang="en-US" sz="1600" b="0" dirty="0">
              <a:solidFill>
                <a:srgbClr val="6A737B">
                  <a:lumMod val="75000"/>
                </a:srgbClr>
              </a:solidFill>
              <a:latin typeface="ITC Officina Serif"/>
            </a:endParaRPr>
          </a:p>
        </p:txBody>
      </p:sp>
      <p:pic>
        <p:nvPicPr>
          <p:cNvPr id="30725" name="Picture 19"/>
          <p:cNvPicPr>
            <a:picLocks noChangeAspect="1" noChangeArrowheads="1"/>
          </p:cNvPicPr>
          <p:nvPr/>
        </p:nvPicPr>
        <p:blipFill rotWithShape="1">
          <a:blip r:embed="rId3">
            <a:extLst>
              <a:ext uri="{28A0092B-C50C-407E-A947-70E740481C1C}">
                <a14:useLocalDpi xmlns:a14="http://schemas.microsoft.com/office/drawing/2010/main" val="0"/>
              </a:ext>
            </a:extLst>
          </a:blip>
          <a:srcRect b="8391"/>
          <a:stretch/>
        </p:blipFill>
        <p:spPr bwMode="auto">
          <a:xfrm>
            <a:off x="6270171" y="3859355"/>
            <a:ext cx="4495800" cy="2024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05000" y="228600"/>
            <a:ext cx="6705600" cy="838200"/>
          </a:xfrm>
          <a:prstGeom prst="rect">
            <a:avLst/>
          </a:prstGeom>
        </p:spPr>
        <p:txBody>
          <a:bodyPr>
            <a:noAutofit/>
          </a:bodyPr>
          <a:lstStyle>
            <a:lvl1pPr algn="ctr" defTabSz="914400" rtl="0" eaLnBrk="1" latinLnBrk="0" hangingPunct="1">
              <a:spcBef>
                <a:spcPct val="0"/>
              </a:spcBef>
              <a:buNone/>
              <a:defRPr lang="en-US" sz="2800" kern="1200"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algn="l"/>
            <a:r>
              <a:rPr sz="2600" b="1">
                <a:solidFill>
                  <a:srgbClr val="6A737B">
                    <a:lumMod val="75000"/>
                  </a:srgbClr>
                </a:solidFill>
                <a:effectLst/>
                <a:latin typeface="ITC Officina Serif"/>
              </a:rPr>
              <a:t>WATCHMAN™ Left Atrial Appendage Closure (LAAC) Device Procedure</a:t>
            </a:r>
          </a:p>
        </p:txBody>
      </p:sp>
      <p:sp>
        <p:nvSpPr>
          <p:cNvPr id="9" name="TextBox 8"/>
          <p:cNvSpPr txBox="1"/>
          <p:nvPr/>
        </p:nvSpPr>
        <p:spPr>
          <a:xfrm>
            <a:off x="1524000" y="6642556"/>
            <a:ext cx="1676400" cy="215444"/>
          </a:xfrm>
          <a:prstGeom prst="rect">
            <a:avLst/>
          </a:prstGeom>
          <a:noFill/>
        </p:spPr>
        <p:txBody>
          <a:bodyPr wrap="square" rtlCol="0">
            <a:spAutoFit/>
          </a:bodyPr>
          <a:lstStyle/>
          <a:p>
            <a:r>
              <a:rPr lang="en-US" sz="800" dirty="0">
                <a:solidFill>
                  <a:srgbClr val="6A737B">
                    <a:lumMod val="75000"/>
                  </a:srgbClr>
                </a:solidFill>
              </a:rPr>
              <a:t>SH-230506-AD June15</a:t>
            </a:r>
          </a:p>
        </p:txBody>
      </p:sp>
    </p:spTree>
    <p:extLst>
      <p:ext uri="{BB962C8B-B14F-4D97-AF65-F5344CB8AC3E}">
        <p14:creationId xmlns:p14="http://schemas.microsoft.com/office/powerpoint/2010/main" val="343799301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stenotic prosthetic valve.mov">
            <a:hlinkClick r:id="" action="ppaction://media"/>
            <a:extLst>
              <a:ext uri="{FF2B5EF4-FFF2-40B4-BE49-F238E27FC236}">
                <a16:creationId xmlns:a16="http://schemas.microsoft.com/office/drawing/2014/main" id="{26D2B2B1-2D9F-4040-BB1C-06213AC709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7188" y="0"/>
            <a:ext cx="3857625" cy="6858000"/>
          </a:xfrm>
          <a:prstGeom prst="rect">
            <a:avLst/>
          </a:prstGeom>
        </p:spPr>
      </p:pic>
    </p:spTree>
    <p:extLst>
      <p:ext uri="{BB962C8B-B14F-4D97-AF65-F5344CB8AC3E}">
        <p14:creationId xmlns:p14="http://schemas.microsoft.com/office/powerpoint/2010/main" val="20571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valve in valve.mov">
            <a:hlinkClick r:id="" action="ppaction://media"/>
            <a:extLst>
              <a:ext uri="{FF2B5EF4-FFF2-40B4-BE49-F238E27FC236}">
                <a16:creationId xmlns:a16="http://schemas.microsoft.com/office/drawing/2014/main" id="{FDFCF9C0-6740-C54F-81AC-F79FAB49FF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7188" y="0"/>
            <a:ext cx="3857625" cy="6858000"/>
          </a:xfrm>
          <a:prstGeom prst="rect">
            <a:avLst/>
          </a:prstGeom>
        </p:spPr>
      </p:pic>
    </p:spTree>
    <p:extLst>
      <p:ext uri="{BB962C8B-B14F-4D97-AF65-F5344CB8AC3E}">
        <p14:creationId xmlns:p14="http://schemas.microsoft.com/office/powerpoint/2010/main" val="238179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1"/>
          <p:cNvPicPr>
            <a:picLocks noChangeAspect="1"/>
          </p:cNvPicPr>
          <p:nvPr/>
        </p:nvPicPr>
        <p:blipFill>
          <a:blip r:embed="rId3"/>
          <a:srcRect/>
          <a:stretch>
            <a:fillRect/>
          </a:stretch>
        </p:blipFill>
        <p:spPr bwMode="auto">
          <a:xfrm>
            <a:off x="2286000" y="153989"/>
            <a:ext cx="7543800" cy="6484937"/>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26" y="1"/>
            <a:ext cx="2803525"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88" y="1295400"/>
            <a:ext cx="305276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3938" y="2057400"/>
            <a:ext cx="329406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02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3;&#10;&#13;&#10;Description generated with high confidence">
            <a:extLst>
              <a:ext uri="{FF2B5EF4-FFF2-40B4-BE49-F238E27FC236}">
                <a16:creationId xmlns:a16="http://schemas.microsoft.com/office/drawing/2014/main" id="{462B288F-48BA-DD48-B302-C2BCA956E5AC}"/>
              </a:ext>
            </a:extLst>
          </p:cNvPr>
          <p:cNvPicPr>
            <a:picLocks noChangeAspect="1"/>
          </p:cNvPicPr>
          <p:nvPr/>
        </p:nvPicPr>
        <p:blipFill>
          <a:blip r:embed="rId2"/>
          <a:stretch>
            <a:fillRect/>
          </a:stretch>
        </p:blipFill>
        <p:spPr>
          <a:xfrm>
            <a:off x="3009900" y="0"/>
            <a:ext cx="6189518" cy="6877242"/>
          </a:xfrm>
          <a:prstGeom prst="rect">
            <a:avLst/>
          </a:prstGeom>
        </p:spPr>
      </p:pic>
    </p:spTree>
    <p:extLst>
      <p:ext uri="{BB962C8B-B14F-4D97-AF65-F5344CB8AC3E}">
        <p14:creationId xmlns:p14="http://schemas.microsoft.com/office/powerpoint/2010/main" val="3733723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43246-E782-6E49-9995-3BF5C252592F}"/>
              </a:ext>
            </a:extLst>
          </p:cNvPr>
          <p:cNvPicPr>
            <a:picLocks noChangeAspect="1"/>
          </p:cNvPicPr>
          <p:nvPr/>
        </p:nvPicPr>
        <p:blipFill>
          <a:blip r:embed="rId2"/>
          <a:stretch>
            <a:fillRect/>
          </a:stretch>
        </p:blipFill>
        <p:spPr>
          <a:xfrm rot="-5400000">
            <a:off x="2859729" y="-907480"/>
            <a:ext cx="6415885" cy="8591061"/>
          </a:xfrm>
          <a:prstGeom prst="rect">
            <a:avLst/>
          </a:prstGeom>
        </p:spPr>
      </p:pic>
    </p:spTree>
    <p:extLst>
      <p:ext uri="{BB962C8B-B14F-4D97-AF65-F5344CB8AC3E}">
        <p14:creationId xmlns:p14="http://schemas.microsoft.com/office/powerpoint/2010/main" val="1329845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rock&#13;&#10;&#13;&#10;Description generated with very high confidence">
            <a:extLst>
              <a:ext uri="{FF2B5EF4-FFF2-40B4-BE49-F238E27FC236}">
                <a16:creationId xmlns:a16="http://schemas.microsoft.com/office/drawing/2014/main" id="{EEC8A38D-6646-1F41-9A9D-CDB6F94E33D9}"/>
              </a:ext>
            </a:extLst>
          </p:cNvPr>
          <p:cNvPicPr>
            <a:picLocks noChangeAspect="1"/>
          </p:cNvPicPr>
          <p:nvPr/>
        </p:nvPicPr>
        <p:blipFill>
          <a:blip r:embed="rId2"/>
          <a:stretch>
            <a:fillRect/>
          </a:stretch>
        </p:blipFill>
        <p:spPr>
          <a:xfrm>
            <a:off x="1326519" y="119270"/>
            <a:ext cx="9367985" cy="6500814"/>
          </a:xfrm>
          <a:prstGeom prst="rect">
            <a:avLst/>
          </a:prstGeom>
        </p:spPr>
      </p:pic>
    </p:spTree>
    <p:extLst>
      <p:ext uri="{BB962C8B-B14F-4D97-AF65-F5344CB8AC3E}">
        <p14:creationId xmlns:p14="http://schemas.microsoft.com/office/powerpoint/2010/main" val="2238548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52400"/>
            <a:ext cx="28956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646" y="228600"/>
            <a:ext cx="3462154" cy="321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http://my.clevelandclinic.org/PublishingImages/90th-anniversary/timeline/A32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505200"/>
            <a:ext cx="2743200" cy="321468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ata:image/jpeg;base64,/9j/4AAQSkZJRgABAQAAAQABAAD/2wCEAAkGBhMSEBUQERQVFBUVFxUVERUVEhQVGBoTHyAXFx0WHB4XGycgGBwkGxgVJTsgIycpLC0sFR4xNTAqNScrLCkBCQoKDgsNGg4OFyokHCItLC41LDU0KSwsKjU1KSw2LCwpLCwsNSssLCwqNC01LC0vLCw0LCwpKTQpKSwsNDQsLP/AABEIAFsARQMBIgACEQEDEQH/xAAcAAAABwEBAAAAAAAAAAAAAAAAAQMEBQYHAgj/xAA4EAACAAQDBQYEBAYDAAAAAAABAgADBBESITEFQVFxgQYHEyKRwRQyYaFigrHhQlJyktHwIyQz/8QAGgEAAQUBAAAAAAAAAAAAAAAAAAECAwQFB//EACcRAAICAQIDCQEAAAAAAAAAAAABAgMRElEEMUETISIyYZGhwfAF/9oADAMBAAIRAxEAPwDE3c3OZ1O+CxnifWA+p5mOYADxnifWF6SkmzThlK7ngoJ/SHGwtjvVVCU8v5nOu4DUseQEbD2d2IPDC015cqXkJhAHiNvfLM34mI7LFAmrqdnIxiroZsr/ANFZed/SG2M8T6xsnavYqlb2W9iGy158YzDaGxCl3GQva2toSFikLZTKvmRXiHifWB4h4n1gnWxsYKJSEc0rnPM7t/OBHNLv6e8CABOZqeZgoOZqeZgoANO7muz2P4iqbIKFlIeJbNrdAB1jWWolCADK2Vt37RA92WzxL2ZLU2UtZzbzG7AG5va2Vosc6oHirJ81iuIsy2W30O8xQtTk8mlQ9Cx1K1t2lGAi8Z/OpPOUIuGFmGozjSK6YkxGZ2OQYqktCzWDMvm/t0HGM7rHKzbgG18obCLiS2zU0UbbmzzKa3AkRFxbO1YVkxDVSMWR1vaKnF6DyjKmsMXpd/T3gQKXf094EPGib6nmYIQb6nmYKADfu7HaxnbOlk6y28FuajIn64cEWaZOW7WBa3lZsr6XNr7hl6xj/c1tcrVtTFjgmIXVd3irbPngxCNckUZQ3bzKFPkDFPPe+MsLlr8IzrI6Z4NiieqtPqUzYeI1EwWdcRcriFjr8p5iK/2kmkTCMvLnkIt9Y16xMIKKGuSXxWJ0zwjfreKr2vK+I5H8xHp7Xgi/ESWeQpm26omWbj5msOV73+w9Yr8O9p1BZyDopIUQ0i/FYRj2S1S7hel39PeBApd/T3gQ4jEn1PMwUG+p5mOkkkwAOdk7Senny58s2aWwZem4/Qi46x6Np9shpKvMQy2dEfCc7BlDAZcAYwnsp2b+Iq5Els/EmopH4b3a/wCUNHpHtdsvyYpeFScKjdnoLdIr3wyslvhbNMtO5l/aHa3zCWSbkX+kVppcypmWUEgfM24cc95jV6DutLDFUzCQcygOZ5kaD8I9Yje36ydnUZZAqk+SSoAF3/wBneG117kl1+eTMG2vT4Kiag0V2A5XMM4XmXYknMk3J4k6wk0oiLWCgK0u/p7wIFLv6e8CAB38OATzMOKZALk6iO2XM8zBEboeIaL3K7O8SvaeRcSJTMMs8b+RRztj9Idd4e2Js7aBkI3iOGWWiKCVU71Xi1za/FToNHPdnWCj2dVVf8cx1lSRxYKbemInpFGqZzy61ZykllmJMU/iBB/X9YpXyTek3/5dE4xlxCXovt/tz0jsCTOSklJUsGmqgE1hpcDjvNrXPEGPOXen2s+OrSyG8iV/xyOBH8T/AJiPQCNX75O2fw9IKWWbTqlfNY5pI0Y82zUfm4RgLRaijCk8tsaeHmIVMuFJajrHREPGidPIGfT3gQ4phr094EIKdvr1gKMxDoyRi68TAMheG47z9YUQt2zp3/Sp5e5VZ7fjc3J9MI6QxqUQOJj3wqVL21w3F7fWJSjkjwZf9CbzwERXaKWMKji2eZjJS7S3v3Ogz08JwHhXKPzv7kN2n289bVTKmZkXbyLfJZYyVByH3ud8RDRINTrw+5jlZC8PuY1jnwzVbc98cs1odtJH+kwhPki37mAAUWd/pb3gQ5oZIt+5+sCAD//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hMSEBUQERQVFBUVFxUVERUVEhQVGBoTHyAXFx0WHB4XGycgGBwkGxgVJTsgIycpLC0sFR4xNTAqNScrLCkBCQoKDgsNGg4OFyokHCItLC41LDU0KSwsKjU1KSw2LCwpLCwsNSssLCwqNC01LC0vLCw0LCwpKTQpKSwsNDQsLP/AABEIAFsARQMBIgACEQEDEQH/xAAcAAAABwEBAAAAAAAAAAAAAAAAAQMEBQYHAgj/xAA4EAACAAQDBQYEBAYDAAAAAAABAgADBBESITEFQVFxgQYHEyKRwRQyYaFigrHhQlJyktHwIyQz/8QAGgEAAQUBAAAAAAAAAAAAAAAAAAECAwQFB//EACcRAAICAQIDCQEAAAAAAAAAAAABAgMRElEEMUETISIyYZGhwfAF/9oADAMBAAIRAxEAPwDE3c3OZ1O+CxnifWA+p5mOYADxnifWF6SkmzThlK7ngoJ/SHGwtjvVVCU8v5nOu4DUseQEbD2d2IPDC015cqXkJhAHiNvfLM34mI7LFAmrqdnIxiroZsr/ANFZed/SG2M8T6xsnavYqlb2W9iGy158YzDaGxCl3GQva2toSFikLZTKvmRXiHifWB4h4n1gnWxsYKJSEc0rnPM7t/OBHNLv6e8CABOZqeZgoOZqeZgoANO7muz2P4iqbIKFlIeJbNrdAB1jWWolCADK2Vt37RA92WzxL2ZLU2UtZzbzG7AG5va2Vosc6oHirJ81iuIsy2W30O8xQtTk8mlQ9Cx1K1t2lGAi8Z/OpPOUIuGFmGozjSK6YkxGZ2OQYqktCzWDMvm/t0HGM7rHKzbgG18obCLiS2zU0UbbmzzKa3AkRFxbO1YVkxDVSMWR1vaKnF6DyjKmsMXpd/T3gQKXf094EPGib6nmYIQb6nmYKADfu7HaxnbOlk6y28FuajIn64cEWaZOW7WBa3lZsr6XNr7hl6xj/c1tcrVtTFjgmIXVd3irbPngxCNckUZQ3bzKFPkDFPPe+MsLlr8IzrI6Z4NiieqtPqUzYeI1EwWdcRcriFjr8p5iK/2kmkTCMvLnkIt9Y16xMIKKGuSXxWJ0zwjfreKr2vK+I5H8xHp7Xgi/ESWeQpm26omWbj5msOV73+w9Yr8O9p1BZyDopIUQ0i/FYRj2S1S7hel39PeBApd/T3gQ4jEn1PMwUG+p5mOkkkwAOdk7Senny58s2aWwZem4/Qi46x6Np9shpKvMQy2dEfCc7BlDAZcAYwnsp2b+Iq5Els/EmopH4b3a/wCUNHpHtdsvyYpeFScKjdnoLdIr3wyslvhbNMtO5l/aHa3zCWSbkX+kVppcypmWUEgfM24cc95jV6DutLDFUzCQcygOZ5kaD8I9Yje36ydnUZZAqk+SSoAF3/wBneG117kl1+eTMG2vT4Kiag0V2A5XMM4XmXYknMk3J4k6wk0oiLWCgK0u/p7wIFLv6e8CAB38OATzMOKZALk6iO2XM8zBEboeIaL3K7O8SvaeRcSJTMMs8b+RRztj9Idd4e2Js7aBkI3iOGWWiKCVU71Xi1za/FToNHPdnWCj2dVVf8cx1lSRxYKbemInpFGqZzy61ZykllmJMU/iBB/X9YpXyTek3/5dE4xlxCXovt/tz0jsCTOSklJUsGmqgE1hpcDjvNrXPEGPOXen2s+OrSyG8iV/xyOBH8T/AJiPQCNX75O2fw9IKWWbTqlfNY5pI0Y82zUfm4RgLRaijCk8tsaeHmIVMuFJajrHREPGidPIGfT3gQ4phr094EIKdvr1gKMxDoyRi68TAMheG47z9YUQt2zp3/Sp5e5VZ7fjc3J9MI6QxqUQOJj3wqVL21w3F7fWJSjkjwZf9CbzwERXaKWMKji2eZjJS7S3v3Ogz08JwHhXKPzv7kN2n289bVTKmZkXbyLfJZYyVByH3ud8RDRINTrw+5jlZC8PuY1jnwzVbc98cs1odtJH+kwhPki37mAAUWd/pb3gQ5oZIt+5+sCAD//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5181601" y="3757613"/>
            <a:ext cx="5229225" cy="2909889"/>
            <a:chOff x="3657600" y="3757612"/>
            <a:chExt cx="5229225" cy="2909889"/>
          </a:xfrm>
        </p:grpSpPr>
        <p:pic>
          <p:nvPicPr>
            <p:cNvPr id="4098" name="Picture 2" descr="Dr. Edward H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0950" y="5334000"/>
              <a:ext cx="1285875" cy="13335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nmhs.net/images/drhillforweb_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3646" y="4191000"/>
              <a:ext cx="249555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3757612"/>
              <a:ext cx="838200" cy="110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1904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1"/>
          <p:cNvPicPr>
            <a:picLocks noChangeAspect="1"/>
          </p:cNvPicPr>
          <p:nvPr/>
        </p:nvPicPr>
        <p:blipFill>
          <a:blip r:embed="rId2"/>
          <a:srcRect/>
          <a:stretch>
            <a:fillRect/>
          </a:stretch>
        </p:blipFill>
        <p:spPr bwMode="auto">
          <a:xfrm>
            <a:off x="1481137" y="-19050"/>
            <a:ext cx="9229726" cy="6896100"/>
          </a:xfrm>
          <a:prstGeom prst="rect">
            <a:avLst/>
          </a:prstGeom>
          <a:noFill/>
          <a:ln w="9525">
            <a:noFill/>
            <a:miter lim="800000"/>
            <a:headEnd/>
            <a:tailEnd/>
          </a:ln>
        </p:spPr>
      </p:pic>
    </p:spTree>
    <p:extLst>
      <p:ext uri="{BB962C8B-B14F-4D97-AF65-F5344CB8AC3E}">
        <p14:creationId xmlns:p14="http://schemas.microsoft.com/office/powerpoint/2010/main" val="948682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p:cNvPicPr>
            <a:picLocks noChangeAspect="1"/>
          </p:cNvPicPr>
          <p:nvPr/>
        </p:nvPicPr>
        <p:blipFill>
          <a:blip r:embed="rId2"/>
          <a:srcRect/>
          <a:stretch>
            <a:fillRect/>
          </a:stretch>
        </p:blipFill>
        <p:spPr bwMode="auto">
          <a:xfrm>
            <a:off x="1481137" y="685800"/>
            <a:ext cx="9229726" cy="5073650"/>
          </a:xfrm>
          <a:prstGeom prst="rect">
            <a:avLst/>
          </a:prstGeom>
          <a:noFill/>
          <a:ln w="9525">
            <a:noFill/>
            <a:miter lim="800000"/>
            <a:headEnd/>
            <a:tailEnd/>
          </a:ln>
        </p:spPr>
      </p:pic>
      <p:sp>
        <p:nvSpPr>
          <p:cNvPr id="351234" name="TextBox 1"/>
          <p:cNvSpPr txBox="1">
            <a:spLocks noChangeArrowheads="1"/>
          </p:cNvSpPr>
          <p:nvPr/>
        </p:nvSpPr>
        <p:spPr bwMode="auto">
          <a:xfrm>
            <a:off x="3124200" y="3276601"/>
            <a:ext cx="5867400" cy="708025"/>
          </a:xfrm>
          <a:prstGeom prst="rect">
            <a:avLst/>
          </a:prstGeom>
          <a:noFill/>
          <a:ln w="9525">
            <a:noFill/>
            <a:miter lim="800000"/>
            <a:headEnd/>
            <a:tailEnd/>
          </a:ln>
        </p:spPr>
        <p:txBody>
          <a:bodyPr>
            <a:spAutoFit/>
          </a:bodyPr>
          <a:lstStyle/>
          <a:p>
            <a:pPr algn="ctr"/>
            <a:r>
              <a:rPr lang="en-US" altLang="en-US" sz="4000">
                <a:solidFill>
                  <a:srgbClr val="000000"/>
                </a:solidFill>
                <a:latin typeface="Arial" charset="0"/>
                <a:sym typeface="Arial" charset="0"/>
              </a:rPr>
              <a:t>The History</a:t>
            </a:r>
          </a:p>
        </p:txBody>
      </p:sp>
    </p:spTree>
    <p:extLst>
      <p:ext uri="{BB962C8B-B14F-4D97-AF65-F5344CB8AC3E}">
        <p14:creationId xmlns:p14="http://schemas.microsoft.com/office/powerpoint/2010/main" val="112984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43692" y="609600"/>
            <a:ext cx="8839200" cy="1143000"/>
          </a:xfrm>
        </p:spPr>
        <p:txBody>
          <a:bodyPr>
            <a:normAutofit fontScale="90000"/>
          </a:bodyPr>
          <a:lstStyle/>
          <a:p>
            <a:pPr marL="54864" algn="ctr">
              <a:defRPr/>
            </a:pPr>
            <a:r>
              <a:rPr lang="en-US" sz="3800" dirty="0">
                <a:solidFill>
                  <a:schemeClr val="tx2"/>
                </a:solidFill>
                <a:cs typeface="Impact"/>
              </a:rPr>
              <a:t>The Social Determinants of Health Disproportionately Affect Mississippi’s Health</a:t>
            </a:r>
          </a:p>
        </p:txBody>
      </p:sp>
      <p:graphicFrame>
        <p:nvGraphicFramePr>
          <p:cNvPr id="321545" name="Object 9"/>
          <p:cNvGraphicFramePr>
            <a:graphicFrameLocks noGrp="1"/>
          </p:cNvGraphicFramePr>
          <p:nvPr>
            <p:ph idx="4294967295"/>
          </p:nvPr>
        </p:nvGraphicFramePr>
        <p:xfrm>
          <a:off x="1549400" y="1854201"/>
          <a:ext cx="8331200" cy="4627563"/>
        </p:xfrm>
        <a:graphic>
          <a:graphicData uri="http://schemas.openxmlformats.org/presentationml/2006/ole">
            <mc:AlternateContent xmlns:mc="http://schemas.openxmlformats.org/markup-compatibility/2006">
              <mc:Choice xmlns:v="urn:schemas-microsoft-com:vml" Requires="v">
                <p:oleObj r:id="rId2" imgW="8333954" imgH="4627265" progId="Excel.Chart.8">
                  <p:embed/>
                </p:oleObj>
              </mc:Choice>
              <mc:Fallback>
                <p:oleObj r:id="rId2" imgW="8333954" imgH="4627265" progId="Excel.Chart.8">
                  <p:embed/>
                  <p:pic>
                    <p:nvPicPr>
                      <p:cNvPr id="321545" name="Object 9"/>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854201"/>
                        <a:ext cx="8331200" cy="462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1547" name="TextBox 4"/>
          <p:cNvSpPr txBox="1">
            <a:spLocks noChangeArrowheads="1"/>
          </p:cNvSpPr>
          <p:nvPr/>
        </p:nvSpPr>
        <p:spPr bwMode="auto">
          <a:xfrm>
            <a:off x="6346826" y="2613026"/>
            <a:ext cx="1012825" cy="708025"/>
          </a:xfrm>
          <a:prstGeom prst="rect">
            <a:avLst/>
          </a:prstGeom>
          <a:noFill/>
          <a:ln w="9525">
            <a:noFill/>
            <a:miter lim="800000"/>
            <a:headEnd/>
            <a:tailEnd/>
          </a:ln>
        </p:spPr>
        <p:txBody>
          <a:bodyPr wrap="none">
            <a:spAutoFit/>
          </a:bodyPr>
          <a:lstStyle/>
          <a:p>
            <a:pPr algn="ctr"/>
            <a:r>
              <a:rPr lang="en-US" altLang="en-US" sz="2000">
                <a:latin typeface="Minion Pro"/>
              </a:rPr>
              <a:t>Health </a:t>
            </a:r>
          </a:p>
          <a:p>
            <a:pPr algn="ctr"/>
            <a:r>
              <a:rPr lang="en-US" altLang="en-US" sz="2000">
                <a:latin typeface="Minion Pro"/>
              </a:rPr>
              <a:t>Literacy</a:t>
            </a:r>
          </a:p>
        </p:txBody>
      </p:sp>
      <p:sp>
        <p:nvSpPr>
          <p:cNvPr id="321548" name="TextBox 6"/>
          <p:cNvSpPr txBox="1">
            <a:spLocks noChangeArrowheads="1"/>
          </p:cNvSpPr>
          <p:nvPr/>
        </p:nvSpPr>
        <p:spPr bwMode="auto">
          <a:xfrm>
            <a:off x="6853238" y="3886200"/>
            <a:ext cx="1314450" cy="400050"/>
          </a:xfrm>
          <a:prstGeom prst="rect">
            <a:avLst/>
          </a:prstGeom>
          <a:noFill/>
          <a:ln w="9525">
            <a:noFill/>
            <a:miter lim="800000"/>
            <a:headEnd/>
            <a:tailEnd/>
          </a:ln>
        </p:spPr>
        <p:txBody>
          <a:bodyPr wrap="none">
            <a:spAutoFit/>
          </a:bodyPr>
          <a:lstStyle/>
          <a:p>
            <a:pPr algn="ctr"/>
            <a:r>
              <a:rPr lang="en-US" altLang="en-US" sz="2000">
                <a:latin typeface="Minion Pro"/>
              </a:rPr>
              <a:t>Geography</a:t>
            </a:r>
          </a:p>
        </p:txBody>
      </p:sp>
      <p:sp>
        <p:nvSpPr>
          <p:cNvPr id="321549" name="TextBox 7"/>
          <p:cNvSpPr txBox="1">
            <a:spLocks noChangeArrowheads="1"/>
          </p:cNvSpPr>
          <p:nvPr/>
        </p:nvSpPr>
        <p:spPr bwMode="auto">
          <a:xfrm>
            <a:off x="6733633" y="4953000"/>
            <a:ext cx="978987" cy="400110"/>
          </a:xfrm>
          <a:prstGeom prst="rect">
            <a:avLst/>
          </a:prstGeom>
          <a:noFill/>
          <a:ln w="9525">
            <a:noFill/>
            <a:miter lim="800000"/>
            <a:headEnd/>
            <a:tailEnd/>
          </a:ln>
        </p:spPr>
        <p:txBody>
          <a:bodyPr wrap="none">
            <a:spAutoFit/>
          </a:bodyPr>
          <a:lstStyle/>
          <a:p>
            <a:pPr algn="ctr"/>
            <a:r>
              <a:rPr lang="en-US" altLang="en-US" sz="2000">
                <a:latin typeface="Minion Pro"/>
              </a:rPr>
              <a:t>Poverty</a:t>
            </a:r>
          </a:p>
        </p:txBody>
      </p:sp>
      <p:sp>
        <p:nvSpPr>
          <p:cNvPr id="321550" name="TextBox 8"/>
          <p:cNvSpPr txBox="1">
            <a:spLocks noChangeArrowheads="1"/>
          </p:cNvSpPr>
          <p:nvPr/>
        </p:nvSpPr>
        <p:spPr bwMode="auto">
          <a:xfrm>
            <a:off x="5665897" y="5380038"/>
            <a:ext cx="1087221" cy="707886"/>
          </a:xfrm>
          <a:prstGeom prst="rect">
            <a:avLst/>
          </a:prstGeom>
          <a:noFill/>
          <a:ln w="9525">
            <a:noFill/>
            <a:miter lim="800000"/>
            <a:headEnd/>
            <a:tailEnd/>
          </a:ln>
        </p:spPr>
        <p:txBody>
          <a:bodyPr wrap="none">
            <a:spAutoFit/>
          </a:bodyPr>
          <a:lstStyle/>
          <a:p>
            <a:pPr algn="ctr"/>
            <a:r>
              <a:rPr lang="en-US" altLang="en-US" sz="2000">
                <a:latin typeface="Minion Pro"/>
              </a:rPr>
              <a:t>Systems </a:t>
            </a:r>
          </a:p>
          <a:p>
            <a:pPr algn="ctr"/>
            <a:r>
              <a:rPr lang="en-US" altLang="en-US" sz="2000">
                <a:latin typeface="Minion Pro"/>
              </a:rPr>
              <a:t>of Care</a:t>
            </a:r>
          </a:p>
        </p:txBody>
      </p:sp>
      <p:sp>
        <p:nvSpPr>
          <p:cNvPr id="321551" name="TextBox 9"/>
          <p:cNvSpPr txBox="1">
            <a:spLocks noChangeArrowheads="1"/>
          </p:cNvSpPr>
          <p:nvPr/>
        </p:nvSpPr>
        <p:spPr bwMode="auto">
          <a:xfrm>
            <a:off x="4549775" y="4799014"/>
            <a:ext cx="960438" cy="708025"/>
          </a:xfrm>
          <a:prstGeom prst="rect">
            <a:avLst/>
          </a:prstGeom>
          <a:noFill/>
          <a:ln w="9525">
            <a:noFill/>
            <a:miter lim="800000"/>
            <a:headEnd/>
            <a:tailEnd/>
          </a:ln>
        </p:spPr>
        <p:txBody>
          <a:bodyPr wrap="none">
            <a:spAutoFit/>
          </a:bodyPr>
          <a:lstStyle/>
          <a:p>
            <a:pPr algn="ctr"/>
            <a:r>
              <a:rPr lang="en-US" altLang="en-US" sz="2000">
                <a:latin typeface="Minion Pro"/>
              </a:rPr>
              <a:t>Race &amp;</a:t>
            </a:r>
          </a:p>
          <a:p>
            <a:pPr algn="ctr"/>
            <a:r>
              <a:rPr lang="en-US" altLang="en-US" sz="2000">
                <a:latin typeface="Minion Pro"/>
              </a:rPr>
              <a:t>Culture</a:t>
            </a:r>
          </a:p>
        </p:txBody>
      </p:sp>
      <p:sp>
        <p:nvSpPr>
          <p:cNvPr id="321552" name="TextBox 10"/>
          <p:cNvSpPr txBox="1">
            <a:spLocks noChangeArrowheads="1"/>
          </p:cNvSpPr>
          <p:nvPr/>
        </p:nvSpPr>
        <p:spPr bwMode="auto">
          <a:xfrm>
            <a:off x="4275139" y="3810000"/>
            <a:ext cx="1235075" cy="400050"/>
          </a:xfrm>
          <a:prstGeom prst="rect">
            <a:avLst/>
          </a:prstGeom>
          <a:noFill/>
          <a:ln w="9525">
            <a:noFill/>
            <a:miter lim="800000"/>
            <a:headEnd/>
            <a:tailEnd/>
          </a:ln>
        </p:spPr>
        <p:txBody>
          <a:bodyPr wrap="none">
            <a:spAutoFit/>
          </a:bodyPr>
          <a:lstStyle/>
          <a:p>
            <a:pPr algn="ctr"/>
            <a:r>
              <a:rPr lang="en-US" altLang="en-US" sz="2000">
                <a:latin typeface="Minion Pro"/>
              </a:rPr>
              <a:t>Education</a:t>
            </a:r>
          </a:p>
        </p:txBody>
      </p:sp>
      <p:sp>
        <p:nvSpPr>
          <p:cNvPr id="321553" name="TextBox 11"/>
          <p:cNvSpPr txBox="1">
            <a:spLocks noChangeArrowheads="1"/>
          </p:cNvSpPr>
          <p:nvPr/>
        </p:nvSpPr>
        <p:spPr bwMode="auto">
          <a:xfrm>
            <a:off x="5192713" y="2651126"/>
            <a:ext cx="933450" cy="708025"/>
          </a:xfrm>
          <a:prstGeom prst="rect">
            <a:avLst/>
          </a:prstGeom>
          <a:noFill/>
          <a:ln w="9525">
            <a:noFill/>
            <a:miter lim="800000"/>
            <a:headEnd/>
            <a:tailEnd/>
          </a:ln>
        </p:spPr>
        <p:txBody>
          <a:bodyPr wrap="none">
            <a:spAutoFit/>
          </a:bodyPr>
          <a:lstStyle/>
          <a:p>
            <a:pPr algn="ctr"/>
            <a:r>
              <a:rPr lang="en-US" altLang="en-US" sz="2000">
                <a:latin typeface="Minion Pro"/>
              </a:rPr>
              <a:t>Access </a:t>
            </a:r>
          </a:p>
          <a:p>
            <a:pPr algn="ctr"/>
            <a:r>
              <a:rPr lang="en-US" altLang="en-US" sz="2000">
                <a:latin typeface="Minion Pro"/>
              </a:rPr>
              <a:t>to Care</a:t>
            </a:r>
          </a:p>
        </p:txBody>
      </p:sp>
    </p:spTree>
    <p:extLst>
      <p:ext uri="{BB962C8B-B14F-4D97-AF65-F5344CB8AC3E}">
        <p14:creationId xmlns:p14="http://schemas.microsoft.com/office/powerpoint/2010/main" val="325595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p:cNvPicPr>
            <a:picLocks noChangeAspect="1"/>
          </p:cNvPicPr>
          <p:nvPr/>
        </p:nvPicPr>
        <p:blipFill>
          <a:blip r:embed="rId2"/>
          <a:srcRect/>
          <a:stretch>
            <a:fillRect/>
          </a:stretch>
        </p:blipFill>
        <p:spPr bwMode="auto">
          <a:xfrm>
            <a:off x="2286001" y="228600"/>
            <a:ext cx="7521575" cy="5551488"/>
          </a:xfrm>
          <a:prstGeom prst="rect">
            <a:avLst/>
          </a:prstGeom>
          <a:noFill/>
          <a:ln w="9525">
            <a:noFill/>
            <a:miter lim="800000"/>
            <a:headEnd/>
            <a:tailEnd/>
          </a:ln>
        </p:spPr>
      </p:pic>
    </p:spTree>
    <p:extLst>
      <p:ext uri="{BB962C8B-B14F-4D97-AF65-F5344CB8AC3E}">
        <p14:creationId xmlns:p14="http://schemas.microsoft.com/office/powerpoint/2010/main" val="412171264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Gallery</Template>
  <TotalTime>199</TotalTime>
  <Words>1514</Words>
  <Application>Microsoft Macintosh PowerPoint</Application>
  <PresentationFormat>Widescreen</PresentationFormat>
  <Paragraphs>176</Paragraphs>
  <Slides>42</Slides>
  <Notes>16</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4" baseType="lpstr">
      <vt:lpstr>ＭＳ Ｐゴシック</vt:lpstr>
      <vt:lpstr>Aptos</vt:lpstr>
      <vt:lpstr>Arial</vt:lpstr>
      <vt:lpstr>Georgia</vt:lpstr>
      <vt:lpstr>Gill Sans MT</vt:lpstr>
      <vt:lpstr>Impact</vt:lpstr>
      <vt:lpstr>ITC Officina Serif</vt:lpstr>
      <vt:lpstr>ITC Officina Serif Bold</vt:lpstr>
      <vt:lpstr>Minion Pro</vt:lpstr>
      <vt:lpstr>ヒラギノ角ゴ Pro W3</vt:lpstr>
      <vt:lpstr>Gallery</vt:lpstr>
      <vt:lpstr>Excel.Chart.8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Social Determinants of Health Disproportionately Affect Mississippi’s Health</vt:lpstr>
      <vt:lpstr>PowerPoint Presentation</vt:lpstr>
      <vt:lpstr>PowerPoint Presentation</vt:lpstr>
      <vt:lpstr>SYSTEMS OF CARE</vt:lpstr>
      <vt:lpstr>                 STEMI Care System  Mississippi State Board of Health Approved Care Plan:  June 2011   </vt:lpstr>
      <vt:lpstr>PowerPoint Presentation</vt:lpstr>
      <vt:lpstr>PowerPoint Presentation</vt:lpstr>
      <vt:lpstr>PowerPoint Presentation</vt:lpstr>
      <vt:lpstr>In-Hospital Mortality</vt:lpstr>
      <vt:lpstr>PowerPoint Presentation</vt:lpstr>
      <vt:lpstr>PowerPoint Presentation</vt:lpstr>
      <vt:lpstr>Advances  In Structural Heart Disease</vt:lpstr>
      <vt:lpstr>Aortic  Valve</vt:lpstr>
      <vt:lpstr>What Causes Aortic Stenosis in Adults?</vt:lpstr>
      <vt:lpstr>Alain Cribier: First Human Transcatheter Valve Replacement (2002)</vt:lpstr>
      <vt:lpstr>Mitral Valve</vt:lpstr>
      <vt:lpstr>Mitral regurgitation (MR) is the most common type of heart valve disease in the US</vt:lpstr>
      <vt:lpstr>MR Progresses to Heart Failure</vt:lpstr>
      <vt:lpstr>PowerPoint Presentation</vt:lpstr>
      <vt:lpstr>PowerPoint Presentation</vt:lpstr>
      <vt:lpstr>PowerPoint Presentation</vt:lpstr>
      <vt:lpstr>MitraClip® System</vt:lpstr>
      <vt:lpstr>    Successful Outcomes for Patients and Centers Post-procedure Impact of MitraClip Therapy</vt:lpstr>
      <vt:lpstr>PowerPoint Presentation</vt:lpstr>
      <vt:lpstr>Agenda</vt:lpstr>
      <vt:lpstr>PowerPoint Presentation</vt:lpstr>
      <vt:lpstr>Connection Between Non-Valvular AF-Related Stroke and the Left Atrial Appendage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Thad Waites</dc:creator>
  <cp:keywords/>
  <dc:description/>
  <cp:lastModifiedBy>Thad Waites</cp:lastModifiedBy>
  <cp:revision>13</cp:revision>
  <dcterms:created xsi:type="dcterms:W3CDTF">2024-12-14T15:14:24Z</dcterms:created>
  <dcterms:modified xsi:type="dcterms:W3CDTF">2024-12-14T18:38:43Z</dcterms:modified>
  <cp:category/>
</cp:coreProperties>
</file>