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73" r:id="rId6"/>
    <p:sldMasterId id="2147483686" r:id="rId7"/>
  </p:sldMasterIdLst>
  <p:notesMasterIdLst>
    <p:notesMasterId r:id="rId15"/>
  </p:notesMasterIdLst>
  <p:sldIdLst>
    <p:sldId id="410" r:id="rId8"/>
    <p:sldId id="424" r:id="rId9"/>
    <p:sldId id="425" r:id="rId10"/>
    <p:sldId id="428" r:id="rId11"/>
    <p:sldId id="426" r:id="rId12"/>
    <p:sldId id="427" r:id="rId13"/>
    <p:sldId id="42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6CDB65-19DE-9F50-9802-6C173E86DB80}" v="6" dt="2024-11-21T16:17:52.742"/>
    <p1510:client id="{D4D5AE1E-D53C-4877-9A90-F2382D5B282F}" v="28" dt="2024-11-21T12:59:48.72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DC7CF1-C1D1-44FA-BD0A-DB2ED5C010EE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73267A-824B-4F0A-9947-430FDF15B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530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F8402-002E-46E9-A023-25A472166C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42FF93-42FD-489B-A78B-8AC3F68E2D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520B19-8E96-4122-8F3F-DA038C1F4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5EB14-208D-4BBE-8760-1E9A45CA8101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CA5D21-E657-45FF-A53D-54B15EF42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842D64-12BB-4703-A1DF-126FAEA64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39F34-5BC7-4558-AFC1-9543AB011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583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7F77D-32DC-42E3-9B66-9CD543C24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22227B-D77C-4653-91CB-D818144205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F24041-01F2-4FBB-8338-AACD5229E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5EB14-208D-4BBE-8760-1E9A45CA8101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7DF494-C369-4CDD-9CC3-06E0FC51D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901ED2-753B-4610-8C97-BD07657F1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39F34-5BC7-4558-AFC1-9543AB011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033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0F1BB0C-0EAA-4E08-B6FA-934137CB05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8BF7B0-BC8A-4E4E-B44D-1D6DD66CB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E9FD32-590F-4074-8FC3-6E250DD68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5EB14-208D-4BBE-8760-1E9A45CA8101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B37D56-B3E3-452C-AD26-C27737237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ED3CF2-AD27-487E-9E99-0A5C53AE0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39F34-5BC7-4558-AFC1-9543AB011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143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1B637-63BA-44A5-98D2-637F7044B83B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488F3-778E-423A-A5FC-C17CA9B65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128489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1B637-63BA-44A5-98D2-637F7044B83B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488F3-778E-423A-A5FC-C17CA9B65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17227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1B637-63BA-44A5-98D2-637F7044B83B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488F3-778E-423A-A5FC-C17CA9B65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63456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1B637-63BA-44A5-98D2-637F7044B83B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488F3-778E-423A-A5FC-C17CA9B65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67869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1B637-63BA-44A5-98D2-637F7044B83B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488F3-778E-423A-A5FC-C17CA9B65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119113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1B637-63BA-44A5-98D2-637F7044B83B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488F3-778E-423A-A5FC-C17CA9B65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891786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1B637-63BA-44A5-98D2-637F7044B83B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488F3-778E-423A-A5FC-C17CA9B65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417869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1B637-63BA-44A5-98D2-637F7044B83B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488F3-778E-423A-A5FC-C17CA9B65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18563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F0C0F-61FD-4FEF-A144-35A478EE3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B50FA-A8E4-4473-99F5-A01F37F809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81BFB1-E14D-4639-A02A-5108DD4F6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5EB14-208D-4BBE-8760-1E9A45CA8101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02925D-5E8A-456C-B2C2-70B638DDB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6363E7-0E7D-4919-A8F6-7556FD6D0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39F34-5BC7-4558-AFC1-9543AB011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6918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1B637-63BA-44A5-98D2-637F7044B83B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488F3-778E-423A-A5FC-C17CA9B65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798496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1B637-63BA-44A5-98D2-637F7044B83B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488F3-778E-423A-A5FC-C17CA9B65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423273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1B637-63BA-44A5-98D2-637F7044B83B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488F3-778E-423A-A5FC-C17CA9B65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940298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2592382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389888"/>
            <a:ext cx="11216640" cy="1182624"/>
          </a:xfrm>
        </p:spPr>
        <p:txBody>
          <a:bodyPr anchor="t">
            <a:normAutofit/>
          </a:bodyPr>
          <a:lstStyle>
            <a:lvl1pPr algn="l">
              <a:defRPr sz="3733" b="1">
                <a:solidFill>
                  <a:srgbClr val="00788A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865120"/>
            <a:ext cx="8534400" cy="463296"/>
          </a:xfrm>
        </p:spPr>
        <p:txBody>
          <a:bodyPr>
            <a:normAutofit/>
          </a:bodyPr>
          <a:lstStyle>
            <a:lvl1pPr marL="0" indent="0" algn="l">
              <a:buNone/>
              <a:defRPr sz="2667" b="1">
                <a:solidFill>
                  <a:srgbClr val="00788A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743200" cy="365125"/>
          </a:xfrm>
        </p:spPr>
        <p:txBody>
          <a:bodyPr/>
          <a:lstStyle/>
          <a:p>
            <a:fld id="{48BDFDD9-E08D-4C81-B20C-0A09A4E04F81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83040" y="6356351"/>
            <a:ext cx="2743200" cy="365125"/>
          </a:xfrm>
        </p:spPr>
        <p:txBody>
          <a:bodyPr/>
          <a:lstStyle/>
          <a:p>
            <a:fld id="{35A20E59-B269-4201-9312-514125AC37C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940E32-2B25-431F-84EA-1D2AE6283A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61"/>
          <a:stretch/>
        </p:blipFill>
        <p:spPr>
          <a:xfrm>
            <a:off x="0" y="1"/>
            <a:ext cx="12192000" cy="121061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CF1532D-311C-41AE-B050-31584709DCAD}"/>
              </a:ext>
            </a:extLst>
          </p:cNvPr>
          <p:cNvSpPr txBox="1"/>
          <p:nvPr userDrawn="1"/>
        </p:nvSpPr>
        <p:spPr>
          <a:xfrm>
            <a:off x="609600" y="120203"/>
            <a:ext cx="92041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2"/>
                </a:solidFill>
                <a:latin typeface="Calibri" panose="020F0502020204030204" pitchFamily="34" charset="0"/>
              </a:rPr>
              <a:t>National Center for HIV, Viral Hepatitis, STD, and TB Prevention</a:t>
            </a:r>
          </a:p>
          <a:p>
            <a:r>
              <a:rPr lang="en-US" sz="2400" b="1" dirty="0">
                <a:solidFill>
                  <a:schemeClr val="bg2"/>
                </a:solidFill>
                <a:latin typeface="Calibri" panose="020F0502020204030204" pitchFamily="34" charset="0"/>
              </a:rPr>
              <a:t>Division of STD Prevention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73CBB10-9A39-42CA-895A-CF75259E1B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3950208"/>
            <a:ext cx="8534400" cy="1292352"/>
          </a:xfrm>
        </p:spPr>
        <p:txBody>
          <a:bodyPr/>
          <a:lstStyle>
            <a:lvl1pPr marL="0" indent="0">
              <a:buNone/>
              <a:defRPr sz="2400">
                <a:solidFill>
                  <a:srgbClr val="00788A"/>
                </a:solidFill>
              </a:defRPr>
            </a:lvl1pPr>
            <a:lvl2pPr>
              <a:defRPr sz="2133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539288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3427C5C-317B-4847-A1A5-078BB14068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7" y="6023492"/>
            <a:ext cx="1187116" cy="6898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80416"/>
            <a:ext cx="10972800" cy="1146048"/>
          </a:xfrm>
        </p:spPr>
        <p:txBody>
          <a:bodyPr anchor="b">
            <a:normAutofit/>
          </a:bodyPr>
          <a:lstStyle>
            <a:lvl1pPr>
              <a:defRPr sz="2533" b="1">
                <a:solidFill>
                  <a:srgbClr val="00788A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48384"/>
            <a:ext cx="10972800" cy="4462272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3200" b="0">
                <a:solidFill>
                  <a:schemeClr val="tx1"/>
                </a:solidFill>
              </a:defRPr>
            </a:lvl1pPr>
            <a:lvl2pPr marL="685783" indent="-228594">
              <a:buClr>
                <a:srgbClr val="00788A"/>
              </a:buClr>
              <a:buFont typeface="Calibri" panose="020F0502020204030204" pitchFamily="34" charset="0"/>
              <a:buChar char="‒"/>
              <a:defRPr sz="2667"/>
            </a:lvl2pPr>
            <a:lvl3pPr>
              <a:buClr>
                <a:srgbClr val="C00000"/>
              </a:buClr>
              <a:defRPr sz="2667"/>
            </a:lvl3pPr>
            <a:lvl4pPr>
              <a:defRPr sz="2400"/>
            </a:lvl4pPr>
            <a:lvl5pPr>
              <a:defRPr sz="2133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28302" y="6356351"/>
            <a:ext cx="2124497" cy="336413"/>
          </a:xfrm>
        </p:spPr>
        <p:txBody>
          <a:bodyPr/>
          <a:lstStyle/>
          <a:p>
            <a:fld id="{48BDFDD9-E08D-4C81-B20C-0A09A4E04F81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39200" y="6356351"/>
            <a:ext cx="2743200" cy="365125"/>
          </a:xfrm>
        </p:spPr>
        <p:txBody>
          <a:bodyPr/>
          <a:lstStyle/>
          <a:p>
            <a:fld id="{35A20E59-B269-4201-9312-514125AC37C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6F41CA-1176-495B-90D4-07CEA856F1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649"/>
          <a:stretch/>
        </p:blipFill>
        <p:spPr>
          <a:xfrm>
            <a:off x="0" y="6705601"/>
            <a:ext cx="12190928" cy="16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9218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0061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462272"/>
            <a:ext cx="11058144" cy="1158240"/>
          </a:xfrm>
        </p:spPr>
        <p:txBody>
          <a:bodyPr anchor="b">
            <a:normAutofit/>
          </a:bodyPr>
          <a:lstStyle>
            <a:lvl1pPr>
              <a:defRPr sz="4800" b="1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900928"/>
            <a:ext cx="10363200" cy="573024"/>
          </a:xfrm>
        </p:spPr>
        <p:txBody>
          <a:bodyPr/>
          <a:lstStyle>
            <a:lvl1pPr marL="0" indent="0">
              <a:buNone/>
              <a:defRPr sz="2667">
                <a:solidFill>
                  <a:schemeClr val="bg2"/>
                </a:solidFill>
                <a:latin typeface="+mn-lt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8BDFDD9-E08D-4C81-B20C-0A09A4E04F81}" type="datetimeFigureOut">
              <a:rPr lang="en-US" smtClean="0"/>
              <a:pPr/>
              <a:t>11/21/2024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24544" y="6356351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5A20E59-B269-4201-9312-514125AC37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8727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9833"/>
            <a:ext cx="10972800" cy="1005635"/>
          </a:xfrm>
        </p:spPr>
        <p:txBody>
          <a:bodyPr anchor="b">
            <a:normAutofit/>
          </a:bodyPr>
          <a:lstStyle>
            <a:lvl1pPr>
              <a:defRPr sz="3200" b="1">
                <a:solidFill>
                  <a:srgbClr val="00788A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57795"/>
            <a:ext cx="10972800" cy="4291197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b="0">
                <a:solidFill>
                  <a:schemeClr val="tx1"/>
                </a:solidFill>
              </a:defRPr>
            </a:lvl1pPr>
            <a:lvl2pPr marL="685783" indent="-228594">
              <a:buClr>
                <a:srgbClr val="00788A"/>
              </a:buClr>
              <a:buFont typeface="Calibri" panose="020F0502020204030204" pitchFamily="34" charset="0"/>
              <a:buChar char="‒"/>
              <a:defRPr/>
            </a:lvl2pPr>
            <a:lvl3pPr>
              <a:buClr>
                <a:srgbClr val="C00000"/>
              </a:buClr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28800" y="5803961"/>
            <a:ext cx="8534400" cy="858099"/>
          </a:xfrm>
        </p:spPr>
        <p:txBody>
          <a:bodyPr anchor="t">
            <a:normAutofit/>
          </a:bodyPr>
          <a:lstStyle>
            <a:lvl1pPr marL="0" indent="0" algn="l">
              <a:buFont typeface="Wingdings" panose="05000000000000000000" pitchFamily="2" charset="2"/>
              <a:buNone/>
              <a:defRPr sz="1333" b="0">
                <a:solidFill>
                  <a:schemeClr val="tx1"/>
                </a:solidFill>
              </a:defRPr>
            </a:lvl1pPr>
            <a:lvl2pPr marL="685783" indent="-228594" algn="l">
              <a:buClr>
                <a:srgbClr val="00788A"/>
              </a:buClr>
              <a:buFont typeface="Calibri" panose="020F0502020204030204" pitchFamily="34" charset="0"/>
              <a:buChar char="‒"/>
              <a:defRPr sz="1333"/>
            </a:lvl2pPr>
            <a:lvl3pPr algn="l">
              <a:buClr>
                <a:srgbClr val="C00000"/>
              </a:buClr>
              <a:defRPr sz="1333"/>
            </a:lvl3pPr>
            <a:lvl4pPr algn="l">
              <a:defRPr sz="1333"/>
            </a:lvl4pPr>
            <a:lvl5pPr algn="l">
              <a:defRPr sz="1333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E5BB86E-2212-41BC-BC8C-E88C6E75E1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649"/>
          <a:stretch/>
        </p:blipFill>
        <p:spPr>
          <a:xfrm>
            <a:off x="0" y="6705601"/>
            <a:ext cx="12190928" cy="1627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2467688-3098-4339-A70C-83D8B9BB629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7" y="6023492"/>
            <a:ext cx="1187116" cy="68987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DC17D18-9EF4-4A1C-A1A2-6FFF59F99215}"/>
              </a:ext>
            </a:extLst>
          </p:cNvPr>
          <p:cNvSpPr txBox="1"/>
          <p:nvPr userDrawn="1"/>
        </p:nvSpPr>
        <p:spPr>
          <a:xfrm>
            <a:off x="11660936" y="6336268"/>
            <a:ext cx="425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69FE1C53-EC00-467A-90D0-1E634E0048C1}" type="slidenum">
              <a:rPr lang="en-US" sz="1600" smtClean="0"/>
              <a:t>‹#›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27211440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DFDD9-E08D-4C81-B20C-0A09A4E04F81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20E59-B269-4201-9312-514125AC37C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084BA59-B253-4153-BA45-2DB011E6D8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649"/>
          <a:stretch/>
        </p:blipFill>
        <p:spPr>
          <a:xfrm>
            <a:off x="0" y="6705601"/>
            <a:ext cx="12190928" cy="16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8138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DFDD9-E08D-4C81-B20C-0A09A4E04F81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20E59-B269-4201-9312-514125AC37CC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7040B8-19C7-41B7-9038-2BD0CB327B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649"/>
          <a:stretch/>
        </p:blipFill>
        <p:spPr>
          <a:xfrm>
            <a:off x="0" y="6705601"/>
            <a:ext cx="12190928" cy="16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769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887C5-EBA9-4FC8-94E3-DD2238AB0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184228-51D3-426C-A671-12899F9175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737EB0-ACA0-4454-B07D-82B740E7E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5EB14-208D-4BBE-8760-1E9A45CA8101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53198C-3F8F-4687-B21E-E1285D486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77DF00-E5E8-4DB9-9107-A6AC50A00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39F34-5BC7-4558-AFC1-9543AB011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176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DFDD9-E08D-4C81-B20C-0A09A4E04F81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20E59-B269-4201-9312-514125AC37CC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C7A010-3EB9-4160-B75B-51F0A90943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649"/>
          <a:stretch/>
        </p:blipFill>
        <p:spPr>
          <a:xfrm>
            <a:off x="0" y="6705601"/>
            <a:ext cx="12190928" cy="16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7678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DFDD9-E08D-4C81-B20C-0A09A4E04F81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20E59-B269-4201-9312-514125AC37C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13F24F-1A65-4728-84F7-950E9A970A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649"/>
          <a:stretch/>
        </p:blipFill>
        <p:spPr>
          <a:xfrm>
            <a:off x="0" y="6705601"/>
            <a:ext cx="12190928" cy="16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0290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DFDD9-E08D-4C81-B20C-0A09A4E04F81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20E59-B269-4201-9312-514125AC3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8570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DFDD9-E08D-4C81-B20C-0A09A4E04F81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20E59-B269-4201-9312-514125AC3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5696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DFDD9-E08D-4C81-B20C-0A09A4E04F81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20E59-B269-4201-9312-514125AC3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3545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lor_background">
    <p:bg>
      <p:bgPr>
        <a:solidFill>
          <a:srgbClr val="0061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4467097"/>
            <a:ext cx="11059884" cy="1162051"/>
          </a:xfrm>
          <a:prstGeom prst="rect">
            <a:avLst/>
          </a:prstGeom>
        </p:spPr>
        <p:txBody>
          <a:bodyPr anchor="b"/>
          <a:lstStyle>
            <a:lvl1pPr algn="l">
              <a:defRPr sz="48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609601" y="5900928"/>
            <a:ext cx="10363200" cy="568325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ts val="2933"/>
              </a:lnSpc>
              <a:buNone/>
              <a:defRPr sz="2667" baseline="0">
                <a:solidFill>
                  <a:schemeClr val="bg2"/>
                </a:solidFill>
                <a:latin typeface="Calibri" pitchFamily="34" charset="0"/>
              </a:defRPr>
            </a:lvl1pPr>
            <a:lvl2pPr marL="6095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4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2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84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41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98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55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3364574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14400" y="1066800"/>
            <a:ext cx="10363200" cy="12954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2590800"/>
            <a:ext cx="8534400" cy="8382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873222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930400" y="838200"/>
            <a:ext cx="9448800" cy="1524000"/>
          </a:xfrm>
        </p:spPr>
        <p:txBody>
          <a:bodyPr/>
          <a:lstStyle>
            <a:lvl1pPr algn="l">
              <a:defRPr b="1">
                <a:solidFill>
                  <a:srgbClr val="1D487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930400" y="2667000"/>
            <a:ext cx="7781365" cy="762000"/>
          </a:xfrm>
        </p:spPr>
        <p:txBody>
          <a:bodyPr/>
          <a:lstStyle>
            <a:lvl1pPr marL="0" indent="0" algn="l">
              <a:buFontTx/>
              <a:buNone/>
              <a:defRPr>
                <a:solidFill>
                  <a:srgbClr val="1D487C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1559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51C41-26AE-6643-8178-70E7984012E8}" type="slidenum">
              <a:rPr lang="en-US"/>
              <a:pPr>
                <a:defRPr/>
              </a:pPr>
              <a:t>‹#›</a:t>
            </a:fld>
            <a:endParaRPr lang="en-US" sz="14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06750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9EAAC-CF13-EF43-B5C8-587C0BA1B27E}" type="slidenum">
              <a:rPr lang="en-US"/>
              <a:pPr>
                <a:defRPr/>
              </a:pPr>
              <a:t>‹#›</a:t>
            </a:fld>
            <a:endParaRPr lang="en-US" sz="14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700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B48A2-5683-4185-86E6-36B497837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207EE4-32C2-4D50-8E65-3D00FFF3ED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02D270-1C48-44D2-80B5-C2F2AF4382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F5B851-8C36-43C6-A076-309835B87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5EB14-208D-4BBE-8760-1E9A45CA8101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2AC3BB-FB87-4C5E-8B87-EF18B55ED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558FED-1A9C-4E4C-B76A-96E50199D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39F34-5BC7-4558-AFC1-9543AB011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7419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9833"/>
            <a:ext cx="10972800" cy="1005635"/>
          </a:xfrm>
        </p:spPr>
        <p:txBody>
          <a:bodyPr anchor="b">
            <a:normAutofit/>
          </a:bodyPr>
          <a:lstStyle>
            <a:lvl1pPr>
              <a:defRPr sz="3200" b="1">
                <a:solidFill>
                  <a:srgbClr val="00788A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57795"/>
            <a:ext cx="10972800" cy="4291197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b="0">
                <a:solidFill>
                  <a:schemeClr val="tx1"/>
                </a:solidFill>
              </a:defRPr>
            </a:lvl1pPr>
            <a:lvl2pPr marL="685783" indent="-228594">
              <a:buClr>
                <a:srgbClr val="00788A"/>
              </a:buClr>
              <a:buFont typeface="Calibri" panose="020F0502020204030204" pitchFamily="34" charset="0"/>
              <a:buChar char="‒"/>
              <a:defRPr/>
            </a:lvl2pPr>
            <a:lvl3pPr>
              <a:buClr>
                <a:srgbClr val="C00000"/>
              </a:buClr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28800" y="5803961"/>
            <a:ext cx="8534400" cy="858099"/>
          </a:xfrm>
        </p:spPr>
        <p:txBody>
          <a:bodyPr anchor="t">
            <a:normAutofit/>
          </a:bodyPr>
          <a:lstStyle>
            <a:lvl1pPr marL="0" indent="0" algn="l">
              <a:buFont typeface="Wingdings" panose="05000000000000000000" pitchFamily="2" charset="2"/>
              <a:buNone/>
              <a:defRPr sz="1333" b="0">
                <a:solidFill>
                  <a:schemeClr val="tx1"/>
                </a:solidFill>
              </a:defRPr>
            </a:lvl1pPr>
            <a:lvl2pPr marL="685783" indent="-228594" algn="l">
              <a:buClr>
                <a:srgbClr val="00788A"/>
              </a:buClr>
              <a:buFont typeface="Calibri" panose="020F0502020204030204" pitchFamily="34" charset="0"/>
              <a:buChar char="‒"/>
              <a:defRPr sz="1333"/>
            </a:lvl2pPr>
            <a:lvl3pPr algn="l">
              <a:buClr>
                <a:srgbClr val="C00000"/>
              </a:buClr>
              <a:defRPr sz="1333"/>
            </a:lvl3pPr>
            <a:lvl4pPr algn="l">
              <a:defRPr sz="1333"/>
            </a:lvl4pPr>
            <a:lvl5pPr algn="l">
              <a:defRPr sz="133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E5BB86E-2212-41BC-BC8C-E88C6E75E1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649"/>
          <a:stretch/>
        </p:blipFill>
        <p:spPr>
          <a:xfrm>
            <a:off x="0" y="6705601"/>
            <a:ext cx="12190928" cy="1627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2467688-3098-4339-A70C-83D8B9BB629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7" y="6023492"/>
            <a:ext cx="1187116" cy="68987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DC17D18-9EF4-4A1C-A1A2-6FFF59F99215}"/>
              </a:ext>
            </a:extLst>
          </p:cNvPr>
          <p:cNvSpPr txBox="1"/>
          <p:nvPr userDrawn="1"/>
        </p:nvSpPr>
        <p:spPr>
          <a:xfrm>
            <a:off x="11660936" y="6336268"/>
            <a:ext cx="434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69FE1C53-EC00-467A-90D0-1E634E0048C1}" type="slidenum">
              <a:rPr lang="en-US" sz="1600" smtClean="0"/>
              <a:t>‹#›</a:t>
            </a:fld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3407020550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B05C4-D93C-46F2-B950-F21463FA7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727078-E2CC-44EE-810E-AB1229D96C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28881E-6E48-4D89-B00B-FF386CB7C0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CFF1BE-E026-4DC9-8BBE-70A21DC08C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F7F3F1-55B1-4724-B24A-EEF5F0FE06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4CC88A-1BC2-47A1-8B5B-9FD289EE4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5EB14-208D-4BBE-8760-1E9A45CA8101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0A189E-7738-4E6D-ADAD-C1E83D1D9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985D53-ECCB-41AE-B8F7-FC0F955D9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39F34-5BC7-4558-AFC1-9543AB011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556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DC0C5-FCC9-49EC-ABF8-2EC402B55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3CEE75-441A-4E47-9B2E-CBE7F803B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5EB14-208D-4BBE-8760-1E9A45CA8101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7720D7-6BD0-4459-BDC6-E05C7179E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D65198-1654-466A-B62E-DA2162402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39F34-5BC7-4558-AFC1-9543AB011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912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55604A-A4E1-40F1-93C5-AC782A159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5EB14-208D-4BBE-8760-1E9A45CA8101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23E1C9-8601-4114-A6D3-96E70724F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2B8DC-4D4A-43F7-A4F1-C73890A9E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39F34-5BC7-4558-AFC1-9543AB011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870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66240-F0F8-44C4-99E8-0818676B4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D8A047-223D-41B2-B166-BCFC1CB285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E1DDF2-6D72-42ED-A2B9-A4B4ED1ACB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C1DD6A-EC3D-44AA-A932-0BBE51D7A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5EB14-208D-4BBE-8760-1E9A45CA8101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F31F58-6564-4423-8367-0535F3D2E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48701F-3ACF-43F3-B0B2-2553AA6D9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39F34-5BC7-4558-AFC1-9543AB011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140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366C3-D905-4379-BAE3-0DF465ACF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22CBA0-06A5-46A7-8FB6-6EB5781893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4F6E97-710C-49C5-8ADF-847C5ADE52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93DCC5-2293-4C04-990E-AF37B42B4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5EB14-208D-4BBE-8760-1E9A45CA8101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24200F-8540-47EA-B4AD-455A327A4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EA0FA1-DB0E-4587-9441-D8772E8D3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39F34-5BC7-4558-AFC1-9543AB011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264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7" Type="http://schemas.openxmlformats.org/officeDocument/2006/relationships/image" Target="../media/image4.jpg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0E8AB0-2570-472B-BAFC-C13AAC12D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83BD35-D250-46C3-A9DE-530EDA02C2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158D27-7C48-4E66-84F0-2ADA7AB18A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5EB14-208D-4BBE-8760-1E9A45CA8101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DD5CB1-F66F-4E90-B7AC-900EF5302A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61A581-08AA-4168-800A-4386920A9C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39F34-5BC7-4558-AFC1-9543AB011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807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C1B637-63BA-44A5-98D2-637F7044B83B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488F3-778E-423A-A5FC-C17CA9B65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232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DFDD9-E08D-4C81-B20C-0A09A4E04F81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20E59-B269-4201-9312-514125AC3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20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228600"/>
            <a:ext cx="11176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1447800"/>
            <a:ext cx="11176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3200" y="6400800"/>
            <a:ext cx="1016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9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99B49AE8-6281-1C4E-8131-F53E6D61BF5F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661363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3" r:id="rId5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Geneva" charset="-128"/>
          <a:cs typeface="Geneva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charset="0"/>
          <a:ea typeface="Geneva" charset="-128"/>
          <a:cs typeface="Geneva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charset="0"/>
          <a:ea typeface="Geneva" charset="-128"/>
          <a:cs typeface="Geneva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charset="0"/>
          <a:ea typeface="Geneva" charset="-128"/>
          <a:cs typeface="Geneva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charset="0"/>
          <a:ea typeface="Geneva" charset="-128"/>
          <a:cs typeface="Geneva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rebuchet MS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rebuchet MS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rebuchet MS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rebuchet MS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Geneva" charset="-128"/>
          <a:cs typeface="Geneva" charset="-128"/>
        </a:defRPr>
      </a:lvl1pPr>
      <a:lvl2pPr marL="571500" indent="-173038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2pPr>
      <a:lvl3pPr marL="919163" indent="-228600" algn="l" rtl="0" eaLnBrk="1" fontAlgn="base" hangingPunct="1">
        <a:spcBef>
          <a:spcPct val="20000"/>
        </a:spcBef>
        <a:spcAft>
          <a:spcPct val="0"/>
        </a:spcAft>
        <a:buFont typeface="Wingdings" charset="2"/>
        <a:buChar char="§"/>
        <a:defRPr sz="20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3pPr>
      <a:lvl4pPr marL="1196975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14859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ヒラギノ角ゴ Pro W3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ヒラギノ角ゴ Pro W3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ヒラギノ角ゴ Pro W3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ヒラギノ角ゴ Pro W3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07023" y="482366"/>
            <a:ext cx="6177952" cy="2403101"/>
          </a:xfrm>
        </p:spPr>
        <p:txBody>
          <a:bodyPr anchor="b">
            <a:normAutofit/>
          </a:bodyPr>
          <a:lstStyle/>
          <a:p>
            <a:r>
              <a:rPr lang="en-US" dirty="0">
                <a:cs typeface="Calibri Light"/>
              </a:rPr>
              <a:t>Mississippi Health Ambassadors</a:t>
            </a:r>
            <a:br>
              <a:rPr lang="en-US" dirty="0">
                <a:cs typeface="Calibri Light"/>
              </a:rPr>
            </a:br>
            <a:br>
              <a:rPr lang="en-US" dirty="0">
                <a:cs typeface="Calibri Light"/>
              </a:rPr>
            </a:br>
            <a:endParaRPr lang="en-US" dirty="0">
              <a:cs typeface="Calibri Ligh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87240" y="2370826"/>
            <a:ext cx="3017519" cy="906106"/>
          </a:xfrm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sz="1500" dirty="0">
                <a:cs typeface="Calibri"/>
              </a:rPr>
              <a:t>Thomas Dobbs, MD, MPH </a:t>
            </a:r>
          </a:p>
          <a:p>
            <a:r>
              <a:rPr lang="en-US" sz="1500" dirty="0">
                <a:ea typeface="Geneva"/>
                <a:cs typeface="Calibri"/>
              </a:rPr>
              <a:t>11/21/2024</a:t>
            </a:r>
            <a:endParaRPr lang="en-US" sz="15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aph of a number of people in the united states&#10;&#10;Description automatically generated">
            <a:extLst>
              <a:ext uri="{FF2B5EF4-FFF2-40B4-BE49-F238E27FC236}">
                <a16:creationId xmlns:a16="http://schemas.microsoft.com/office/drawing/2014/main" id="{2C150943-9234-0335-F2D5-67BEA7E8E3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4568"/>
            <a:ext cx="12192000" cy="538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045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aph of a number of people in the emergency department&#10;&#10;Description automatically generated">
            <a:extLst>
              <a:ext uri="{FF2B5EF4-FFF2-40B4-BE49-F238E27FC236}">
                <a16:creationId xmlns:a16="http://schemas.microsoft.com/office/drawing/2014/main" id="{881B9B9D-95BA-AD67-09DB-6366167957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9224"/>
            <a:ext cx="12192000" cy="5559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386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aph of covid-19&#10;&#10;Description automatically generated">
            <a:extLst>
              <a:ext uri="{FF2B5EF4-FFF2-40B4-BE49-F238E27FC236}">
                <a16:creationId xmlns:a16="http://schemas.microsoft.com/office/drawing/2014/main" id="{C3B2152D-3D38-F0AC-D790-D6008C1AF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526" y="643466"/>
            <a:ext cx="9992948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74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 descr="A map of the united states&#10;&#10;Description automatically generated">
            <a:extLst>
              <a:ext uri="{FF2B5EF4-FFF2-40B4-BE49-F238E27FC236}">
                <a16:creationId xmlns:a16="http://schemas.microsoft.com/office/drawing/2014/main" id="{BCEF300B-D93B-2588-21C7-5B44F1CA4DB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7841" b="2018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996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graph of a number of patients&#10;&#10;Description automatically generated">
            <a:extLst>
              <a:ext uri="{FF2B5EF4-FFF2-40B4-BE49-F238E27FC236}">
                <a16:creationId xmlns:a16="http://schemas.microsoft.com/office/drawing/2014/main" id="{349D61E2-74B9-355B-8EA0-A706EAEE4A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4083" y="643467"/>
            <a:ext cx="6963833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732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D5872-B362-3F1A-564D-09B37C14A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Geneva"/>
              </a:rPr>
              <a:t>Vaccine Recommendations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44BAB54-81CB-B81B-3CE1-47A5784D66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1244600"/>
            <a:ext cx="5323840" cy="4495800"/>
          </a:xfrm>
        </p:spPr>
        <p:txBody>
          <a:bodyPr/>
          <a:lstStyle/>
          <a:p>
            <a:r>
              <a:rPr lang="en-US">
                <a:ea typeface="Geneva"/>
              </a:rPr>
              <a:t>COVID Vaccines</a:t>
            </a:r>
          </a:p>
          <a:p>
            <a:pPr lvl="1" indent="-172720">
              <a:buFont typeface="Courier New"/>
              <a:buChar char="o"/>
            </a:pPr>
            <a:r>
              <a:rPr lang="en-US">
                <a:ea typeface="Geneva"/>
              </a:rPr>
              <a:t>Pfizer/Moderna - available for 6 and older</a:t>
            </a:r>
          </a:p>
          <a:p>
            <a:pPr lvl="1" indent="-172720">
              <a:buFont typeface="Courier New"/>
              <a:buChar char="o"/>
            </a:pPr>
            <a:r>
              <a:rPr lang="en-US">
                <a:ea typeface="Geneva"/>
              </a:rPr>
              <a:t>Novavax – 12 and older</a:t>
            </a:r>
          </a:p>
          <a:p>
            <a:pPr lvl="1" indent="-172720">
              <a:buFont typeface="Courier New"/>
              <a:buChar char="o"/>
            </a:pPr>
            <a:r>
              <a:rPr lang="en-US" dirty="0">
                <a:ea typeface="Geneva"/>
              </a:rPr>
              <a:t>Highly recommended for those 65+ or chronic medical issues</a:t>
            </a:r>
          </a:p>
          <a:p>
            <a:pPr>
              <a:buFont typeface="Courier New"/>
              <a:buChar char="•"/>
            </a:pPr>
            <a:r>
              <a:rPr lang="en-US">
                <a:ea typeface="Geneva"/>
              </a:rPr>
              <a:t>Flu Vaccines</a:t>
            </a:r>
          </a:p>
          <a:p>
            <a:pPr lvl="1" indent="-172720">
              <a:buFont typeface="Courier New"/>
              <a:buChar char="o"/>
            </a:pPr>
            <a:r>
              <a:rPr lang="en-US" dirty="0">
                <a:ea typeface="Geneva"/>
              </a:rPr>
              <a:t>Recommended 6 months and older</a:t>
            </a:r>
          </a:p>
          <a:p>
            <a:pPr lvl="1" indent="-172720">
              <a:buFont typeface="Courier New"/>
              <a:buChar char="o"/>
            </a:pPr>
            <a:r>
              <a:rPr lang="en-US" dirty="0">
                <a:ea typeface="Geneva"/>
              </a:rPr>
              <a:t>High dose recommended for 65+ or with certain immunosuppression</a:t>
            </a:r>
          </a:p>
        </p:txBody>
      </p:sp>
      <p:pic>
        <p:nvPicPr>
          <p:cNvPr id="6" name="Picture 5" descr="A screenshot of a medical report&#10;&#10;Description automatically generated">
            <a:extLst>
              <a:ext uri="{FF2B5EF4-FFF2-40B4-BE49-F238E27FC236}">
                <a16:creationId xmlns:a16="http://schemas.microsoft.com/office/drawing/2014/main" id="{78BB3578-D1ED-A522-5AFF-67A0BFF653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1158" y="2425700"/>
            <a:ext cx="6237605" cy="2555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236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tlasSlide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UMMC_bioethics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mmc_soph.pptx" id="{599B4BAC-7088-2A42-967B-2B73CB02C1ED}" vid="{69000508-E3B8-9041-95F2-7C3DC6DC4C45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C4F1275DE54F459354E23C1062197F" ma:contentTypeVersion="16" ma:contentTypeDescription="Create a new document." ma:contentTypeScope="" ma:versionID="f476241a03ca0e4e63cac3a7205acac0">
  <xsd:schema xmlns:xsd="http://www.w3.org/2001/XMLSchema" xmlns:xs="http://www.w3.org/2001/XMLSchema" xmlns:p="http://schemas.microsoft.com/office/2006/metadata/properties" xmlns:ns3="8f04b7ec-354b-4cc8-a49d-fe4410fe4e61" xmlns:ns4="f80c9b86-5f2e-4d6b-80f9-7f1cae6e82d5" targetNamespace="http://schemas.microsoft.com/office/2006/metadata/properties" ma:root="true" ma:fieldsID="1fba65f87246254fb2ef5151a403c66d" ns3:_="" ns4:_="">
    <xsd:import namespace="8f04b7ec-354b-4cc8-a49d-fe4410fe4e61"/>
    <xsd:import namespace="f80c9b86-5f2e-4d6b-80f9-7f1cae6e82d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LengthInSeconds" minOccurs="0"/>
                <xsd:element ref="ns3:_activity" minOccurs="0"/>
                <xsd:element ref="ns3:MediaServiceLocation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04b7ec-354b-4cc8-a49d-fe4410fe4e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0c9b86-5f2e-4d6b-80f9-7f1cae6e82d5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8f04b7ec-354b-4cc8-a49d-fe4410fe4e61" xsi:nil="true"/>
  </documentManagement>
</p:properties>
</file>

<file path=customXml/itemProps1.xml><?xml version="1.0" encoding="utf-8"?>
<ds:datastoreItem xmlns:ds="http://schemas.openxmlformats.org/officeDocument/2006/customXml" ds:itemID="{EC8282AE-2DB0-4393-84F5-CA0EFBAA51D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f04b7ec-354b-4cc8-a49d-fe4410fe4e61"/>
    <ds:schemaRef ds:uri="f80c9b86-5f2e-4d6b-80f9-7f1cae6e82d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7FB4805-A9C9-411D-B892-ED64E915034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D3D5AE8-5343-41D6-BF93-FAAAD7313158}">
  <ds:schemaRefs>
    <ds:schemaRef ds:uri="http://schemas.openxmlformats.org/package/2006/metadata/core-properties"/>
    <ds:schemaRef ds:uri="http://purl.org/dc/terms/"/>
    <ds:schemaRef ds:uri="http://schemas.microsoft.com/office/2006/metadata/properties"/>
    <ds:schemaRef ds:uri="f80c9b86-5f2e-4d6b-80f9-7f1cae6e82d5"/>
    <ds:schemaRef ds:uri="8f04b7ec-354b-4cc8-a49d-fe4410fe4e61"/>
    <ds:schemaRef ds:uri="http://schemas.microsoft.com/office/2006/documentManagement/types"/>
    <ds:schemaRef ds:uri="http://purl.org/dc/dcmitype/"/>
    <ds:schemaRef ds:uri="http://purl.org/dc/elements/1.1/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870</Words>
  <Application>Microsoft Office PowerPoint</Application>
  <PresentationFormat>Widescreen</PresentationFormat>
  <Paragraphs>95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Office Theme</vt:lpstr>
      <vt:lpstr>AtlasSlideTemplate</vt:lpstr>
      <vt:lpstr>1_Office Theme</vt:lpstr>
      <vt:lpstr>UMMC_bioethics</vt:lpstr>
      <vt:lpstr>Mississippi Health Ambassadors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Vaccine Recommendations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Dobbs</dc:creator>
  <cp:lastModifiedBy>Thomas Dobbs</cp:lastModifiedBy>
  <cp:revision>183</cp:revision>
  <dcterms:created xsi:type="dcterms:W3CDTF">2023-11-02T14:22:25Z</dcterms:created>
  <dcterms:modified xsi:type="dcterms:W3CDTF">2024-11-21T16:18:09Z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0x010100B2C4F1275DE54F459354E23C1062197F</vt:lpwstr>
  </property>
</Properties>
</file>