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5.jpg" ContentType="image/tiff"/>
  <Override PartName="/ppt/media/image6.jpg" ContentType="image/tiff"/>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sldIdLst>
    <p:sldId id="257" r:id="rId3"/>
    <p:sldId id="894" r:id="rId4"/>
    <p:sldId id="878" r:id="rId5"/>
    <p:sldId id="881" r:id="rId6"/>
    <p:sldId id="892" r:id="rId7"/>
    <p:sldId id="882" r:id="rId8"/>
    <p:sldId id="884" r:id="rId9"/>
    <p:sldId id="898" r:id="rId10"/>
    <p:sldId id="890" r:id="rId11"/>
    <p:sldId id="886" r:id="rId12"/>
    <p:sldId id="887" r:id="rId13"/>
    <p:sldId id="888" r:id="rId14"/>
    <p:sldId id="899" r:id="rId15"/>
    <p:sldId id="879" r:id="rId16"/>
    <p:sldId id="872" r:id="rId17"/>
    <p:sldId id="877" r:id="rId18"/>
    <p:sldId id="901" r:id="rId19"/>
    <p:sldId id="902" r:id="rId20"/>
    <p:sldId id="904" r:id="rId21"/>
    <p:sldId id="903" r:id="rId22"/>
    <p:sldId id="873" r:id="rId23"/>
    <p:sldId id="874" r:id="rId24"/>
    <p:sldId id="8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23" d="100"/>
          <a:sy n="123" d="100"/>
        </p:scale>
        <p:origin x="108" y="1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Lung Cancers</c:v>
                </c:pt>
              </c:strCache>
            </c:strRef>
          </c:tx>
          <c:spPr>
            <a:solidFill>
              <a:schemeClr val="accent6"/>
            </a:solidFill>
            <a:ln>
              <a:solidFill>
                <a:schemeClr val="accent6"/>
              </a:solidFill>
            </a:ln>
            <a:effectLst/>
          </c:spPr>
          <c:invertIfNegative val="0"/>
          <c:cat>
            <c:strRef>
              <c:f>Sheet1!$A$2:$A$6</c:f>
              <c:strCache>
                <c:ptCount val="5"/>
                <c:pt idx="0">
                  <c:v>Lung Cancer</c:v>
                </c:pt>
                <c:pt idx="1">
                  <c:v>Screening Eligible</c:v>
                </c:pt>
                <c:pt idx="2">
                  <c:v>Participated</c:v>
                </c:pt>
                <c:pt idx="3">
                  <c:v>Quit smoking</c:v>
                </c:pt>
                <c:pt idx="4">
                  <c:v>Adherent</c:v>
                </c:pt>
              </c:strCache>
            </c:strRef>
          </c:cat>
          <c:val>
            <c:numRef>
              <c:f>Sheet1!$B$2:$B$6</c:f>
              <c:numCache>
                <c:formatCode>#,##0</c:formatCode>
                <c:ptCount val="5"/>
                <c:pt idx="0">
                  <c:v>235000</c:v>
                </c:pt>
                <c:pt idx="1">
                  <c:v>110000</c:v>
                </c:pt>
                <c:pt idx="2">
                  <c:v>20000</c:v>
                </c:pt>
                <c:pt idx="3">
                  <c:v>5000</c:v>
                </c:pt>
                <c:pt idx="4">
                  <c:v>1000</c:v>
                </c:pt>
              </c:numCache>
            </c:numRef>
          </c:val>
          <c:extLst>
            <c:ext xmlns:c16="http://schemas.microsoft.com/office/drawing/2014/chart" uri="{C3380CC4-5D6E-409C-BE32-E72D297353CC}">
              <c16:uniqueId val="{00000000-918E-4675-8C14-8617DEB078D3}"/>
            </c:ext>
          </c:extLst>
        </c:ser>
        <c:dLbls>
          <c:showLegendKey val="0"/>
          <c:showVal val="0"/>
          <c:showCatName val="0"/>
          <c:showSerName val="0"/>
          <c:showPercent val="0"/>
          <c:showBubbleSize val="0"/>
        </c:dLbls>
        <c:gapWidth val="219"/>
        <c:overlap val="-27"/>
        <c:axId val="132504463"/>
        <c:axId val="138920495"/>
      </c:barChart>
      <c:catAx>
        <c:axId val="132504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920495"/>
        <c:crosses val="autoZero"/>
        <c:auto val="1"/>
        <c:lblAlgn val="ctr"/>
        <c:lblOffset val="100"/>
        <c:noMultiLvlLbl val="0"/>
      </c:catAx>
      <c:valAx>
        <c:axId val="1389204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5044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srcRect/>
          <a:stretch/>
        </p:blipFill>
        <p:spPr bwMode="auto">
          <a:xfrm>
            <a:off x="0" y="0"/>
            <a:ext cx="12192000" cy="6858000"/>
          </a:xfrm>
          <a:prstGeom prst="rect">
            <a:avLst/>
          </a:prstGeom>
          <a:noFill/>
          <a:ln w="9525">
            <a:noFill/>
            <a:miter lim="800000"/>
            <a:headEnd/>
            <a:tailEnd/>
          </a:ln>
        </p:spPr>
      </p:pic>
      <p:sp>
        <p:nvSpPr>
          <p:cNvPr id="3075" name="Rectangle 3"/>
          <p:cNvSpPr>
            <a:spLocks noGrp="1" noChangeArrowheads="1"/>
          </p:cNvSpPr>
          <p:nvPr>
            <p:ph type="ctrTitle"/>
          </p:nvPr>
        </p:nvSpPr>
        <p:spPr>
          <a:xfrm>
            <a:off x="914400" y="1066800"/>
            <a:ext cx="10363200" cy="1295400"/>
          </a:xfrm>
        </p:spPr>
        <p:txBody>
          <a:bodyPr/>
          <a:lstStyle>
            <a:lvl1pPr algn="ctr">
              <a:defRPr>
                <a:solidFill>
                  <a:schemeClr val="bg1"/>
                </a:solidFill>
              </a:defRPr>
            </a:lvl1pPr>
          </a:lstStyle>
          <a:p>
            <a:r>
              <a:rPr lang="en-US"/>
              <a:t>Click to edit Master title style</a:t>
            </a:r>
            <a:endParaRPr lang="en-US" dirty="0"/>
          </a:p>
        </p:txBody>
      </p:sp>
      <p:sp>
        <p:nvSpPr>
          <p:cNvPr id="3076" name="Rectangle 4"/>
          <p:cNvSpPr>
            <a:spLocks noGrp="1" noChangeArrowheads="1"/>
          </p:cNvSpPr>
          <p:nvPr>
            <p:ph type="subTitle" idx="1"/>
          </p:nvPr>
        </p:nvSpPr>
        <p:spPr>
          <a:xfrm>
            <a:off x="1828800" y="2590800"/>
            <a:ext cx="8534400" cy="8382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94310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srcRect/>
          <a:stretch/>
        </p:blipFill>
        <p:spPr bwMode="auto">
          <a:xfrm>
            <a:off x="0" y="0"/>
            <a:ext cx="12192000" cy="6858000"/>
          </a:xfrm>
          <a:prstGeom prst="rect">
            <a:avLst/>
          </a:prstGeom>
          <a:noFill/>
          <a:ln w="9525">
            <a:noFill/>
            <a:miter lim="800000"/>
            <a:headEnd/>
            <a:tailEnd/>
          </a:ln>
        </p:spPr>
      </p:pic>
      <p:sp>
        <p:nvSpPr>
          <p:cNvPr id="3075" name="Rectangle 3"/>
          <p:cNvSpPr>
            <a:spLocks noGrp="1" noChangeArrowheads="1"/>
          </p:cNvSpPr>
          <p:nvPr>
            <p:ph type="ctrTitle"/>
          </p:nvPr>
        </p:nvSpPr>
        <p:spPr>
          <a:xfrm>
            <a:off x="1930400" y="838200"/>
            <a:ext cx="9448800" cy="1524000"/>
          </a:xfrm>
        </p:spPr>
        <p:txBody>
          <a:bodyPr/>
          <a:lstStyle>
            <a:lvl1pPr algn="l">
              <a:defRPr b="1">
                <a:solidFill>
                  <a:srgbClr val="1D487C"/>
                </a:solidFill>
              </a:defRPr>
            </a:lvl1pPr>
          </a:lstStyle>
          <a:p>
            <a:r>
              <a:rPr lang="en-US"/>
              <a:t>Click to edit Master title style</a:t>
            </a:r>
            <a:endParaRPr lang="en-US" dirty="0"/>
          </a:p>
        </p:txBody>
      </p:sp>
      <p:sp>
        <p:nvSpPr>
          <p:cNvPr id="3076" name="Rectangle 4"/>
          <p:cNvSpPr>
            <a:spLocks noGrp="1" noChangeArrowheads="1"/>
          </p:cNvSpPr>
          <p:nvPr>
            <p:ph type="subTitle" idx="1"/>
          </p:nvPr>
        </p:nvSpPr>
        <p:spPr>
          <a:xfrm>
            <a:off x="1930400" y="2667000"/>
            <a:ext cx="7781365" cy="762000"/>
          </a:xfrm>
        </p:spPr>
        <p:txBody>
          <a:bodyPr/>
          <a:lstStyle>
            <a:lvl1pPr marL="0" indent="0" algn="l">
              <a:buFontTx/>
              <a:buNone/>
              <a:defRPr>
                <a:solidFill>
                  <a:srgbClr val="1D487C"/>
                </a:solidFill>
              </a:defRPr>
            </a:lvl1pPr>
          </a:lstStyle>
          <a:p>
            <a:r>
              <a:rPr lang="en-US"/>
              <a:t>Click to edit Master subtitle style</a:t>
            </a:r>
            <a:endParaRPr lang="en-US" dirty="0"/>
          </a:p>
        </p:txBody>
      </p:sp>
    </p:spTree>
    <p:extLst>
      <p:ext uri="{BB962C8B-B14F-4D97-AF65-F5344CB8AC3E}">
        <p14:creationId xmlns:p14="http://schemas.microsoft.com/office/powerpoint/2010/main" val="422392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BA51C41-26AE-6643-8178-70E7984012E8}" type="slidenum">
              <a:rPr lang="en-US"/>
              <a:pPr>
                <a:defRPr/>
              </a:pPr>
              <a:t>‹#›</a:t>
            </a:fld>
            <a:endParaRPr lang="en-US" sz="1400">
              <a:latin typeface="Times" charset="0"/>
            </a:endParaRPr>
          </a:p>
        </p:txBody>
      </p:sp>
    </p:spTree>
    <p:extLst>
      <p:ext uri="{BB962C8B-B14F-4D97-AF65-F5344CB8AC3E}">
        <p14:creationId xmlns:p14="http://schemas.microsoft.com/office/powerpoint/2010/main" val="338676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a:defRPr/>
            </a:lvl1pPr>
          </a:lstStyle>
          <a:p>
            <a:pPr>
              <a:defRPr/>
            </a:pPr>
            <a:fld id="{0E69EAAC-CF13-EF43-B5C8-587C0BA1B27E}" type="slidenum">
              <a:rPr lang="en-US"/>
              <a:pPr>
                <a:defRPr/>
              </a:pPr>
              <a:t>‹#›</a:t>
            </a:fld>
            <a:endParaRPr lang="en-US" sz="1400">
              <a:latin typeface="Times" charset="0"/>
            </a:endParaRPr>
          </a:p>
        </p:txBody>
      </p:sp>
    </p:spTree>
    <p:extLst>
      <p:ext uri="{BB962C8B-B14F-4D97-AF65-F5344CB8AC3E}">
        <p14:creationId xmlns:p14="http://schemas.microsoft.com/office/powerpoint/2010/main" val="382546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747B1E9E-409B-6F46-93BC-FF13FE419629}" type="slidenum">
              <a:rPr lang="en-US"/>
              <a:pPr>
                <a:defRPr/>
              </a:pPr>
              <a:t>‹#›</a:t>
            </a:fld>
            <a:endParaRPr lang="en-US" sz="1400">
              <a:latin typeface="Times" charset="0"/>
            </a:endParaRPr>
          </a:p>
        </p:txBody>
      </p:sp>
    </p:spTree>
    <p:extLst>
      <p:ext uri="{BB962C8B-B14F-4D97-AF65-F5344CB8AC3E}">
        <p14:creationId xmlns:p14="http://schemas.microsoft.com/office/powerpoint/2010/main" val="125456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a:defRPr/>
            </a:lvl1pPr>
          </a:lstStyle>
          <a:p>
            <a:pPr>
              <a:defRPr/>
            </a:pPr>
            <a:fld id="{E6B5ECF8-2188-9246-A63F-EF0F01564ABB}" type="slidenum">
              <a:rPr lang="en-US"/>
              <a:pPr>
                <a:defRPr/>
              </a:pPr>
              <a:t>‹#›</a:t>
            </a:fld>
            <a:endParaRPr lang="en-US" sz="1400">
              <a:latin typeface="Times" charset="0"/>
            </a:endParaRPr>
          </a:p>
        </p:txBody>
      </p:sp>
    </p:spTree>
    <p:extLst>
      <p:ext uri="{BB962C8B-B14F-4D97-AF65-F5344CB8AC3E}">
        <p14:creationId xmlns:p14="http://schemas.microsoft.com/office/powerpoint/2010/main" val="330593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FE0F-6557-6C97-E7AE-DC7CB2DD31A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F987B1C-F853-A8AB-D172-DA965CA33A87}"/>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5341420-DC4B-F216-0410-6AE346ECC72C}"/>
              </a:ext>
            </a:extLst>
          </p:cNvPr>
          <p:cNvSpPr>
            <a:spLocks noGrp="1"/>
          </p:cNvSpPr>
          <p:nvPr>
            <p:ph type="dt" sz="half" idx="10"/>
          </p:nvPr>
        </p:nvSpPr>
        <p:spPr/>
        <p:txBody>
          <a:bodyPr/>
          <a:lstStyle/>
          <a:p>
            <a:fld id="{1A7A53B7-C47D-4DBE-9425-00CF14E06261}" type="datetimeFigureOut">
              <a:rPr lang="en-US" smtClean="0"/>
              <a:t>10/1/2024</a:t>
            </a:fld>
            <a:endParaRPr lang="en-US"/>
          </a:p>
        </p:txBody>
      </p:sp>
      <p:sp>
        <p:nvSpPr>
          <p:cNvPr id="5" name="Footer Placeholder 4">
            <a:extLst>
              <a:ext uri="{FF2B5EF4-FFF2-40B4-BE49-F238E27FC236}">
                <a16:creationId xmlns:a16="http://schemas.microsoft.com/office/drawing/2014/main" id="{FF35CDFC-0524-160C-C181-4D9289CBA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BD036-79CA-8216-2150-20786EEA5104}"/>
              </a:ext>
            </a:extLst>
          </p:cNvPr>
          <p:cNvSpPr>
            <a:spLocks noGrp="1"/>
          </p:cNvSpPr>
          <p:nvPr>
            <p:ph type="sldNum" sz="quarter" idx="12"/>
          </p:nvPr>
        </p:nvSpPr>
        <p:spPr/>
        <p:txBody>
          <a:bodyPr/>
          <a:lstStyle/>
          <a:p>
            <a:fld id="{5F94676F-E8A1-4C51-8476-8CF552979B8D}" type="slidenum">
              <a:rPr lang="en-US" smtClean="0"/>
              <a:t>‹#›</a:t>
            </a:fld>
            <a:endParaRPr lang="en-US"/>
          </a:p>
        </p:txBody>
      </p:sp>
    </p:spTree>
    <p:extLst>
      <p:ext uri="{BB962C8B-B14F-4D97-AF65-F5344CB8AC3E}">
        <p14:creationId xmlns:p14="http://schemas.microsoft.com/office/powerpoint/2010/main" val="980276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6"/>
          <a:src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08000" y="228600"/>
            <a:ext cx="1117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08000" y="1447800"/>
            <a:ext cx="11176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203200" y="6400800"/>
            <a:ext cx="1016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900" smtClean="0">
                <a:solidFill>
                  <a:schemeClr val="tx1"/>
                </a:solidFill>
                <a:latin typeface="Arial" charset="0"/>
                <a:ea typeface="+mn-ea"/>
                <a:cs typeface="+mn-cs"/>
              </a:defRPr>
            </a:lvl1pPr>
          </a:lstStyle>
          <a:p>
            <a:pPr>
              <a:defRPr/>
            </a:pPr>
            <a:fld id="{99B49AE8-6281-1C4E-8131-F53E6D61BF5F}" type="slidenum">
              <a:rPr lang="en-US"/>
              <a:pPr>
                <a:defRPr/>
              </a:pPr>
              <a:t>‹#›</a:t>
            </a:fld>
            <a:endParaRPr lang="en-US" sz="1400"/>
          </a:p>
        </p:txBody>
      </p:sp>
    </p:spTree>
    <p:extLst>
      <p:ext uri="{BB962C8B-B14F-4D97-AF65-F5344CB8AC3E}">
        <p14:creationId xmlns:p14="http://schemas.microsoft.com/office/powerpoint/2010/main" val="2666883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fontAlgn="base" hangingPunct="1">
        <a:spcBef>
          <a:spcPct val="0"/>
        </a:spcBef>
        <a:spcAft>
          <a:spcPct val="0"/>
        </a:spcAft>
        <a:defRPr sz="3600">
          <a:solidFill>
            <a:schemeClr val="tx2"/>
          </a:solidFill>
          <a:latin typeface="+mj-lt"/>
          <a:ea typeface="Geneva" charset="-128"/>
          <a:cs typeface="Geneva" charset="-128"/>
        </a:defRPr>
      </a:lvl1pPr>
      <a:lvl2pPr algn="l" rtl="0" eaLnBrk="1" fontAlgn="base" hangingPunct="1">
        <a:spcBef>
          <a:spcPct val="0"/>
        </a:spcBef>
        <a:spcAft>
          <a:spcPct val="0"/>
        </a:spcAft>
        <a:defRPr sz="3600">
          <a:solidFill>
            <a:schemeClr val="tx2"/>
          </a:solidFill>
          <a:latin typeface="Trebuchet MS" charset="0"/>
          <a:ea typeface="Geneva" charset="-128"/>
          <a:cs typeface="Geneva" charset="-128"/>
        </a:defRPr>
      </a:lvl2pPr>
      <a:lvl3pPr algn="l" rtl="0" eaLnBrk="1" fontAlgn="base" hangingPunct="1">
        <a:spcBef>
          <a:spcPct val="0"/>
        </a:spcBef>
        <a:spcAft>
          <a:spcPct val="0"/>
        </a:spcAft>
        <a:defRPr sz="3600">
          <a:solidFill>
            <a:schemeClr val="tx2"/>
          </a:solidFill>
          <a:latin typeface="Trebuchet MS" charset="0"/>
          <a:ea typeface="Geneva" charset="-128"/>
          <a:cs typeface="Geneva" charset="-128"/>
        </a:defRPr>
      </a:lvl3pPr>
      <a:lvl4pPr algn="l" rtl="0" eaLnBrk="1" fontAlgn="base" hangingPunct="1">
        <a:spcBef>
          <a:spcPct val="0"/>
        </a:spcBef>
        <a:spcAft>
          <a:spcPct val="0"/>
        </a:spcAft>
        <a:defRPr sz="3600">
          <a:solidFill>
            <a:schemeClr val="tx2"/>
          </a:solidFill>
          <a:latin typeface="Trebuchet MS" charset="0"/>
          <a:ea typeface="Geneva" charset="-128"/>
          <a:cs typeface="Geneva" charset="-128"/>
        </a:defRPr>
      </a:lvl4pPr>
      <a:lvl5pPr algn="l" rtl="0" eaLnBrk="1" fontAlgn="base" hangingPunct="1">
        <a:spcBef>
          <a:spcPct val="0"/>
        </a:spcBef>
        <a:spcAft>
          <a:spcPct val="0"/>
        </a:spcAft>
        <a:defRPr sz="3600">
          <a:solidFill>
            <a:schemeClr val="tx2"/>
          </a:solidFill>
          <a:latin typeface="Trebuchet MS" charset="0"/>
          <a:ea typeface="Geneva" charset="-128"/>
          <a:cs typeface="Geneva" charset="-128"/>
        </a:defRPr>
      </a:lvl5pPr>
      <a:lvl6pPr marL="457200" algn="l" rtl="0" eaLnBrk="1" fontAlgn="base" hangingPunct="1">
        <a:spcBef>
          <a:spcPct val="0"/>
        </a:spcBef>
        <a:spcAft>
          <a:spcPct val="0"/>
        </a:spcAft>
        <a:defRPr sz="4000" b="1">
          <a:solidFill>
            <a:schemeClr val="tx2"/>
          </a:solidFill>
          <a:latin typeface="Trebuchet MS" charset="0"/>
        </a:defRPr>
      </a:lvl6pPr>
      <a:lvl7pPr marL="914400" algn="l" rtl="0" eaLnBrk="1" fontAlgn="base" hangingPunct="1">
        <a:spcBef>
          <a:spcPct val="0"/>
        </a:spcBef>
        <a:spcAft>
          <a:spcPct val="0"/>
        </a:spcAft>
        <a:defRPr sz="4000" b="1">
          <a:solidFill>
            <a:schemeClr val="tx2"/>
          </a:solidFill>
          <a:latin typeface="Trebuchet MS" charset="0"/>
        </a:defRPr>
      </a:lvl7pPr>
      <a:lvl8pPr marL="1371600" algn="l" rtl="0" eaLnBrk="1" fontAlgn="base" hangingPunct="1">
        <a:spcBef>
          <a:spcPct val="0"/>
        </a:spcBef>
        <a:spcAft>
          <a:spcPct val="0"/>
        </a:spcAft>
        <a:defRPr sz="4000" b="1">
          <a:solidFill>
            <a:schemeClr val="tx2"/>
          </a:solidFill>
          <a:latin typeface="Trebuchet MS" charset="0"/>
        </a:defRPr>
      </a:lvl8pPr>
      <a:lvl9pPr marL="1828800" algn="l" rtl="0" eaLnBrk="1" fontAlgn="base" hangingPunct="1">
        <a:spcBef>
          <a:spcPct val="0"/>
        </a:spcBef>
        <a:spcAft>
          <a:spcPct val="0"/>
        </a:spcAft>
        <a:defRPr sz="4000" b="1">
          <a:solidFill>
            <a:schemeClr val="tx2"/>
          </a:solidFill>
          <a:latin typeface="Trebuchet MS"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Geneva" charset="-128"/>
          <a:cs typeface="Geneva" charset="-128"/>
        </a:defRPr>
      </a:lvl1pPr>
      <a:lvl2pPr marL="571500" indent="-173038" algn="l" rtl="0" eaLnBrk="1" fontAlgn="base" hangingPunct="1">
        <a:spcBef>
          <a:spcPct val="20000"/>
        </a:spcBef>
        <a:spcAft>
          <a:spcPct val="0"/>
        </a:spcAft>
        <a:buChar char="–"/>
        <a:defRPr sz="2400">
          <a:solidFill>
            <a:schemeClr val="tx1"/>
          </a:solidFill>
          <a:latin typeface="+mn-lt"/>
          <a:ea typeface="ヒラギノ角ゴ Pro W3" charset="-128"/>
          <a:cs typeface="ヒラギノ角ゴ Pro W3" charset="0"/>
        </a:defRPr>
      </a:lvl2pPr>
      <a:lvl3pPr marL="919163" indent="-228600" algn="l" rtl="0" eaLnBrk="1" fontAlgn="base" hangingPunct="1">
        <a:spcBef>
          <a:spcPct val="20000"/>
        </a:spcBef>
        <a:spcAft>
          <a:spcPct val="0"/>
        </a:spcAft>
        <a:buFont typeface="Wingdings" charset="2"/>
        <a:buChar char="§"/>
        <a:defRPr sz="2000">
          <a:solidFill>
            <a:schemeClr val="tx1"/>
          </a:solidFill>
          <a:latin typeface="+mn-lt"/>
          <a:ea typeface="ヒラギノ角ゴ Pro W3" charset="-128"/>
          <a:cs typeface="ヒラギノ角ゴ Pro W3" charset="0"/>
        </a:defRPr>
      </a:lvl3pPr>
      <a:lvl4pPr marL="1196975" indent="-228600" algn="l" rtl="0" eaLnBrk="1" fontAlgn="base" hangingPunct="1">
        <a:spcBef>
          <a:spcPct val="20000"/>
        </a:spcBef>
        <a:spcAft>
          <a:spcPct val="0"/>
        </a:spcAft>
        <a:buChar char="–"/>
        <a:defRPr>
          <a:solidFill>
            <a:schemeClr val="tx1"/>
          </a:solidFill>
          <a:latin typeface="+mn-lt"/>
          <a:ea typeface="ヒラギノ角ゴ Pro W3" charset="-128"/>
          <a:cs typeface="ヒラギノ角ゴ Pro W3" charset="0"/>
        </a:defRPr>
      </a:lvl4pPr>
      <a:lvl5pPr marL="1485900" indent="-228600" algn="l" rtl="0" eaLnBrk="1" fontAlgn="base" hangingPunct="1">
        <a:spcBef>
          <a:spcPct val="20000"/>
        </a:spcBef>
        <a:spcAft>
          <a:spcPct val="0"/>
        </a:spcAft>
        <a:buChar char="»"/>
        <a:defRPr>
          <a:solidFill>
            <a:schemeClr val="tx1"/>
          </a:solidFill>
          <a:latin typeface="+mn-lt"/>
          <a:ea typeface="ヒラギノ角ゴ Pro W3"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p:cNvPicPr>
          <p:nvPr/>
        </p:nvPicPr>
        <p:blipFill>
          <a:blip r:embed="rId5"/>
          <a:srcRect/>
          <a:stretch/>
        </p:blipFill>
        <p:spPr bwMode="auto">
          <a:xfrm>
            <a:off x="0" y="0"/>
            <a:ext cx="12192000" cy="68580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508000" y="76200"/>
            <a:ext cx="11176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20" name="Rectangle 3"/>
          <p:cNvSpPr>
            <a:spLocks noGrp="1" noChangeArrowheads="1"/>
          </p:cNvSpPr>
          <p:nvPr>
            <p:ph type="body" idx="1"/>
          </p:nvPr>
        </p:nvSpPr>
        <p:spPr bwMode="auto">
          <a:xfrm>
            <a:off x="508000" y="1371600"/>
            <a:ext cx="11176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203200" y="6400800"/>
            <a:ext cx="1016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900" smtClean="0">
                <a:solidFill>
                  <a:schemeClr val="tx1"/>
                </a:solidFill>
                <a:latin typeface="Arial" charset="0"/>
                <a:ea typeface="+mn-ea"/>
                <a:cs typeface="+mn-cs"/>
              </a:defRPr>
            </a:lvl1pPr>
          </a:lstStyle>
          <a:p>
            <a:pPr>
              <a:defRPr/>
            </a:pPr>
            <a:fld id="{63B823FA-E23A-9045-A26F-7A85E7954C7D}" type="slidenum">
              <a:rPr lang="en-US"/>
              <a:pPr>
                <a:defRPr/>
              </a:pPr>
              <a:t>‹#›</a:t>
            </a:fld>
            <a:endParaRPr lang="en-US" sz="1400"/>
          </a:p>
        </p:txBody>
      </p:sp>
    </p:spTree>
    <p:extLst>
      <p:ext uri="{BB962C8B-B14F-4D97-AF65-F5344CB8AC3E}">
        <p14:creationId xmlns:p14="http://schemas.microsoft.com/office/powerpoint/2010/main" val="108897505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rtl="0" eaLnBrk="0" fontAlgn="base" hangingPunct="0">
        <a:spcBef>
          <a:spcPct val="0"/>
        </a:spcBef>
        <a:spcAft>
          <a:spcPct val="0"/>
        </a:spcAft>
        <a:defRPr sz="3600">
          <a:solidFill>
            <a:schemeClr val="bg1"/>
          </a:solidFill>
          <a:latin typeface="+mj-lt"/>
          <a:ea typeface="Geneva" charset="-128"/>
          <a:cs typeface="Geneva" charset="-128"/>
        </a:defRPr>
      </a:lvl1pPr>
      <a:lvl2pPr algn="l" rtl="0" eaLnBrk="0" fontAlgn="base" hangingPunct="0">
        <a:spcBef>
          <a:spcPct val="0"/>
        </a:spcBef>
        <a:spcAft>
          <a:spcPct val="0"/>
        </a:spcAft>
        <a:defRPr sz="3600">
          <a:solidFill>
            <a:schemeClr val="bg1"/>
          </a:solidFill>
          <a:latin typeface="Trebuchet MS" charset="0"/>
          <a:ea typeface="Geneva" charset="-128"/>
          <a:cs typeface="Geneva" charset="-128"/>
        </a:defRPr>
      </a:lvl2pPr>
      <a:lvl3pPr algn="l" rtl="0" eaLnBrk="0" fontAlgn="base" hangingPunct="0">
        <a:spcBef>
          <a:spcPct val="0"/>
        </a:spcBef>
        <a:spcAft>
          <a:spcPct val="0"/>
        </a:spcAft>
        <a:defRPr sz="3600">
          <a:solidFill>
            <a:schemeClr val="bg1"/>
          </a:solidFill>
          <a:latin typeface="Trebuchet MS" charset="0"/>
          <a:ea typeface="Geneva" charset="-128"/>
          <a:cs typeface="Geneva" charset="-128"/>
        </a:defRPr>
      </a:lvl3pPr>
      <a:lvl4pPr algn="l" rtl="0" eaLnBrk="0" fontAlgn="base" hangingPunct="0">
        <a:spcBef>
          <a:spcPct val="0"/>
        </a:spcBef>
        <a:spcAft>
          <a:spcPct val="0"/>
        </a:spcAft>
        <a:defRPr sz="3600">
          <a:solidFill>
            <a:schemeClr val="bg1"/>
          </a:solidFill>
          <a:latin typeface="Trebuchet MS" charset="0"/>
          <a:ea typeface="Geneva" charset="-128"/>
          <a:cs typeface="Geneva" charset="-128"/>
        </a:defRPr>
      </a:lvl4pPr>
      <a:lvl5pPr algn="l" rtl="0" eaLnBrk="0" fontAlgn="base" hangingPunct="0">
        <a:spcBef>
          <a:spcPct val="0"/>
        </a:spcBef>
        <a:spcAft>
          <a:spcPct val="0"/>
        </a:spcAft>
        <a:defRPr sz="3600">
          <a:solidFill>
            <a:schemeClr val="bg1"/>
          </a:solidFill>
          <a:latin typeface="Trebuchet MS" charset="0"/>
          <a:ea typeface="Geneva" charset="-128"/>
          <a:cs typeface="Geneva" charset="-128"/>
        </a:defRPr>
      </a:lvl5pPr>
      <a:lvl6pPr marL="457200" algn="l" rtl="0" fontAlgn="base">
        <a:spcBef>
          <a:spcPct val="0"/>
        </a:spcBef>
        <a:spcAft>
          <a:spcPct val="0"/>
        </a:spcAft>
        <a:defRPr sz="4000" b="1">
          <a:solidFill>
            <a:schemeClr val="tx2"/>
          </a:solidFill>
          <a:latin typeface="Trebuchet MS" charset="0"/>
        </a:defRPr>
      </a:lvl6pPr>
      <a:lvl7pPr marL="914400" algn="l" rtl="0" fontAlgn="base">
        <a:spcBef>
          <a:spcPct val="0"/>
        </a:spcBef>
        <a:spcAft>
          <a:spcPct val="0"/>
        </a:spcAft>
        <a:defRPr sz="4000" b="1">
          <a:solidFill>
            <a:schemeClr val="tx2"/>
          </a:solidFill>
          <a:latin typeface="Trebuchet MS" charset="0"/>
        </a:defRPr>
      </a:lvl7pPr>
      <a:lvl8pPr marL="1371600" algn="l" rtl="0" fontAlgn="base">
        <a:spcBef>
          <a:spcPct val="0"/>
        </a:spcBef>
        <a:spcAft>
          <a:spcPct val="0"/>
        </a:spcAft>
        <a:defRPr sz="4000" b="1">
          <a:solidFill>
            <a:schemeClr val="tx2"/>
          </a:solidFill>
          <a:latin typeface="Trebuchet MS" charset="0"/>
        </a:defRPr>
      </a:lvl8pPr>
      <a:lvl9pPr marL="1828800" algn="l" rtl="0" fontAlgn="base">
        <a:spcBef>
          <a:spcPct val="0"/>
        </a:spcBef>
        <a:spcAft>
          <a:spcPct val="0"/>
        </a:spcAft>
        <a:defRPr sz="4000" b="1">
          <a:solidFill>
            <a:schemeClr val="tx2"/>
          </a:solidFill>
          <a:latin typeface="Trebuchet MS"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Geneva" charset="-128"/>
          <a:cs typeface="Geneva" charset="-128"/>
        </a:defRPr>
      </a:lvl1pPr>
      <a:lvl2pPr marL="571500" indent="-173038"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0"/>
        </a:defRPr>
      </a:lvl2pPr>
      <a:lvl3pPr marL="919163" indent="-228600" algn="l" rtl="0" eaLnBrk="0" fontAlgn="base" hangingPunct="0">
        <a:spcBef>
          <a:spcPct val="20000"/>
        </a:spcBef>
        <a:spcAft>
          <a:spcPct val="0"/>
        </a:spcAft>
        <a:buFont typeface="Wingdings" charset="2"/>
        <a:buChar char="§"/>
        <a:defRPr sz="2000">
          <a:solidFill>
            <a:schemeClr val="tx1"/>
          </a:solidFill>
          <a:latin typeface="+mn-lt"/>
          <a:ea typeface="ヒラギノ角ゴ Pro W3" charset="-128"/>
          <a:cs typeface="ヒラギノ角ゴ Pro W3" charset="0"/>
        </a:defRPr>
      </a:lvl3pPr>
      <a:lvl4pPr marL="1196975" indent="-228600" algn="l" rtl="0" eaLnBrk="0" fontAlgn="base" hangingPunct="0">
        <a:spcBef>
          <a:spcPct val="20000"/>
        </a:spcBef>
        <a:spcAft>
          <a:spcPct val="0"/>
        </a:spcAft>
        <a:buChar char="–"/>
        <a:defRPr>
          <a:solidFill>
            <a:schemeClr val="tx1"/>
          </a:solidFill>
          <a:latin typeface="+mn-lt"/>
          <a:ea typeface="ヒラギノ角ゴ Pro W3" charset="-128"/>
          <a:cs typeface="ヒラギノ角ゴ Pro W3" charset="0"/>
        </a:defRPr>
      </a:lvl4pPr>
      <a:lvl5pPr marL="1485900" indent="-228600" algn="l" rtl="0" eaLnBrk="0" fontAlgn="base" hangingPunct="0">
        <a:spcBef>
          <a:spcPct val="20000"/>
        </a:spcBef>
        <a:spcAft>
          <a:spcPct val="0"/>
        </a:spcAft>
        <a:buChar char="»"/>
        <a:defRPr>
          <a:solidFill>
            <a:schemeClr val="tx1"/>
          </a:solidFill>
          <a:latin typeface="+mn-lt"/>
          <a:ea typeface="ヒラギノ角ゴ Pro W3" charset="-128"/>
          <a:cs typeface="ヒラギノ角ゴ Pro W3" charset="0"/>
        </a:defRPr>
      </a:lvl5pPr>
      <a:lvl6pPr marL="2514600" indent="-228600" algn="l" rtl="0" fontAlgn="base">
        <a:spcBef>
          <a:spcPct val="20000"/>
        </a:spcBef>
        <a:spcAft>
          <a:spcPct val="0"/>
        </a:spcAft>
        <a:buChar char="»"/>
        <a:defRPr>
          <a:solidFill>
            <a:schemeClr val="tx1"/>
          </a:solidFill>
          <a:latin typeface="+mn-lt"/>
          <a:ea typeface="ヒラギノ角ゴ Pro W3" charset="-128"/>
        </a:defRPr>
      </a:lvl6pPr>
      <a:lvl7pPr marL="2971800" indent="-228600" algn="l" rtl="0" fontAlgn="base">
        <a:spcBef>
          <a:spcPct val="20000"/>
        </a:spcBef>
        <a:spcAft>
          <a:spcPct val="0"/>
        </a:spcAft>
        <a:buChar char="»"/>
        <a:defRPr>
          <a:solidFill>
            <a:schemeClr val="tx1"/>
          </a:solidFill>
          <a:latin typeface="+mn-lt"/>
          <a:ea typeface="ヒラギノ角ゴ Pro W3" charset="-128"/>
        </a:defRPr>
      </a:lvl7pPr>
      <a:lvl8pPr marL="3429000" indent="-228600" algn="l" rtl="0" fontAlgn="base">
        <a:spcBef>
          <a:spcPct val="20000"/>
        </a:spcBef>
        <a:spcAft>
          <a:spcPct val="0"/>
        </a:spcAft>
        <a:buChar char="»"/>
        <a:defRPr>
          <a:solidFill>
            <a:schemeClr val="tx1"/>
          </a:solidFill>
          <a:latin typeface="+mn-lt"/>
          <a:ea typeface="ヒラギノ角ゴ Pro W3" charset="-128"/>
        </a:defRPr>
      </a:lvl8pPr>
      <a:lvl9pPr marL="3886200" indent="-228600" algn="l" rtl="0" fontAlgn="base">
        <a:spcBef>
          <a:spcPct val="20000"/>
        </a:spcBef>
        <a:spcAft>
          <a:spcPct val="0"/>
        </a:spcAft>
        <a:buChar char="»"/>
        <a:defRPr>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act2quit.org/" TargetMode="External"/><Relationship Id="rId2" Type="http://schemas.openxmlformats.org/officeDocument/2006/relationships/hyperlink" Target="mailto:jhontzas@umc.edu"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lung.org/lung-health-diseases/lung-disease-lookup/lung-cancer/resource-library/lung-cancer-fact-sheet" TargetMode="External"/><Relationship Id="rId7" Type="http://schemas.openxmlformats.org/officeDocument/2006/relationships/hyperlink" Target="https://www.uspreventiveservicestaskforce.org/uspstf/recommendation/lung-cancer-screening" TargetMode="External"/><Relationship Id="rId2" Type="http://schemas.openxmlformats.org/officeDocument/2006/relationships/hyperlink" Target="https://gis.cdc.gov/Cancer/USCS/DataViz.html" TargetMode="External"/><Relationship Id="rId1" Type="http://schemas.openxmlformats.org/officeDocument/2006/relationships/slideLayout" Target="../slideLayouts/slideLayout5.xml"/><Relationship Id="rId6" Type="http://schemas.openxmlformats.org/officeDocument/2006/relationships/hyperlink" Target="https://www.nejm.org/doi/full/10.1056/NEJMoa1911793" TargetMode="External"/><Relationship Id="rId5" Type="http://schemas.openxmlformats.org/officeDocument/2006/relationships/hyperlink" Target="https://www.nejm.org/doi/full/10.1056/NEJMoa1102873" TargetMode="External"/><Relationship Id="rId4" Type="http://schemas.openxmlformats.org/officeDocument/2006/relationships/hyperlink" Target="https://www.cancer.org/cancer/lung-cancer/causes-risks-prevention/risk-factor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C850-5A97-ED4B-A3ED-2A31C027E221}"/>
              </a:ext>
            </a:extLst>
          </p:cNvPr>
          <p:cNvSpPr>
            <a:spLocks noGrp="1"/>
          </p:cNvSpPr>
          <p:nvPr>
            <p:ph type="ctrTitle"/>
          </p:nvPr>
        </p:nvSpPr>
        <p:spPr>
          <a:xfrm>
            <a:off x="2209800" y="685800"/>
            <a:ext cx="7772400" cy="1295400"/>
          </a:xfrm>
        </p:spPr>
        <p:txBody>
          <a:bodyPr/>
          <a:lstStyle/>
          <a:p>
            <a:r>
              <a:rPr lang="en-US" sz="4600" dirty="0"/>
              <a:t>Lung Cancer Screening</a:t>
            </a:r>
          </a:p>
        </p:txBody>
      </p:sp>
      <p:sp>
        <p:nvSpPr>
          <p:cNvPr id="3" name="Subtitle 2">
            <a:extLst>
              <a:ext uri="{FF2B5EF4-FFF2-40B4-BE49-F238E27FC236}">
                <a16:creationId xmlns:a16="http://schemas.microsoft.com/office/drawing/2014/main" id="{687EEA7C-BBD5-B342-9B74-17CF5FC0ED39}"/>
              </a:ext>
            </a:extLst>
          </p:cNvPr>
          <p:cNvSpPr>
            <a:spLocks noGrp="1"/>
          </p:cNvSpPr>
          <p:nvPr>
            <p:ph type="subTitle" idx="1"/>
          </p:nvPr>
        </p:nvSpPr>
        <p:spPr>
          <a:xfrm>
            <a:off x="1902823" y="2420257"/>
            <a:ext cx="7315200" cy="838200"/>
          </a:xfrm>
        </p:spPr>
        <p:txBody>
          <a:bodyPr/>
          <a:lstStyle/>
          <a:p>
            <a:pPr algn="l"/>
            <a:r>
              <a:rPr lang="en-US" sz="1200" dirty="0"/>
              <a:t>By: Jonathan Hontzas, DNP, NP-C, TTS</a:t>
            </a:r>
          </a:p>
          <a:p>
            <a:pPr algn="l"/>
            <a:r>
              <a:rPr lang="en-US" sz="1200" dirty="0"/>
              <a:t>Director, ACT Center for Tobacco Treatment, Education, and Research; Lung Cancer Screening Services</a:t>
            </a:r>
          </a:p>
          <a:p>
            <a:pPr algn="l"/>
            <a:r>
              <a:rPr lang="en-US" sz="1200" dirty="0"/>
              <a:t>Cancer Center and Research Institute</a:t>
            </a:r>
          </a:p>
          <a:p>
            <a:pPr algn="l"/>
            <a:r>
              <a:rPr lang="en-US" sz="1200" dirty="0"/>
              <a:t>Assistant Professor</a:t>
            </a:r>
          </a:p>
          <a:p>
            <a:pPr algn="l"/>
            <a:r>
              <a:rPr lang="en-US" sz="1200" dirty="0"/>
              <a:t>School of Population Health</a:t>
            </a:r>
          </a:p>
          <a:p>
            <a:endParaRPr lang="en-US" dirty="0"/>
          </a:p>
        </p:txBody>
      </p:sp>
    </p:spTree>
    <p:extLst>
      <p:ext uri="{BB962C8B-B14F-4D97-AF65-F5344CB8AC3E}">
        <p14:creationId xmlns:p14="http://schemas.microsoft.com/office/powerpoint/2010/main" val="145924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DCAB-E617-4388-80D9-D5963CE830CE}"/>
              </a:ext>
            </a:extLst>
          </p:cNvPr>
          <p:cNvSpPr>
            <a:spLocks noGrp="1"/>
          </p:cNvSpPr>
          <p:nvPr>
            <p:ph type="title"/>
          </p:nvPr>
        </p:nvSpPr>
        <p:spPr/>
        <p:txBody>
          <a:bodyPr/>
          <a:lstStyle/>
          <a:p>
            <a:r>
              <a:rPr lang="en-US" dirty="0"/>
              <a:t>Findings: Published in 2020</a:t>
            </a:r>
          </a:p>
        </p:txBody>
      </p:sp>
      <p:sp>
        <p:nvSpPr>
          <p:cNvPr id="3" name="Content Placeholder 2">
            <a:extLst>
              <a:ext uri="{FF2B5EF4-FFF2-40B4-BE49-F238E27FC236}">
                <a16:creationId xmlns:a16="http://schemas.microsoft.com/office/drawing/2014/main" id="{679EE460-F79D-4561-BACA-3A0C4410E84B}"/>
              </a:ext>
            </a:extLst>
          </p:cNvPr>
          <p:cNvSpPr>
            <a:spLocks noGrp="1"/>
          </p:cNvSpPr>
          <p:nvPr>
            <p:ph idx="1"/>
          </p:nvPr>
        </p:nvSpPr>
        <p:spPr/>
        <p:txBody>
          <a:bodyPr/>
          <a:lstStyle/>
          <a:p>
            <a:r>
              <a:rPr lang="en-US" sz="1800" dirty="0"/>
              <a:t>Rate of adherence 90%</a:t>
            </a:r>
          </a:p>
          <a:p>
            <a:r>
              <a:rPr lang="en-US" sz="1800" dirty="0"/>
              <a:t>Incident rate: 210 in LDCT group and 160 in control group</a:t>
            </a:r>
          </a:p>
          <a:p>
            <a:pPr lvl="1"/>
            <a:r>
              <a:rPr lang="en-US" sz="1800" dirty="0"/>
              <a:t>Mortality reduction of 24% in men and 33% in females</a:t>
            </a:r>
          </a:p>
        </p:txBody>
      </p:sp>
      <p:pic>
        <p:nvPicPr>
          <p:cNvPr id="4" name="Picture 2" descr="https://www.nejm.org/na101/home/literatum/publisher/mms/journals/content/nejm/2020/nejm_2020.382.issue-6/nejmoa1911793/20200131/images/img_xlarge/nejmoa1911793_f1.jpeg">
            <a:extLst>
              <a:ext uri="{FF2B5EF4-FFF2-40B4-BE49-F238E27FC236}">
                <a16:creationId xmlns:a16="http://schemas.microsoft.com/office/drawing/2014/main" id="{F8AC0B8A-3A63-4517-AC6B-726AA17E2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38400"/>
            <a:ext cx="3510000" cy="3962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C5C01-E6C1-44E5-BF91-E606BDC4FA98}"/>
              </a:ext>
            </a:extLst>
          </p:cNvPr>
          <p:cNvSpPr>
            <a:spLocks noGrp="1"/>
          </p:cNvSpPr>
          <p:nvPr>
            <p:ph type="title"/>
          </p:nvPr>
        </p:nvSpPr>
        <p:spPr/>
        <p:txBody>
          <a:bodyPr/>
          <a:lstStyle/>
          <a:p>
            <a:r>
              <a:rPr lang="en-US" dirty="0"/>
              <a:t>U.S. Preventive Task Force</a:t>
            </a:r>
          </a:p>
        </p:txBody>
      </p:sp>
      <p:sp>
        <p:nvSpPr>
          <p:cNvPr id="3" name="Content Placeholder 2">
            <a:extLst>
              <a:ext uri="{FF2B5EF4-FFF2-40B4-BE49-F238E27FC236}">
                <a16:creationId xmlns:a16="http://schemas.microsoft.com/office/drawing/2014/main" id="{92EB3AA7-FCEF-4960-8361-74AF55DE729A}"/>
              </a:ext>
            </a:extLst>
          </p:cNvPr>
          <p:cNvSpPr>
            <a:spLocks noGrp="1"/>
          </p:cNvSpPr>
          <p:nvPr>
            <p:ph idx="1"/>
          </p:nvPr>
        </p:nvSpPr>
        <p:spPr/>
        <p:txBody>
          <a:bodyPr/>
          <a:lstStyle/>
          <a:p>
            <a:r>
              <a:rPr lang="en-US" sz="1800" dirty="0"/>
              <a:t>In 2013, a B recommendation was issued for annual lung cancer screening in those aged 55-80 with at least 30 pack years that are current smokers or have quit within the past 15 years.</a:t>
            </a:r>
          </a:p>
          <a:p>
            <a:r>
              <a:rPr lang="en-US" sz="1800" dirty="0"/>
              <a:t>In 2021, this was re-visited with the new determination issuing a B recommendation, but updated the eligibility criteria: Ages 50-80 with 20 pack years in current smokers or former that have quit within 15 years</a:t>
            </a:r>
          </a:p>
          <a:p>
            <a:endParaRPr lang="en-US" dirty="0"/>
          </a:p>
        </p:txBody>
      </p:sp>
    </p:spTree>
    <p:extLst>
      <p:ext uri="{BB962C8B-B14F-4D97-AF65-F5344CB8AC3E}">
        <p14:creationId xmlns:p14="http://schemas.microsoft.com/office/powerpoint/2010/main" val="10761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42BF-313D-4150-91A6-8622A487DE89}"/>
              </a:ext>
            </a:extLst>
          </p:cNvPr>
          <p:cNvSpPr>
            <a:spLocks noGrp="1"/>
          </p:cNvSpPr>
          <p:nvPr>
            <p:ph type="title"/>
          </p:nvPr>
        </p:nvSpPr>
        <p:spPr/>
        <p:txBody>
          <a:bodyPr/>
          <a:lstStyle/>
          <a:p>
            <a:r>
              <a:rPr lang="en-US" dirty="0"/>
              <a:t>Coverage</a:t>
            </a:r>
          </a:p>
        </p:txBody>
      </p:sp>
      <p:sp>
        <p:nvSpPr>
          <p:cNvPr id="3" name="Content Placeholder 2">
            <a:extLst>
              <a:ext uri="{FF2B5EF4-FFF2-40B4-BE49-F238E27FC236}">
                <a16:creationId xmlns:a16="http://schemas.microsoft.com/office/drawing/2014/main" id="{FDDE7695-2B17-4D20-8608-C21B77DD6714}"/>
              </a:ext>
            </a:extLst>
          </p:cNvPr>
          <p:cNvSpPr>
            <a:spLocks noGrp="1"/>
          </p:cNvSpPr>
          <p:nvPr>
            <p:ph idx="1"/>
          </p:nvPr>
        </p:nvSpPr>
        <p:spPr/>
        <p:txBody>
          <a:bodyPr/>
          <a:lstStyle/>
          <a:p>
            <a:r>
              <a:rPr lang="en-US" sz="1600" dirty="0"/>
              <a:t>Medicare</a:t>
            </a:r>
          </a:p>
          <a:p>
            <a:pPr lvl="1"/>
            <a:r>
              <a:rPr lang="en-US" sz="1600" dirty="0"/>
              <a:t>Covers ages 50-77 with 20 pack years or who are former smokers that quit within 15 years. Patients must be asymptomatic.</a:t>
            </a:r>
          </a:p>
          <a:p>
            <a:pPr lvl="1"/>
            <a:r>
              <a:rPr lang="en-US" sz="1600" dirty="0"/>
              <a:t>Requires shared-decision making visit for initial screening</a:t>
            </a:r>
          </a:p>
          <a:p>
            <a:pPr lvl="2"/>
            <a:r>
              <a:rPr lang="en-US" sz="1600" dirty="0"/>
              <a:t>Discuss risks/benefits, determine eligibility, use of decision-making-aid, counseling on smoking cessation, and counseling on the importance of adhering to annual screening</a:t>
            </a:r>
          </a:p>
          <a:p>
            <a:pPr lvl="2"/>
            <a:r>
              <a:rPr lang="en-US" sz="1600" dirty="0"/>
              <a:t>All components must be documented for coverage. Billable code is: G0296</a:t>
            </a:r>
          </a:p>
          <a:p>
            <a:pPr lvl="2"/>
            <a:r>
              <a:rPr lang="en-US" sz="1600" dirty="0"/>
              <a:t>No longer requires uploading of certain criteria to the ACR’s LCSR</a:t>
            </a:r>
          </a:p>
          <a:p>
            <a:pPr lvl="1"/>
            <a:r>
              <a:rPr lang="en-US" sz="1600" dirty="0"/>
              <a:t>Not subject to co-pay, deductible, or other. 100% coverage.</a:t>
            </a:r>
          </a:p>
          <a:p>
            <a:pPr lvl="1"/>
            <a:r>
              <a:rPr lang="en-US" sz="1600" dirty="0"/>
              <a:t>Z87.891 for former smokers and F17.21 for current</a:t>
            </a:r>
          </a:p>
          <a:p>
            <a:r>
              <a:rPr lang="en-US" sz="1600" dirty="0"/>
              <a:t>Medicaid</a:t>
            </a:r>
          </a:p>
          <a:p>
            <a:pPr lvl="1"/>
            <a:r>
              <a:rPr lang="en-US" sz="1600" dirty="0"/>
              <a:t>Sporadic coverage. Expansion states required to cover and do, but states that did not expand are hit or miss. MS </a:t>
            </a:r>
            <a:r>
              <a:rPr lang="en-US" sz="1600" b="1" dirty="0"/>
              <a:t>does</a:t>
            </a:r>
            <a:r>
              <a:rPr lang="en-US" sz="1600" dirty="0"/>
              <a:t> cover.</a:t>
            </a:r>
          </a:p>
          <a:p>
            <a:r>
              <a:rPr lang="en-US" sz="1600" dirty="0"/>
              <a:t>Private Insurers</a:t>
            </a:r>
          </a:p>
          <a:p>
            <a:pPr lvl="1"/>
            <a:r>
              <a:rPr lang="en-US" sz="1600" dirty="0"/>
              <a:t> Coverage is there, but may have different slightly different eligibility criteria and CPT codes</a:t>
            </a:r>
          </a:p>
          <a:p>
            <a:pPr lvl="1"/>
            <a:r>
              <a:rPr lang="en-US" sz="1600" dirty="0"/>
              <a:t>BCBS uses z12.2</a:t>
            </a:r>
          </a:p>
          <a:p>
            <a:endParaRPr lang="en-US" dirty="0"/>
          </a:p>
        </p:txBody>
      </p:sp>
    </p:spTree>
    <p:extLst>
      <p:ext uri="{BB962C8B-B14F-4D97-AF65-F5344CB8AC3E}">
        <p14:creationId xmlns:p14="http://schemas.microsoft.com/office/powerpoint/2010/main" val="192005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9E85-44B6-4701-B7A0-DFB7E0F7CBB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4C7E677-C13E-4C05-B5C6-E276FA1D271F}"/>
              </a:ext>
            </a:extLst>
          </p:cNvPr>
          <p:cNvPicPr>
            <a:picLocks noGrp="1" noChangeAspect="1"/>
          </p:cNvPicPr>
          <p:nvPr>
            <p:ph idx="1"/>
          </p:nvPr>
        </p:nvPicPr>
        <p:blipFill>
          <a:blip r:embed="rId2"/>
          <a:stretch>
            <a:fillRect/>
          </a:stretch>
        </p:blipFill>
        <p:spPr>
          <a:xfrm>
            <a:off x="3905250" y="1371600"/>
            <a:ext cx="4381500" cy="4572000"/>
          </a:xfrm>
          <a:prstGeom prst="rect">
            <a:avLst/>
          </a:prstGeom>
        </p:spPr>
      </p:pic>
    </p:spTree>
    <p:extLst>
      <p:ext uri="{BB962C8B-B14F-4D97-AF65-F5344CB8AC3E}">
        <p14:creationId xmlns:p14="http://schemas.microsoft.com/office/powerpoint/2010/main" val="310480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5438-0EF8-4A5D-9B1E-A5821B273E5E}"/>
              </a:ext>
            </a:extLst>
          </p:cNvPr>
          <p:cNvSpPr>
            <a:spLocks noGrp="1"/>
          </p:cNvSpPr>
          <p:nvPr>
            <p:ph type="title"/>
          </p:nvPr>
        </p:nvSpPr>
        <p:spPr/>
        <p:txBody>
          <a:bodyPr/>
          <a:lstStyle/>
          <a:p>
            <a:r>
              <a:rPr lang="en-US" dirty="0"/>
              <a:t>State of Lung Cancer Screening</a:t>
            </a:r>
          </a:p>
        </p:txBody>
      </p:sp>
      <p:graphicFrame>
        <p:nvGraphicFramePr>
          <p:cNvPr id="4" name="Content Placeholder 3">
            <a:extLst>
              <a:ext uri="{FF2B5EF4-FFF2-40B4-BE49-F238E27FC236}">
                <a16:creationId xmlns:a16="http://schemas.microsoft.com/office/drawing/2014/main" id="{D1DA2CDB-6010-4895-99E6-3DA8F04DD63E}"/>
              </a:ext>
            </a:extLst>
          </p:cNvPr>
          <p:cNvGraphicFramePr>
            <a:graphicFrameLocks noGrp="1"/>
          </p:cNvGraphicFramePr>
          <p:nvPr>
            <p:ph idx="1"/>
            <p:extLst/>
          </p:nvPr>
        </p:nvGraphicFramePr>
        <p:xfrm>
          <a:off x="1905000" y="1371600"/>
          <a:ext cx="8382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4906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83C4-24F1-4991-AEEF-53BCDB5228CA}"/>
              </a:ext>
            </a:extLst>
          </p:cNvPr>
          <p:cNvSpPr>
            <a:spLocks noGrp="1"/>
          </p:cNvSpPr>
          <p:nvPr>
            <p:ph type="title"/>
          </p:nvPr>
        </p:nvSpPr>
        <p:spPr/>
        <p:txBody>
          <a:bodyPr/>
          <a:lstStyle/>
          <a:p>
            <a:r>
              <a:rPr lang="en-US" dirty="0"/>
              <a:t>MS Lung Cancer Screening Rates</a:t>
            </a:r>
          </a:p>
        </p:txBody>
      </p:sp>
      <p:pic>
        <p:nvPicPr>
          <p:cNvPr id="4" name="Content Placeholder 1">
            <a:extLst>
              <a:ext uri="{FF2B5EF4-FFF2-40B4-BE49-F238E27FC236}">
                <a16:creationId xmlns:a16="http://schemas.microsoft.com/office/drawing/2014/main" id="{9D751DC7-8B9D-414C-971F-6485A45AACD9}"/>
              </a:ext>
            </a:extLst>
          </p:cNvPr>
          <p:cNvPicPr>
            <a:picLocks noGrp="1" noChangeAspect="1"/>
          </p:cNvPicPr>
          <p:nvPr>
            <p:ph idx="1"/>
          </p:nvPr>
        </p:nvPicPr>
        <p:blipFill>
          <a:blip r:embed="rId2"/>
          <a:stretch>
            <a:fillRect/>
          </a:stretch>
        </p:blipFill>
        <p:spPr>
          <a:xfrm>
            <a:off x="1905000" y="1827612"/>
            <a:ext cx="8382000" cy="3659976"/>
          </a:xfrm>
          <a:prstGeom prst="rect">
            <a:avLst/>
          </a:prstGeom>
        </p:spPr>
      </p:pic>
    </p:spTree>
    <p:extLst>
      <p:ext uri="{BB962C8B-B14F-4D97-AF65-F5344CB8AC3E}">
        <p14:creationId xmlns:p14="http://schemas.microsoft.com/office/powerpoint/2010/main" val="390404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5053D-8B56-43BF-B35B-F0FBB29E5702}"/>
              </a:ext>
            </a:extLst>
          </p:cNvPr>
          <p:cNvSpPr>
            <a:spLocks noGrp="1"/>
          </p:cNvSpPr>
          <p:nvPr>
            <p:ph type="title"/>
          </p:nvPr>
        </p:nvSpPr>
        <p:spPr/>
        <p:txBody>
          <a:bodyPr/>
          <a:lstStyle/>
          <a:p>
            <a:r>
              <a:rPr lang="en-US" dirty="0"/>
              <a:t>Types of Screening Programs</a:t>
            </a:r>
          </a:p>
        </p:txBody>
      </p:sp>
      <p:sp>
        <p:nvSpPr>
          <p:cNvPr id="3" name="Content Placeholder 2">
            <a:extLst>
              <a:ext uri="{FF2B5EF4-FFF2-40B4-BE49-F238E27FC236}">
                <a16:creationId xmlns:a16="http://schemas.microsoft.com/office/drawing/2014/main" id="{9E01DF03-61EB-4129-A2DD-184FC03A081A}"/>
              </a:ext>
            </a:extLst>
          </p:cNvPr>
          <p:cNvSpPr>
            <a:spLocks noGrp="1"/>
          </p:cNvSpPr>
          <p:nvPr>
            <p:ph idx="1"/>
          </p:nvPr>
        </p:nvSpPr>
        <p:spPr/>
        <p:txBody>
          <a:bodyPr/>
          <a:lstStyle/>
          <a:p>
            <a:pPr>
              <a:buFont typeface="Arial" panose="020B0604020202020204" pitchFamily="34" charset="0"/>
              <a:buChar char="•"/>
            </a:pPr>
            <a:r>
              <a:rPr lang="en-US" sz="1600" dirty="0">
                <a:cs typeface="Times" panose="02020603050405020304" pitchFamily="18" charset="0"/>
              </a:rPr>
              <a:t>Centralized</a:t>
            </a:r>
          </a:p>
          <a:p>
            <a:pPr marL="800100" lvl="1" indent="-342900">
              <a:buFont typeface="Arial" panose="020B0604020202020204" pitchFamily="34" charset="0"/>
              <a:buChar char="•"/>
            </a:pPr>
            <a:r>
              <a:rPr lang="en-US" sz="1400" dirty="0">
                <a:cs typeface="Times" panose="02020603050405020304" pitchFamily="18" charset="0"/>
              </a:rPr>
              <a:t>Eligible patients referred to lung screening program. Usually lead by a thoracic oncology team consisting of pulmonary, oncology, thoracic surgery, etc.</a:t>
            </a:r>
          </a:p>
          <a:p>
            <a:pPr marL="800100" lvl="1" indent="-342900">
              <a:buFont typeface="Arial" panose="020B0604020202020204" pitchFamily="34" charset="0"/>
              <a:buChar char="•"/>
            </a:pPr>
            <a:r>
              <a:rPr lang="en-US" sz="1400" dirty="0">
                <a:cs typeface="Times" panose="02020603050405020304" pitchFamily="18" charset="0"/>
              </a:rPr>
              <a:t>Thoracic team performs SDM visit, reviews imaging, follow-up, etc.</a:t>
            </a:r>
          </a:p>
          <a:p>
            <a:pPr>
              <a:buFont typeface="Arial" panose="020B0604020202020204" pitchFamily="34" charset="0"/>
              <a:buChar char="•"/>
            </a:pPr>
            <a:r>
              <a:rPr lang="en-US" sz="1600" dirty="0">
                <a:cs typeface="Times" panose="02020603050405020304" pitchFamily="18" charset="0"/>
              </a:rPr>
              <a:t>De-centralized</a:t>
            </a:r>
          </a:p>
          <a:p>
            <a:pPr marL="800100" lvl="1" indent="-342900">
              <a:buFont typeface="Arial" panose="020B0604020202020204" pitchFamily="34" charset="0"/>
              <a:buChar char="•"/>
            </a:pPr>
            <a:r>
              <a:rPr lang="en-US" sz="1400" dirty="0">
                <a:cs typeface="Times" panose="02020603050405020304" pitchFamily="18" charset="0"/>
              </a:rPr>
              <a:t>Any provider can order LDCT and is responsible for SDM, imaging, and follow-up</a:t>
            </a:r>
          </a:p>
          <a:p>
            <a:pPr>
              <a:buFont typeface="Arial" panose="020B0604020202020204" pitchFamily="34" charset="0"/>
              <a:buChar char="•"/>
            </a:pPr>
            <a:r>
              <a:rPr lang="en-US" sz="1600" dirty="0">
                <a:cs typeface="Times" panose="02020603050405020304" pitchFamily="18" charset="0"/>
              </a:rPr>
              <a:t>Hybrid</a:t>
            </a:r>
          </a:p>
          <a:p>
            <a:pPr marL="800100" lvl="1" indent="-342900">
              <a:buFont typeface="Arial" panose="020B0604020202020204" pitchFamily="34" charset="0"/>
              <a:buChar char="•"/>
            </a:pPr>
            <a:r>
              <a:rPr lang="en-US" sz="1400" dirty="0">
                <a:cs typeface="Times" panose="02020603050405020304" pitchFamily="18" charset="0"/>
              </a:rPr>
              <a:t>Combination of the above: Usually the initial LDCT ordered by anyone and subsequent exams done by a dedicated thoracic team</a:t>
            </a:r>
          </a:p>
          <a:p>
            <a:endParaRPr lang="en-US" dirty="0"/>
          </a:p>
        </p:txBody>
      </p:sp>
    </p:spTree>
    <p:extLst>
      <p:ext uri="{BB962C8B-B14F-4D97-AF65-F5344CB8AC3E}">
        <p14:creationId xmlns:p14="http://schemas.microsoft.com/office/powerpoint/2010/main" val="1492200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88FD-FBD1-4303-A8D8-072067A592D7}"/>
              </a:ext>
            </a:extLst>
          </p:cNvPr>
          <p:cNvSpPr>
            <a:spLocks noGrp="1"/>
          </p:cNvSpPr>
          <p:nvPr>
            <p:ph type="title"/>
          </p:nvPr>
        </p:nvSpPr>
        <p:spPr/>
        <p:txBody>
          <a:bodyPr/>
          <a:lstStyle/>
          <a:p>
            <a:r>
              <a:rPr lang="en-US" dirty="0"/>
              <a:t>MS Lung Cancer Roundtable </a:t>
            </a:r>
          </a:p>
        </p:txBody>
      </p:sp>
      <p:sp>
        <p:nvSpPr>
          <p:cNvPr id="3" name="Content Placeholder 2">
            <a:extLst>
              <a:ext uri="{FF2B5EF4-FFF2-40B4-BE49-F238E27FC236}">
                <a16:creationId xmlns:a16="http://schemas.microsoft.com/office/drawing/2014/main" id="{D025249C-197F-49CB-AB9A-A1A00CA9FE3B}"/>
              </a:ext>
            </a:extLst>
          </p:cNvPr>
          <p:cNvSpPr>
            <a:spLocks noGrp="1"/>
          </p:cNvSpPr>
          <p:nvPr>
            <p:ph idx="1"/>
          </p:nvPr>
        </p:nvSpPr>
        <p:spPr/>
        <p:txBody>
          <a:bodyPr/>
          <a:lstStyle/>
          <a:p>
            <a:r>
              <a:rPr lang="en-US" sz="1600" dirty="0"/>
              <a:t>“The Mississippi Lung Cancer Roundtable (MSLCRT) is a collaborative of lung cancer survivors, caregivers, healthcare systems, clinicians, public health practitioners, advocates and other partners who work together to fight lung cancer by engaging in research and projects to build health equity across the lung cancer continuum.”</a:t>
            </a:r>
          </a:p>
          <a:p>
            <a:endParaRPr lang="en-US" dirty="0"/>
          </a:p>
        </p:txBody>
      </p:sp>
      <p:pic>
        <p:nvPicPr>
          <p:cNvPr id="4" name="Picture 3" descr="Text&#10;&#10;Description automatically generated with low confidence">
            <a:extLst>
              <a:ext uri="{FF2B5EF4-FFF2-40B4-BE49-F238E27FC236}">
                <a16:creationId xmlns:a16="http://schemas.microsoft.com/office/drawing/2014/main" id="{FBEDAA3A-7392-44B7-8822-7A46FBAB2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1" y="2743200"/>
            <a:ext cx="6690971" cy="3044726"/>
          </a:xfrm>
          <a:prstGeom prst="rect">
            <a:avLst/>
          </a:prstGeom>
        </p:spPr>
      </p:pic>
    </p:spTree>
    <p:extLst>
      <p:ext uri="{BB962C8B-B14F-4D97-AF65-F5344CB8AC3E}">
        <p14:creationId xmlns:p14="http://schemas.microsoft.com/office/powerpoint/2010/main" val="173982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108F-A832-4799-92C9-222EE35A9EA8}"/>
              </a:ext>
            </a:extLst>
          </p:cNvPr>
          <p:cNvSpPr>
            <a:spLocks noGrp="1"/>
          </p:cNvSpPr>
          <p:nvPr>
            <p:ph type="title"/>
          </p:nvPr>
        </p:nvSpPr>
        <p:spPr/>
        <p:txBody>
          <a:bodyPr/>
          <a:lstStyle/>
          <a:p>
            <a:r>
              <a:rPr lang="en-US" dirty="0"/>
              <a:t>MSLCRT</a:t>
            </a:r>
          </a:p>
        </p:txBody>
      </p:sp>
      <p:sp>
        <p:nvSpPr>
          <p:cNvPr id="3" name="Content Placeholder 2">
            <a:extLst>
              <a:ext uri="{FF2B5EF4-FFF2-40B4-BE49-F238E27FC236}">
                <a16:creationId xmlns:a16="http://schemas.microsoft.com/office/drawing/2014/main" id="{683BCA62-67D3-49AB-BDA8-E54DD0FE1C5F}"/>
              </a:ext>
            </a:extLst>
          </p:cNvPr>
          <p:cNvSpPr>
            <a:spLocks noGrp="1"/>
          </p:cNvSpPr>
          <p:nvPr>
            <p:ph idx="1"/>
          </p:nvPr>
        </p:nvSpPr>
        <p:spPr/>
        <p:txBody>
          <a:bodyPr/>
          <a:lstStyle/>
          <a:p>
            <a:pPr>
              <a:buFont typeface="Arial" panose="020B0604020202020204" pitchFamily="34" charset="0"/>
              <a:buChar char="•"/>
            </a:pPr>
            <a:r>
              <a:rPr lang="en-US" sz="1600" dirty="0"/>
              <a:t>Work Groups</a:t>
            </a:r>
          </a:p>
          <a:p>
            <a:pPr marL="800100" lvl="1" indent="-342900">
              <a:buFont typeface="Arial" panose="020B0604020202020204" pitchFamily="34" charset="0"/>
              <a:buChar char="•"/>
            </a:pPr>
            <a:r>
              <a:rPr lang="en-US" sz="1600" dirty="0"/>
              <a:t>Recruitment, outreach, and engagement</a:t>
            </a:r>
          </a:p>
          <a:p>
            <a:pPr marL="800100" lvl="1" indent="-342900">
              <a:buFont typeface="Arial" panose="020B0604020202020204" pitchFamily="34" charset="0"/>
              <a:buChar char="•"/>
            </a:pPr>
            <a:r>
              <a:rPr lang="en-US" sz="1600" dirty="0"/>
              <a:t>Lung Cancer Screening</a:t>
            </a:r>
          </a:p>
          <a:p>
            <a:pPr marL="800100" lvl="1" indent="-342900">
              <a:buFont typeface="Arial" panose="020B0604020202020204" pitchFamily="34" charset="0"/>
              <a:buChar char="•"/>
            </a:pPr>
            <a:r>
              <a:rPr lang="en-US" sz="1600" dirty="0"/>
              <a:t>Tobacco Cessation and Treatment</a:t>
            </a:r>
          </a:p>
          <a:p>
            <a:pPr marL="800100" lvl="1" indent="-342900">
              <a:buFont typeface="Arial" panose="020B0604020202020204" pitchFamily="34" charset="0"/>
              <a:buChar char="•"/>
            </a:pPr>
            <a:r>
              <a:rPr lang="en-US" sz="1600" dirty="0"/>
              <a:t>Survivorship</a:t>
            </a:r>
          </a:p>
          <a:p>
            <a:pPr marL="800100" lvl="1" indent="-342900">
              <a:buFont typeface="Arial" panose="020B0604020202020204" pitchFamily="34" charset="0"/>
              <a:buChar char="•"/>
            </a:pPr>
            <a:r>
              <a:rPr lang="en-US" sz="1600" dirty="0"/>
              <a:t>Team-Based Care</a:t>
            </a:r>
          </a:p>
          <a:p>
            <a:pPr>
              <a:buFont typeface="Arial" panose="020B0604020202020204" pitchFamily="34" charset="0"/>
              <a:buChar char="•"/>
            </a:pPr>
            <a:r>
              <a:rPr lang="en-US" sz="1600" dirty="0"/>
              <a:t>Anyone can join the work groups</a:t>
            </a:r>
          </a:p>
          <a:p>
            <a:pPr marL="0" indent="0">
              <a:buNone/>
            </a:pPr>
            <a:endParaRPr lang="en-US" sz="1600" dirty="0">
              <a:solidFill>
                <a:srgbClr val="FF0000"/>
              </a:solidFill>
            </a:endParaRPr>
          </a:p>
          <a:p>
            <a:pPr marL="0" indent="0">
              <a:buNone/>
            </a:pPr>
            <a:endParaRPr lang="en-US" sz="1600" dirty="0"/>
          </a:p>
        </p:txBody>
      </p:sp>
      <p:pic>
        <p:nvPicPr>
          <p:cNvPr id="4" name="Picture 3" descr="Qr code&#10;&#10;Description automatically generated">
            <a:extLst>
              <a:ext uri="{FF2B5EF4-FFF2-40B4-BE49-F238E27FC236}">
                <a16:creationId xmlns:a16="http://schemas.microsoft.com/office/drawing/2014/main" id="{CD9F4588-F8FC-4071-AFB8-369E4064D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057400"/>
            <a:ext cx="3886200" cy="3886200"/>
          </a:xfrm>
          <a:prstGeom prst="rect">
            <a:avLst/>
          </a:prstGeom>
        </p:spPr>
      </p:pic>
    </p:spTree>
    <p:extLst>
      <p:ext uri="{BB962C8B-B14F-4D97-AF65-F5344CB8AC3E}">
        <p14:creationId xmlns:p14="http://schemas.microsoft.com/office/powerpoint/2010/main" val="2664194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C366-4137-45B0-8B42-63DB8D8454E1}"/>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6351A8BB-0326-43E0-BCD4-BED7134D9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183" y="0"/>
            <a:ext cx="5283633" cy="6858000"/>
          </a:xfrm>
          <a:prstGeom prst="rect">
            <a:avLst/>
          </a:prstGeom>
        </p:spPr>
      </p:pic>
    </p:spTree>
    <p:extLst>
      <p:ext uri="{BB962C8B-B14F-4D97-AF65-F5344CB8AC3E}">
        <p14:creationId xmlns:p14="http://schemas.microsoft.com/office/powerpoint/2010/main" val="112811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46D2-B447-4019-AC34-D9A6DEF381D9}"/>
              </a:ext>
            </a:extLst>
          </p:cNvPr>
          <p:cNvSpPr>
            <a:spLocks noGrp="1"/>
          </p:cNvSpPr>
          <p:nvPr>
            <p:ph type="title"/>
          </p:nvPr>
        </p:nvSpPr>
        <p:spPr/>
        <p:txBody>
          <a:bodyPr/>
          <a:lstStyle/>
          <a:p>
            <a:r>
              <a:rPr lang="en-US" dirty="0"/>
              <a:t>Cancer Statistics: MS</a:t>
            </a:r>
          </a:p>
        </p:txBody>
      </p:sp>
      <p:pic>
        <p:nvPicPr>
          <p:cNvPr id="4" name="Content Placeholder 5">
            <a:extLst>
              <a:ext uri="{FF2B5EF4-FFF2-40B4-BE49-F238E27FC236}">
                <a16:creationId xmlns:a16="http://schemas.microsoft.com/office/drawing/2014/main" id="{85E2FEB5-94C3-465C-8CC2-BDE6AC6F59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618136" y="1462007"/>
            <a:ext cx="6489733" cy="4613329"/>
          </a:xfrm>
          <a:prstGeom prst="rect">
            <a:avLst/>
          </a:prstGeom>
          <a:noFill/>
          <a:ln w="9525">
            <a:noFill/>
            <a:miter lim="800000"/>
            <a:headEnd/>
            <a:tailEnd/>
          </a:ln>
        </p:spPr>
      </p:pic>
      <p:pic>
        <p:nvPicPr>
          <p:cNvPr id="5" name="Content Placeholder 3">
            <a:extLst>
              <a:ext uri="{FF2B5EF4-FFF2-40B4-BE49-F238E27FC236}">
                <a16:creationId xmlns:a16="http://schemas.microsoft.com/office/drawing/2014/main" id="{C33545C7-C51F-43C5-9102-7C70CA31E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462007"/>
            <a:ext cx="6254427" cy="4613330"/>
          </a:xfrm>
          <a:prstGeom prst="rect">
            <a:avLst/>
          </a:prstGeom>
          <a:noFill/>
          <a:ln w="9525">
            <a:noFill/>
            <a:miter lim="800000"/>
            <a:headEnd/>
            <a:tailEnd/>
          </a:ln>
        </p:spPr>
      </p:pic>
    </p:spTree>
    <p:extLst>
      <p:ext uri="{BB962C8B-B14F-4D97-AF65-F5344CB8AC3E}">
        <p14:creationId xmlns:p14="http://schemas.microsoft.com/office/powerpoint/2010/main" val="2770933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36FE-20F3-45AF-B767-E87F1530B719}"/>
              </a:ext>
            </a:extLst>
          </p:cNvPr>
          <p:cNvSpPr>
            <a:spLocks noGrp="1"/>
          </p:cNvSpPr>
          <p:nvPr>
            <p:ph type="title"/>
          </p:nvPr>
        </p:nvSpPr>
        <p:spPr/>
        <p:txBody>
          <a:bodyPr/>
          <a:lstStyle/>
          <a:p>
            <a:r>
              <a:rPr lang="en-US" dirty="0"/>
              <a:t>Quality Implementation of Lung Cancer Screening (QUILS)</a:t>
            </a:r>
          </a:p>
        </p:txBody>
      </p:sp>
      <p:sp>
        <p:nvSpPr>
          <p:cNvPr id="3" name="TextBox 2">
            <a:extLst>
              <a:ext uri="{FF2B5EF4-FFF2-40B4-BE49-F238E27FC236}">
                <a16:creationId xmlns:a16="http://schemas.microsoft.com/office/drawing/2014/main" id="{A5ED9B4D-3526-4772-B623-31ABEC17070F}"/>
              </a:ext>
            </a:extLst>
          </p:cNvPr>
          <p:cNvSpPr txBox="1"/>
          <p:nvPr/>
        </p:nvSpPr>
        <p:spPr>
          <a:xfrm>
            <a:off x="379708" y="1247614"/>
            <a:ext cx="10500102" cy="4016484"/>
          </a:xfrm>
          <a:prstGeom prst="rect">
            <a:avLst/>
          </a:prstGeom>
          <a:noFill/>
        </p:spPr>
        <p:txBody>
          <a:bodyPr wrap="square" rtlCol="0">
            <a:spAutoFit/>
          </a:bodyPr>
          <a:lstStyle/>
          <a:p>
            <a:pPr marL="285750" indent="-285750">
              <a:buFont typeface="Arial" panose="020B0604020202020204" pitchFamily="34" charset="0"/>
              <a:buChar char="•"/>
            </a:pPr>
            <a:r>
              <a:rPr lang="en-US" sz="1700" dirty="0"/>
              <a:t> 2014 Kentucky LEADS Collaborative: Education, Survivorship Care, and Prevention/Early Detection</a:t>
            </a:r>
          </a:p>
          <a:p>
            <a:pPr marL="742950" lvl="1" indent="-285750">
              <a:buFont typeface="Arial" panose="020B0604020202020204" pitchFamily="34" charset="0"/>
              <a:buChar char="•"/>
            </a:pPr>
            <a:r>
              <a:rPr lang="en-US" sz="1700" dirty="0"/>
              <a:t>Kentucky has the highest lung cancer incidence and mortality rates in the US</a:t>
            </a:r>
          </a:p>
          <a:p>
            <a:pPr marL="742950" lvl="1" indent="-285750">
              <a:buFont typeface="Arial" panose="020B0604020202020204" pitchFamily="34" charset="0"/>
              <a:buChar char="•"/>
            </a:pPr>
            <a:r>
              <a:rPr lang="en-US" sz="1700" dirty="0"/>
              <a:t>Implementation of QUILS metric system and robust community outreach efforts</a:t>
            </a:r>
          </a:p>
          <a:p>
            <a:pPr marL="742950" lvl="1" indent="-285750">
              <a:buFont typeface="Arial" panose="020B0604020202020204" pitchFamily="34" charset="0"/>
              <a:buChar char="•"/>
            </a:pPr>
            <a:r>
              <a:rPr lang="en-US" sz="1700" dirty="0"/>
              <a:t>2</a:t>
            </a:r>
            <a:r>
              <a:rPr lang="en-US" sz="1700" baseline="30000" dirty="0"/>
              <a:t>nd</a:t>
            </a:r>
            <a:r>
              <a:rPr lang="en-US" sz="1700" dirty="0"/>
              <a:t> highest rate of lung cancer screening in the US</a:t>
            </a:r>
          </a:p>
          <a:p>
            <a:pPr lvl="1"/>
            <a:endParaRPr lang="en-US" sz="1700" dirty="0"/>
          </a:p>
          <a:p>
            <a:pPr marL="285750" indent="-285750">
              <a:buFont typeface="Arial" panose="020B0604020202020204" pitchFamily="34" charset="0"/>
              <a:buChar char="•"/>
            </a:pPr>
            <a:r>
              <a:rPr lang="en-US" sz="1700" dirty="0"/>
              <a:t>University of Kentucky Markey Cancer Center and University of Colorado Cancer Center</a:t>
            </a:r>
          </a:p>
          <a:p>
            <a:pPr marL="742950" lvl="1" indent="-285750">
              <a:buFont typeface="Arial" panose="020B0604020202020204" pitchFamily="34" charset="0"/>
              <a:buChar char="•"/>
            </a:pPr>
            <a:r>
              <a:rPr lang="en-US" sz="1700" dirty="0"/>
              <a:t>4-year $6.8m grant through the Bristol Myers Squibb Foundation</a:t>
            </a:r>
          </a:p>
          <a:p>
            <a:pPr marL="742950" lvl="1" indent="-285750">
              <a:buFont typeface="Arial" panose="020B0604020202020204" pitchFamily="34" charset="0"/>
              <a:buChar char="•"/>
            </a:pPr>
            <a:r>
              <a:rPr lang="en-US" sz="1700" dirty="0"/>
              <a:t>Nevada and MS chosen </a:t>
            </a:r>
          </a:p>
          <a:p>
            <a:pPr lvl="1"/>
            <a:endParaRPr lang="en-US" sz="1700" dirty="0"/>
          </a:p>
          <a:p>
            <a:pPr marL="285750" indent="-285750">
              <a:buFont typeface="Arial" panose="020B0604020202020204" pitchFamily="34" charset="0"/>
              <a:buChar char="•"/>
            </a:pPr>
            <a:r>
              <a:rPr lang="en-US" sz="1700" dirty="0"/>
              <a:t>UMMC/MSLCRT Led Efforts</a:t>
            </a:r>
          </a:p>
          <a:p>
            <a:pPr marL="742950" lvl="1" indent="-285750">
              <a:buFont typeface="Arial" panose="020B0604020202020204" pitchFamily="34" charset="0"/>
              <a:buChar char="•"/>
            </a:pPr>
            <a:r>
              <a:rPr lang="en-US" sz="1700" dirty="0"/>
              <a:t>MS received nearly $1.8m through UMMC</a:t>
            </a:r>
          </a:p>
          <a:p>
            <a:pPr marL="742950" lvl="1" indent="-285750">
              <a:buFont typeface="Arial" panose="020B0604020202020204" pitchFamily="34" charset="0"/>
              <a:buChar char="•"/>
            </a:pPr>
            <a:r>
              <a:rPr lang="en-US" sz="1700" dirty="0"/>
              <a:t>Focus on improving access, quality, and uptake while reducing health disparities.</a:t>
            </a:r>
          </a:p>
          <a:p>
            <a:pPr marL="742950" lvl="1" indent="-285750">
              <a:buFont typeface="Arial" panose="020B0604020202020204" pitchFamily="34" charset="0"/>
              <a:buChar char="•"/>
            </a:pPr>
            <a:r>
              <a:rPr lang="en-US" sz="1700" dirty="0"/>
              <a:t>Partnership with 6 sites that will receive funding and QUILS system</a:t>
            </a:r>
          </a:p>
          <a:p>
            <a:pPr marL="742950" lvl="1" indent="-285750">
              <a:buFont typeface="Arial" panose="020B0604020202020204" pitchFamily="34" charset="0"/>
              <a:buChar char="•"/>
            </a:pPr>
            <a:r>
              <a:rPr lang="en-US" sz="1700" dirty="0"/>
              <a:t>Full-time Program manager and Outreach Coordinator</a:t>
            </a:r>
          </a:p>
          <a:p>
            <a:pPr marL="742950" lvl="1" indent="-285750">
              <a:buFont typeface="Arial" panose="020B0604020202020204" pitchFamily="34" charset="0"/>
              <a:buChar char="•"/>
            </a:pPr>
            <a:endParaRPr lang="en-US" sz="1700" dirty="0"/>
          </a:p>
        </p:txBody>
      </p:sp>
      <p:pic>
        <p:nvPicPr>
          <p:cNvPr id="5" name="Picture 4">
            <a:extLst>
              <a:ext uri="{FF2B5EF4-FFF2-40B4-BE49-F238E27FC236}">
                <a16:creationId xmlns:a16="http://schemas.microsoft.com/office/drawing/2014/main" id="{E4E6B2AB-10E9-4532-AF43-31A29636D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6250" y="3120521"/>
            <a:ext cx="2780223" cy="2813923"/>
          </a:xfrm>
          <a:prstGeom prst="rect">
            <a:avLst/>
          </a:prstGeom>
        </p:spPr>
      </p:pic>
    </p:spTree>
    <p:extLst>
      <p:ext uri="{BB962C8B-B14F-4D97-AF65-F5344CB8AC3E}">
        <p14:creationId xmlns:p14="http://schemas.microsoft.com/office/powerpoint/2010/main" val="423686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72F8-5F6C-493E-B3B2-0EEFA74EB9A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54D0504-5934-4F6A-92FD-E78260CBAF6F}"/>
              </a:ext>
            </a:extLst>
          </p:cNvPr>
          <p:cNvSpPr>
            <a:spLocks noGrp="1"/>
          </p:cNvSpPr>
          <p:nvPr>
            <p:ph idx="1"/>
          </p:nvPr>
        </p:nvSpPr>
        <p:spPr/>
        <p:txBody>
          <a:bodyPr/>
          <a:lstStyle/>
          <a:p>
            <a:pPr marL="257175" indent="-257175">
              <a:buFont typeface="Arial" panose="020B0604020202020204" pitchFamily="34" charset="0"/>
              <a:buChar char="•"/>
            </a:pPr>
            <a:r>
              <a:rPr lang="en-US" dirty="0">
                <a:hlinkClick r:id="rId2"/>
              </a:rPr>
              <a:t>jhontzas@umc.edu</a:t>
            </a:r>
            <a:endParaRPr lang="en-US" dirty="0"/>
          </a:p>
          <a:p>
            <a:pPr marL="257175" indent="-257175">
              <a:buFont typeface="Arial" panose="020B0604020202020204" pitchFamily="34" charset="0"/>
              <a:buChar char="•"/>
            </a:pPr>
            <a:r>
              <a:rPr lang="en-US" dirty="0"/>
              <a:t>601-815-1412</a:t>
            </a:r>
          </a:p>
          <a:p>
            <a:pPr marL="257175" indent="-257175">
              <a:buFont typeface="Arial" panose="020B0604020202020204" pitchFamily="34" charset="0"/>
              <a:buChar char="•"/>
            </a:pPr>
            <a:r>
              <a:rPr lang="en-US" dirty="0">
                <a:hlinkClick r:id="rId3"/>
              </a:rPr>
              <a:t>www.act2quit.org</a:t>
            </a:r>
            <a:endParaRPr lang="en-US" dirty="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r>
              <a:rPr lang="en-US" dirty="0"/>
              <a:t>Screening:</a:t>
            </a:r>
          </a:p>
          <a:p>
            <a:pPr marL="485775" lvl="1" indent="-257175">
              <a:buFont typeface="Arial" panose="020B0604020202020204" pitchFamily="34" charset="0"/>
              <a:buChar char="•"/>
            </a:pPr>
            <a:r>
              <a:rPr lang="en-US" dirty="0"/>
              <a:t>601-984-LUNG; Option 1</a:t>
            </a:r>
          </a:p>
          <a:p>
            <a:pPr marL="485775" lvl="1" indent="-257175">
              <a:buFont typeface="Arial" panose="020B0604020202020204" pitchFamily="34" charset="0"/>
              <a:buChar char="•"/>
            </a:pPr>
            <a:r>
              <a:rPr lang="en-US" dirty="0"/>
              <a:t>Fax; 601-815-5986</a:t>
            </a:r>
          </a:p>
          <a:p>
            <a:pPr marL="0" indent="0">
              <a:buNone/>
            </a:pPr>
            <a:endParaRPr lang="en-US" dirty="0"/>
          </a:p>
        </p:txBody>
      </p:sp>
    </p:spTree>
    <p:extLst>
      <p:ext uri="{BB962C8B-B14F-4D97-AF65-F5344CB8AC3E}">
        <p14:creationId xmlns:p14="http://schemas.microsoft.com/office/powerpoint/2010/main" val="267321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7986-9779-48F2-BF0A-603E3B093F4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A0FAAA1-C46A-4DF4-99EE-FB686D4C843E}"/>
              </a:ext>
            </a:extLst>
          </p:cNvPr>
          <p:cNvSpPr>
            <a:spLocks noGrp="1"/>
          </p:cNvSpPr>
          <p:nvPr>
            <p:ph idx="1"/>
          </p:nvPr>
        </p:nvSpPr>
        <p:spPr/>
        <p:txBody>
          <a:bodyPr/>
          <a:lstStyle/>
          <a:p>
            <a:r>
              <a:rPr lang="en-US" sz="1400" dirty="0"/>
              <a:t>1. USCS Data Visualizations [Internet]. Gis.cdc.gov. 2021 [cited 12 May 2021]. Available from: </a:t>
            </a:r>
            <a:r>
              <a:rPr lang="en-US" sz="1400" dirty="0">
                <a:hlinkClick r:id="rId2"/>
              </a:rPr>
              <a:t>https://gis.cdc.gov/Cancer/USCS/DataViz.html</a:t>
            </a:r>
            <a:endParaRPr lang="en-US" sz="1400" dirty="0"/>
          </a:p>
          <a:p>
            <a:r>
              <a:rPr lang="en-US" sz="1400" dirty="0"/>
              <a:t>2. Lung Cancer Fact Sheet [Internet]. Lung.org. 2021 [cited 12 May 2021]. Available from: </a:t>
            </a:r>
            <a:r>
              <a:rPr lang="en-US" sz="1400" dirty="0">
                <a:hlinkClick r:id="rId3"/>
              </a:rPr>
              <a:t>https://www.lung.org/lung-health-diseases/lung-disease-lookup/lung-cancer/resource-library/lung-cancer-fact-sheet</a:t>
            </a:r>
            <a:endParaRPr lang="en-US" sz="1400" dirty="0"/>
          </a:p>
          <a:p>
            <a:r>
              <a:rPr lang="en-US" sz="1400" dirty="0"/>
              <a:t>3. Lung Cancer Risk Factors | Smoking &amp; Lung Cancer [Internet]. Cancer.org. 2021 [cited 12 May 2021]. Available from: </a:t>
            </a:r>
            <a:r>
              <a:rPr lang="en-US" sz="1400" dirty="0">
                <a:hlinkClick r:id="rId4"/>
              </a:rPr>
              <a:t>https://www.cancer.org/cancer/lung-cancer/causes-risks-prevention/risk-factors.html</a:t>
            </a:r>
            <a:endParaRPr lang="en-US" sz="1400" dirty="0"/>
          </a:p>
          <a:p>
            <a:r>
              <a:rPr lang="en-US" sz="1400" dirty="0"/>
              <a:t>4. Reduced Lung-Cancer Mortality with Low-Dose Computed Tomographic Screening | NEJM [Internet]. New England Journal of Medicine. 2021 [cited 12 May 2021]. Available from: </a:t>
            </a:r>
            <a:r>
              <a:rPr lang="en-US" sz="1400" dirty="0">
                <a:hlinkClick r:id="rId5"/>
              </a:rPr>
              <a:t>https://www.nejm.org/doi/full/10.1056/NEJMoa1102873</a:t>
            </a:r>
            <a:endParaRPr lang="en-US" sz="1400" dirty="0"/>
          </a:p>
          <a:p>
            <a:r>
              <a:rPr lang="en-US" sz="1400" dirty="0"/>
              <a:t>5. Reduced Lung-Cancer Mortality with Volume CT Screening in a Randomized Trial | NEJM [Internet]. New England Journal of Medicine. 2021 [cited 12 May 2021]. Available from: </a:t>
            </a:r>
            <a:r>
              <a:rPr lang="en-US" sz="1400" dirty="0">
                <a:hlinkClick r:id="rId6"/>
              </a:rPr>
              <a:t>https://www.nejm.org/doi/full/10.1056/NEJMoa1911793</a:t>
            </a:r>
            <a:endParaRPr lang="en-US" sz="1400" dirty="0"/>
          </a:p>
          <a:p>
            <a:r>
              <a:rPr lang="en-US" sz="1400" dirty="0"/>
              <a:t>6. Recommendation: Lung Cancer: Screening | United States Preventive Services Taskforce [Internet]. Uspreventiveservicestaskforce.org. 2021 [cited 12 May 2021]. Available from: </a:t>
            </a:r>
            <a:r>
              <a:rPr lang="en-US" sz="1400" dirty="0">
                <a:hlinkClick r:id="rId7"/>
              </a:rPr>
              <a:t>https://www.uspreventiveservicestaskforce.org/uspstf/recommendation/lung-cancer-screening</a:t>
            </a:r>
            <a:endParaRPr lang="en-US" sz="1400" dirty="0"/>
          </a:p>
          <a:p>
            <a:r>
              <a:rPr lang="en-US" sz="1400" dirty="0"/>
              <a:t>7. Decision Memo for Screening for Lung Cancer with Low Dose Computed Tomography (LDCT) (CAG-00439N) [Internet]. Cms.gov. 2021 [cited 12 May 2021]. Available from: https://www.cms.gov/medicare-coverage-database/details/nca-decision-memo.aspx?NCAId=274</a:t>
            </a:r>
          </a:p>
          <a:p>
            <a:endParaRPr lang="en-US" dirty="0"/>
          </a:p>
        </p:txBody>
      </p:sp>
    </p:spTree>
    <p:extLst>
      <p:ext uri="{BB962C8B-B14F-4D97-AF65-F5344CB8AC3E}">
        <p14:creationId xmlns:p14="http://schemas.microsoft.com/office/powerpoint/2010/main" val="46660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1B34-9B49-4C41-A8FA-AB896BA5AEE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31456DE-B592-47C1-BCB7-D193A00B35C2}"/>
              </a:ext>
            </a:extLst>
          </p:cNvPr>
          <p:cNvSpPr>
            <a:spLocks noGrp="1"/>
          </p:cNvSpPr>
          <p:nvPr>
            <p:ph idx="1"/>
          </p:nvPr>
        </p:nvSpPr>
        <p:spPr/>
        <p:txBody>
          <a:bodyPr/>
          <a:lstStyle/>
          <a:p>
            <a:r>
              <a:rPr lang="en-US" sz="1400" dirty="0"/>
              <a:t>8. Uptake of lung cancer screening is exceedingly low [Internet]. Mdedge.com. 2021 [cited 12 May 2021]. Available from: https://www.mdedge.com/chestphysician/article/166457/lung-cancer/uptake-lung-cancer-screening-exceedingly-low#:~:text=Uptake%20of%20lung%20cancer%20screening%20is%20exceedingly%20low.,meeting%20of%20the%20American%20Society%20of%20Clinical%20Oncology.</a:t>
            </a:r>
          </a:p>
          <a:p>
            <a:r>
              <a:rPr lang="en-US" sz="1400" dirty="0"/>
              <a:t>9. Lei F, Lee E. Barriers to Lung Cancer Screening With Low-Dose Computed Tomography. Oncology Nursing Forum. 2019;:E60-E71. </a:t>
            </a:r>
          </a:p>
          <a:p>
            <a:r>
              <a:rPr lang="en-US" sz="1400" dirty="0"/>
              <a:t>10. [Internet]. Acr.org. 2021 [cited 12 May 2021]. Available from: https://www.acr.org/-/media/ACR/Files/RADS/Lung-RADS/LungRADSAssessmentCategoriesv1-1.pdf</a:t>
            </a:r>
          </a:p>
          <a:p>
            <a:endParaRPr lang="en-US" dirty="0"/>
          </a:p>
        </p:txBody>
      </p:sp>
    </p:spTree>
    <p:extLst>
      <p:ext uri="{BB962C8B-B14F-4D97-AF65-F5344CB8AC3E}">
        <p14:creationId xmlns:p14="http://schemas.microsoft.com/office/powerpoint/2010/main" val="256278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76E8-40A3-45B2-91B6-DC76FDD40E16}"/>
              </a:ext>
            </a:extLst>
          </p:cNvPr>
          <p:cNvSpPr>
            <a:spLocks noGrp="1"/>
          </p:cNvSpPr>
          <p:nvPr>
            <p:ph type="title"/>
          </p:nvPr>
        </p:nvSpPr>
        <p:spPr/>
        <p:txBody>
          <a:bodyPr/>
          <a:lstStyle/>
          <a:p>
            <a:r>
              <a:rPr lang="en-US" dirty="0"/>
              <a:t>Lung Cancer</a:t>
            </a:r>
          </a:p>
        </p:txBody>
      </p:sp>
      <p:pic>
        <p:nvPicPr>
          <p:cNvPr id="4" name="Content Placeholder 3">
            <a:extLst>
              <a:ext uri="{FF2B5EF4-FFF2-40B4-BE49-F238E27FC236}">
                <a16:creationId xmlns:a16="http://schemas.microsoft.com/office/drawing/2014/main" id="{439621D6-F1C2-4E5A-A9BD-AC8379FB95FE}"/>
              </a:ext>
            </a:extLst>
          </p:cNvPr>
          <p:cNvPicPr>
            <a:picLocks noGrp="1" noChangeAspect="1"/>
          </p:cNvPicPr>
          <p:nvPr>
            <p:ph idx="1"/>
          </p:nvPr>
        </p:nvPicPr>
        <p:blipFill>
          <a:blip r:embed="rId2"/>
          <a:stretch>
            <a:fillRect/>
          </a:stretch>
        </p:blipFill>
        <p:spPr>
          <a:xfrm>
            <a:off x="1913438" y="1371600"/>
            <a:ext cx="8365124" cy="4572000"/>
          </a:xfrm>
          <a:prstGeom prst="rect">
            <a:avLst/>
          </a:prstGeom>
        </p:spPr>
      </p:pic>
    </p:spTree>
    <p:extLst>
      <p:ext uri="{BB962C8B-B14F-4D97-AF65-F5344CB8AC3E}">
        <p14:creationId xmlns:p14="http://schemas.microsoft.com/office/powerpoint/2010/main" val="42046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2B697-7E28-4666-929F-597EA0988527}"/>
              </a:ext>
            </a:extLst>
          </p:cNvPr>
          <p:cNvSpPr>
            <a:spLocks noGrp="1"/>
          </p:cNvSpPr>
          <p:nvPr>
            <p:ph type="title"/>
          </p:nvPr>
        </p:nvSpPr>
        <p:spPr/>
        <p:txBody>
          <a:bodyPr/>
          <a:lstStyle/>
          <a:p>
            <a:r>
              <a:rPr lang="en-US" dirty="0"/>
              <a:t>Survival</a:t>
            </a:r>
          </a:p>
        </p:txBody>
      </p:sp>
      <p:sp>
        <p:nvSpPr>
          <p:cNvPr id="3" name="Content Placeholder 2">
            <a:extLst>
              <a:ext uri="{FF2B5EF4-FFF2-40B4-BE49-F238E27FC236}">
                <a16:creationId xmlns:a16="http://schemas.microsoft.com/office/drawing/2014/main" id="{088AFC4B-7905-4B23-BF88-17B3EA6AFAFB}"/>
              </a:ext>
            </a:extLst>
          </p:cNvPr>
          <p:cNvSpPr>
            <a:spLocks noGrp="1"/>
          </p:cNvSpPr>
          <p:nvPr>
            <p:ph idx="1"/>
          </p:nvPr>
        </p:nvSpPr>
        <p:spPr/>
        <p:txBody>
          <a:bodyPr/>
          <a:lstStyle/>
          <a:p>
            <a:r>
              <a:rPr lang="en-US" sz="1800" dirty="0"/>
              <a:t>The overall lung cancer five-year survival rate is 18.6%. </a:t>
            </a:r>
          </a:p>
          <a:p>
            <a:pPr marL="0" indent="0">
              <a:buNone/>
            </a:pPr>
            <a:r>
              <a:rPr lang="en-US" sz="1800" dirty="0"/>
              <a:t>	-Colorectal 64.5%, breast 89.6%, and prostate 98.2%</a:t>
            </a:r>
          </a:p>
          <a:p>
            <a:r>
              <a:rPr lang="en-US" sz="1800" dirty="0"/>
              <a:t>The five-year survival for localized disease is 61%, but only 26% are diagnosed with local disease. When there is metastasis at initial presentation the survival rate drops to 7%.</a:t>
            </a:r>
          </a:p>
          <a:p>
            <a:r>
              <a:rPr lang="en-US" sz="1800" dirty="0"/>
              <a:t>Over half of all those diagnosed with lung cancer die within one year of diagnosis</a:t>
            </a:r>
          </a:p>
          <a:p>
            <a:r>
              <a:rPr lang="en-US" sz="1800" dirty="0"/>
              <a:t>Lung cancer kills more than colon, breast, and prostate combined</a:t>
            </a:r>
          </a:p>
          <a:p>
            <a:pPr marL="0" indent="0">
              <a:buNone/>
            </a:pPr>
            <a:endParaRPr lang="en-US" sz="1800" dirty="0"/>
          </a:p>
        </p:txBody>
      </p:sp>
    </p:spTree>
    <p:extLst>
      <p:ext uri="{BB962C8B-B14F-4D97-AF65-F5344CB8AC3E}">
        <p14:creationId xmlns:p14="http://schemas.microsoft.com/office/powerpoint/2010/main" val="1091897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86B9-C59F-443D-B4AB-DDBB4E9A8623}"/>
              </a:ext>
            </a:extLst>
          </p:cNvPr>
          <p:cNvSpPr>
            <a:spLocks noGrp="1"/>
          </p:cNvSpPr>
          <p:nvPr>
            <p:ph type="title"/>
          </p:nvPr>
        </p:nvSpPr>
        <p:spPr/>
        <p:txBody>
          <a:bodyPr/>
          <a:lstStyle/>
          <a:p>
            <a:r>
              <a:rPr lang="en-US" dirty="0"/>
              <a:t>Survival</a:t>
            </a:r>
          </a:p>
        </p:txBody>
      </p:sp>
      <p:pic>
        <p:nvPicPr>
          <p:cNvPr id="8" name="Content Placeholder 7">
            <a:extLst>
              <a:ext uri="{FF2B5EF4-FFF2-40B4-BE49-F238E27FC236}">
                <a16:creationId xmlns:a16="http://schemas.microsoft.com/office/drawing/2014/main" id="{23A71DEC-C720-4276-B4FC-CAC0DE2194A2}"/>
              </a:ext>
            </a:extLst>
          </p:cNvPr>
          <p:cNvPicPr>
            <a:picLocks noGrp="1" noChangeAspect="1"/>
          </p:cNvPicPr>
          <p:nvPr>
            <p:ph idx="1"/>
          </p:nvPr>
        </p:nvPicPr>
        <p:blipFill>
          <a:blip r:embed="rId2"/>
          <a:stretch>
            <a:fillRect/>
          </a:stretch>
        </p:blipFill>
        <p:spPr>
          <a:xfrm>
            <a:off x="4544998" y="1079868"/>
            <a:ext cx="3015134" cy="2074123"/>
          </a:xfrm>
        </p:spPr>
      </p:pic>
      <p:pic>
        <p:nvPicPr>
          <p:cNvPr id="10" name="Picture 9">
            <a:extLst>
              <a:ext uri="{FF2B5EF4-FFF2-40B4-BE49-F238E27FC236}">
                <a16:creationId xmlns:a16="http://schemas.microsoft.com/office/drawing/2014/main" id="{9BBEE49B-2812-4CE0-8056-8E00D400E961}"/>
              </a:ext>
            </a:extLst>
          </p:cNvPr>
          <p:cNvPicPr>
            <a:picLocks noChangeAspect="1"/>
          </p:cNvPicPr>
          <p:nvPr/>
        </p:nvPicPr>
        <p:blipFill>
          <a:blip r:embed="rId3"/>
          <a:stretch>
            <a:fillRect/>
          </a:stretch>
        </p:blipFill>
        <p:spPr>
          <a:xfrm>
            <a:off x="1523999" y="1079715"/>
            <a:ext cx="3020998" cy="2038752"/>
          </a:xfrm>
          <a:prstGeom prst="rect">
            <a:avLst/>
          </a:prstGeom>
        </p:spPr>
      </p:pic>
      <p:pic>
        <p:nvPicPr>
          <p:cNvPr id="12" name="Picture 11">
            <a:extLst>
              <a:ext uri="{FF2B5EF4-FFF2-40B4-BE49-F238E27FC236}">
                <a16:creationId xmlns:a16="http://schemas.microsoft.com/office/drawing/2014/main" id="{9EE495CC-0149-4607-A63C-A3284B0CD7FD}"/>
              </a:ext>
            </a:extLst>
          </p:cNvPr>
          <p:cNvPicPr>
            <a:picLocks noChangeAspect="1"/>
          </p:cNvPicPr>
          <p:nvPr/>
        </p:nvPicPr>
        <p:blipFill>
          <a:blip r:embed="rId4"/>
          <a:stretch>
            <a:fillRect/>
          </a:stretch>
        </p:blipFill>
        <p:spPr>
          <a:xfrm>
            <a:off x="1524000" y="3102824"/>
            <a:ext cx="3018066" cy="1824687"/>
          </a:xfrm>
          <a:prstGeom prst="rect">
            <a:avLst/>
          </a:prstGeom>
        </p:spPr>
      </p:pic>
      <p:pic>
        <p:nvPicPr>
          <p:cNvPr id="14" name="Picture 13">
            <a:extLst>
              <a:ext uri="{FF2B5EF4-FFF2-40B4-BE49-F238E27FC236}">
                <a16:creationId xmlns:a16="http://schemas.microsoft.com/office/drawing/2014/main" id="{DABB01DF-D3AF-4FED-B40D-9C75C997E5F7}"/>
              </a:ext>
            </a:extLst>
          </p:cNvPr>
          <p:cNvPicPr>
            <a:picLocks noChangeAspect="1"/>
          </p:cNvPicPr>
          <p:nvPr/>
        </p:nvPicPr>
        <p:blipFill>
          <a:blip r:embed="rId5"/>
          <a:stretch>
            <a:fillRect/>
          </a:stretch>
        </p:blipFill>
        <p:spPr>
          <a:xfrm>
            <a:off x="4542066" y="4909884"/>
            <a:ext cx="3015134" cy="1861797"/>
          </a:xfrm>
          <a:prstGeom prst="rect">
            <a:avLst/>
          </a:prstGeom>
        </p:spPr>
      </p:pic>
      <p:pic>
        <p:nvPicPr>
          <p:cNvPr id="16" name="Picture 15">
            <a:extLst>
              <a:ext uri="{FF2B5EF4-FFF2-40B4-BE49-F238E27FC236}">
                <a16:creationId xmlns:a16="http://schemas.microsoft.com/office/drawing/2014/main" id="{F157365F-06F9-4713-A78E-4756CC44906C}"/>
              </a:ext>
            </a:extLst>
          </p:cNvPr>
          <p:cNvPicPr>
            <a:picLocks noChangeAspect="1"/>
          </p:cNvPicPr>
          <p:nvPr/>
        </p:nvPicPr>
        <p:blipFill>
          <a:blip r:embed="rId6"/>
          <a:stretch>
            <a:fillRect/>
          </a:stretch>
        </p:blipFill>
        <p:spPr>
          <a:xfrm>
            <a:off x="1524000" y="4865149"/>
            <a:ext cx="3018066" cy="1826273"/>
          </a:xfrm>
          <a:prstGeom prst="rect">
            <a:avLst/>
          </a:prstGeom>
        </p:spPr>
      </p:pic>
      <p:pic>
        <p:nvPicPr>
          <p:cNvPr id="17" name="Picture 16">
            <a:extLst>
              <a:ext uri="{FF2B5EF4-FFF2-40B4-BE49-F238E27FC236}">
                <a16:creationId xmlns:a16="http://schemas.microsoft.com/office/drawing/2014/main" id="{D2E23189-ECEB-4123-820C-7FABA9A9C320}"/>
              </a:ext>
            </a:extLst>
          </p:cNvPr>
          <p:cNvPicPr>
            <a:picLocks noChangeAspect="1"/>
          </p:cNvPicPr>
          <p:nvPr/>
        </p:nvPicPr>
        <p:blipFill>
          <a:blip r:embed="rId7"/>
          <a:stretch>
            <a:fillRect/>
          </a:stretch>
        </p:blipFill>
        <p:spPr>
          <a:xfrm>
            <a:off x="4542066" y="3109255"/>
            <a:ext cx="3020998" cy="1840748"/>
          </a:xfrm>
          <a:prstGeom prst="rect">
            <a:avLst/>
          </a:prstGeom>
        </p:spPr>
      </p:pic>
    </p:spTree>
    <p:extLst>
      <p:ext uri="{BB962C8B-B14F-4D97-AF65-F5344CB8AC3E}">
        <p14:creationId xmlns:p14="http://schemas.microsoft.com/office/powerpoint/2010/main" val="349616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9189-37D7-4538-B092-46411C6891C9}"/>
              </a:ext>
            </a:extLst>
          </p:cNvPr>
          <p:cNvSpPr>
            <a:spLocks noGrp="1"/>
          </p:cNvSpPr>
          <p:nvPr>
            <p:ph type="title"/>
          </p:nvPr>
        </p:nvSpPr>
        <p:spPr/>
        <p:txBody>
          <a:bodyPr/>
          <a:lstStyle/>
          <a:p>
            <a:r>
              <a:rPr lang="en-US" dirty="0"/>
              <a:t>The National Lung Screening Trial</a:t>
            </a:r>
          </a:p>
        </p:txBody>
      </p:sp>
      <p:sp>
        <p:nvSpPr>
          <p:cNvPr id="3" name="Content Placeholder 2">
            <a:extLst>
              <a:ext uri="{FF2B5EF4-FFF2-40B4-BE49-F238E27FC236}">
                <a16:creationId xmlns:a16="http://schemas.microsoft.com/office/drawing/2014/main" id="{752CCF6D-794E-4A1C-A66F-2939A7451933}"/>
              </a:ext>
            </a:extLst>
          </p:cNvPr>
          <p:cNvSpPr>
            <a:spLocks noGrp="1"/>
          </p:cNvSpPr>
          <p:nvPr>
            <p:ph idx="1"/>
          </p:nvPr>
        </p:nvSpPr>
        <p:spPr/>
        <p:txBody>
          <a:bodyPr/>
          <a:lstStyle/>
          <a:p>
            <a:r>
              <a:rPr lang="en-US" sz="1800" dirty="0"/>
              <a:t>Sought to compare the mortality benefit when using low-dose computed tomography (70-90% less radiation vs standard Ct) vs standard x-ray</a:t>
            </a:r>
          </a:p>
          <a:p>
            <a:r>
              <a:rPr lang="en-US" sz="1800" dirty="0"/>
              <a:t>Enrolled 53,454 patients from 2002-2004</a:t>
            </a:r>
          </a:p>
          <a:p>
            <a:r>
              <a:rPr lang="en-US" sz="1800" dirty="0"/>
              <a:t>Participants randomly assigned to undergo three annual screenings with a LDCT or single-view chest XR</a:t>
            </a:r>
          </a:p>
        </p:txBody>
      </p:sp>
    </p:spTree>
    <p:extLst>
      <p:ext uri="{BB962C8B-B14F-4D97-AF65-F5344CB8AC3E}">
        <p14:creationId xmlns:p14="http://schemas.microsoft.com/office/powerpoint/2010/main" val="111582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BF50-6D06-45B6-9C2D-524638950B20}"/>
              </a:ext>
            </a:extLst>
          </p:cNvPr>
          <p:cNvSpPr>
            <a:spLocks noGrp="1"/>
          </p:cNvSpPr>
          <p:nvPr>
            <p:ph type="title"/>
          </p:nvPr>
        </p:nvSpPr>
        <p:spPr/>
        <p:txBody>
          <a:bodyPr/>
          <a:lstStyle/>
          <a:p>
            <a:r>
              <a:rPr lang="en-US" dirty="0"/>
              <a:t>Findings: Published in 2011</a:t>
            </a:r>
          </a:p>
        </p:txBody>
      </p:sp>
      <p:sp>
        <p:nvSpPr>
          <p:cNvPr id="3" name="Content Placeholder 2">
            <a:extLst>
              <a:ext uri="{FF2B5EF4-FFF2-40B4-BE49-F238E27FC236}">
                <a16:creationId xmlns:a16="http://schemas.microsoft.com/office/drawing/2014/main" id="{8CB4B5A1-C744-410B-A475-04DFB4DF04A1}"/>
              </a:ext>
            </a:extLst>
          </p:cNvPr>
          <p:cNvSpPr>
            <a:spLocks noGrp="1"/>
          </p:cNvSpPr>
          <p:nvPr>
            <p:ph idx="1"/>
          </p:nvPr>
        </p:nvSpPr>
        <p:spPr/>
        <p:txBody>
          <a:bodyPr/>
          <a:lstStyle/>
          <a:p>
            <a:r>
              <a:rPr lang="en-US" sz="1800" dirty="0"/>
              <a:t>Rate of adherence more than 90%</a:t>
            </a:r>
          </a:p>
          <a:p>
            <a:r>
              <a:rPr lang="en-US" sz="1800" dirty="0"/>
              <a:t>Lung cancer incident rate: 693 cancers in the LDCT group and 416 in the XR group</a:t>
            </a:r>
          </a:p>
          <a:p>
            <a:pPr lvl="1"/>
            <a:r>
              <a:rPr lang="en-US" sz="1800" dirty="0"/>
              <a:t>407 stage 1, 51 stage 2, 126 stage 3, and 95 stage 4 in LDCT group</a:t>
            </a:r>
          </a:p>
          <a:p>
            <a:pPr lvl="1"/>
            <a:r>
              <a:rPr lang="en-US" sz="1800" dirty="0"/>
              <a:t>153 stage 1, 33 stage 2, 107 stage 3, and 117 stage 4 for XR group</a:t>
            </a:r>
          </a:p>
          <a:p>
            <a:r>
              <a:rPr lang="en-US" sz="1800" dirty="0"/>
              <a:t>Relative reduction in mortality from lung cancer with LDCT screening of 20% and all-cause mortality reduction of 6.7%</a:t>
            </a:r>
          </a:p>
        </p:txBody>
      </p:sp>
    </p:spTree>
    <p:extLst>
      <p:ext uri="{BB962C8B-B14F-4D97-AF65-F5344CB8AC3E}">
        <p14:creationId xmlns:p14="http://schemas.microsoft.com/office/powerpoint/2010/main" val="16948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C6D0-2705-4814-B891-B22C8EDB779D}"/>
              </a:ext>
            </a:extLst>
          </p:cNvPr>
          <p:cNvSpPr>
            <a:spLocks noGrp="1"/>
          </p:cNvSpPr>
          <p:nvPr>
            <p:ph type="title"/>
          </p:nvPr>
        </p:nvSpPr>
        <p:spPr/>
        <p:txBody>
          <a:bodyPr/>
          <a:lstStyle/>
          <a:p>
            <a:endParaRPr lang="en-US"/>
          </a:p>
        </p:txBody>
      </p:sp>
      <p:pic>
        <p:nvPicPr>
          <p:cNvPr id="4" name="Picture 2" descr="https://www.nejm.org/na101/home/literatum/publisher/mms/journals/content/nejm/2011/nejm_2011.365.issue-5/nejmoa1102873/20161122/images/img_medium/nejmoa1102873_f1.jpeg">
            <a:extLst>
              <a:ext uri="{FF2B5EF4-FFF2-40B4-BE49-F238E27FC236}">
                <a16:creationId xmlns:a16="http://schemas.microsoft.com/office/drawing/2014/main" id="{5147E08B-8728-4448-A224-FCE4BB7889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1712" y="1066800"/>
            <a:ext cx="4048576"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0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06CD-91DE-456C-9C1E-F9E30AB449F8}"/>
              </a:ext>
            </a:extLst>
          </p:cNvPr>
          <p:cNvSpPr>
            <a:spLocks noGrp="1"/>
          </p:cNvSpPr>
          <p:nvPr>
            <p:ph type="title"/>
          </p:nvPr>
        </p:nvSpPr>
        <p:spPr/>
        <p:txBody>
          <a:bodyPr/>
          <a:lstStyle/>
          <a:p>
            <a:r>
              <a:rPr lang="en-US" dirty="0"/>
              <a:t>Nelson Trial</a:t>
            </a:r>
          </a:p>
        </p:txBody>
      </p:sp>
      <p:sp>
        <p:nvSpPr>
          <p:cNvPr id="3" name="Content Placeholder 2">
            <a:extLst>
              <a:ext uri="{FF2B5EF4-FFF2-40B4-BE49-F238E27FC236}">
                <a16:creationId xmlns:a16="http://schemas.microsoft.com/office/drawing/2014/main" id="{8F60735D-A9AB-47FB-BB46-E495DE0512A0}"/>
              </a:ext>
            </a:extLst>
          </p:cNvPr>
          <p:cNvSpPr>
            <a:spLocks noGrp="1"/>
          </p:cNvSpPr>
          <p:nvPr>
            <p:ph idx="1"/>
          </p:nvPr>
        </p:nvSpPr>
        <p:spPr/>
        <p:txBody>
          <a:bodyPr/>
          <a:lstStyle/>
          <a:p>
            <a:pPr>
              <a:buFont typeface="Arial" panose="020B0604020202020204" pitchFamily="34" charset="0"/>
              <a:buChar char="•"/>
            </a:pPr>
            <a:r>
              <a:rPr lang="en-US" sz="1800" dirty="0"/>
              <a:t>Sought to confirm NLST results supporting use of LDCT, but without CXR</a:t>
            </a:r>
          </a:p>
          <a:p>
            <a:pPr>
              <a:buFont typeface="Arial" panose="020B0604020202020204" pitchFamily="34" charset="0"/>
              <a:buChar char="•"/>
            </a:pPr>
            <a:r>
              <a:rPr lang="en-US" sz="1800" dirty="0"/>
              <a:t>Enrolled 15,789 patients over ten years</a:t>
            </a:r>
          </a:p>
          <a:p>
            <a:pPr>
              <a:buFont typeface="Arial" panose="020B0604020202020204" pitchFamily="34" charset="0"/>
              <a:buChar char="•"/>
            </a:pPr>
            <a:r>
              <a:rPr lang="en-US" sz="1800" dirty="0"/>
              <a:t>Screened at year 1, year 3, and year 5.5 or no screening</a:t>
            </a:r>
          </a:p>
          <a:p>
            <a:pPr>
              <a:buFont typeface="Arial" panose="020B0604020202020204" pitchFamily="34" charset="0"/>
              <a:buChar char="•"/>
            </a:pPr>
            <a:r>
              <a:rPr lang="en-US" sz="1800" dirty="0"/>
              <a:t>Followed participants for ten years</a:t>
            </a:r>
          </a:p>
        </p:txBody>
      </p:sp>
    </p:spTree>
    <p:extLst>
      <p:ext uri="{BB962C8B-B14F-4D97-AF65-F5344CB8AC3E}">
        <p14:creationId xmlns:p14="http://schemas.microsoft.com/office/powerpoint/2010/main" val="3706518813"/>
      </p:ext>
    </p:extLst>
  </p:cSld>
  <p:clrMapOvr>
    <a:masterClrMapping/>
  </p:clrMapOvr>
</p:sld>
</file>

<file path=ppt/theme/theme1.xml><?xml version="1.0" encoding="utf-8"?>
<a:theme xmlns:a="http://schemas.openxmlformats.org/drawingml/2006/main" name="UMMC2014">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MMC 2014 blue top">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21357</TotalTime>
  <Words>1367</Words>
  <Application>Microsoft Office PowerPoint</Application>
  <PresentationFormat>Widescreen</PresentationFormat>
  <Paragraphs>107</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Geneva</vt:lpstr>
      <vt:lpstr>Times</vt:lpstr>
      <vt:lpstr>Trebuchet MS</vt:lpstr>
      <vt:lpstr>Wingdings</vt:lpstr>
      <vt:lpstr>ヒラギノ角ゴ Pro W3</vt:lpstr>
      <vt:lpstr>UMMC2014</vt:lpstr>
      <vt:lpstr>UMMC 2014 blue top</vt:lpstr>
      <vt:lpstr>Lung Cancer Screening</vt:lpstr>
      <vt:lpstr>Cancer Statistics: MS</vt:lpstr>
      <vt:lpstr>Lung Cancer</vt:lpstr>
      <vt:lpstr>Survival</vt:lpstr>
      <vt:lpstr>Survival</vt:lpstr>
      <vt:lpstr>The National Lung Screening Trial</vt:lpstr>
      <vt:lpstr>Findings: Published in 2011</vt:lpstr>
      <vt:lpstr>PowerPoint Presentation</vt:lpstr>
      <vt:lpstr>Nelson Trial</vt:lpstr>
      <vt:lpstr>Findings: Published in 2020</vt:lpstr>
      <vt:lpstr>U.S. Preventive Task Force</vt:lpstr>
      <vt:lpstr>Coverage</vt:lpstr>
      <vt:lpstr>PowerPoint Presentation</vt:lpstr>
      <vt:lpstr>State of Lung Cancer Screening</vt:lpstr>
      <vt:lpstr>MS Lung Cancer Screening Rates</vt:lpstr>
      <vt:lpstr>Types of Screening Programs</vt:lpstr>
      <vt:lpstr>MS Lung Cancer Roundtable </vt:lpstr>
      <vt:lpstr>MSLCRT</vt:lpstr>
      <vt:lpstr>PowerPoint Presentation</vt:lpstr>
      <vt:lpstr>Quality Implementation of Lung Cancer Screening (QUILS)</vt:lpstr>
      <vt:lpstr>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Lung Cancer Screening</dc:title>
  <dc:creator>Jonathan T. Hontzas</dc:creator>
  <cp:lastModifiedBy>Jonathan T. Hontzas</cp:lastModifiedBy>
  <cp:revision>12</cp:revision>
  <dcterms:created xsi:type="dcterms:W3CDTF">2024-10-01T17:14:58Z</dcterms:created>
  <dcterms:modified xsi:type="dcterms:W3CDTF">2024-10-16T13:11:58Z</dcterms:modified>
</cp:coreProperties>
</file>