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6" r:id="rId7"/>
  </p:sldMasterIdLst>
  <p:notesMasterIdLst>
    <p:notesMasterId r:id="rId20"/>
  </p:notesMasterIdLst>
  <p:sldIdLst>
    <p:sldId id="410" r:id="rId8"/>
    <p:sldId id="415" r:id="rId9"/>
    <p:sldId id="416" r:id="rId10"/>
    <p:sldId id="423" r:id="rId11"/>
    <p:sldId id="421" r:id="rId12"/>
    <p:sldId id="422" r:id="rId13"/>
    <p:sldId id="420" r:id="rId14"/>
    <p:sldId id="424" r:id="rId15"/>
    <p:sldId id="425" r:id="rId16"/>
    <p:sldId id="426" r:id="rId17"/>
    <p:sldId id="427" r:id="rId18"/>
    <p:sldId id="4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2D11A-B63A-BDFE-23AD-404CFE458462}" v="601" dt="2024-10-17T12:03:42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7CF1-C1D1-44FA-BD0A-DB2ED5C010E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3267A-824B-4F0A-9947-430FDF15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8402-002E-46E9-A023-25A47216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FF93-42FD-489B-A78B-8AC3F68E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0B19-8E96-4122-8F3F-DA038C1F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5D21-E657-45FF-A53D-54B15EF4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42D64-12BB-4703-A1DF-126FAEA6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77D-32DC-42E3-9B66-9CD543C2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2227B-D77C-4653-91CB-D81814420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24041-01F2-4FBB-8338-AACD5229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F494-C369-4CDD-9CC3-06E0FC51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1ED2-753B-4610-8C97-BD07657F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1BB0C-0EAA-4E08-B6FA-934137CB0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BF7B0-BC8A-4E4E-B44D-1D6DD66C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FD32-590F-4074-8FC3-6E250DD6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7D56-B3E3-452C-AD26-C2773723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3CF2-AD27-487E-9E99-0A5C53AE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84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22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345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8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91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17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78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5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0C0F-61FD-4FEF-A144-35A478EE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50FA-A8E4-4473-99F5-A01F37F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BFB1-E14D-4639-A02A-5108DD4F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925D-5E8A-456C-B2C2-70B638DD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63E7-0E7D-4919-A8F6-7556FD6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84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3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02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923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89888"/>
            <a:ext cx="11216640" cy="1182624"/>
          </a:xfrm>
        </p:spPr>
        <p:txBody>
          <a:bodyPr anchor="t">
            <a:normAutofit/>
          </a:bodyPr>
          <a:lstStyle>
            <a:lvl1pPr algn="l">
              <a:defRPr sz="3733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65120"/>
            <a:ext cx="8534400" cy="463296"/>
          </a:xfrm>
        </p:spPr>
        <p:txBody>
          <a:bodyPr>
            <a:normAutofit/>
          </a:bodyPr>
          <a:lstStyle>
            <a:lvl1pPr marL="0" indent="0" algn="l">
              <a:buNone/>
              <a:defRPr sz="2667" b="1">
                <a:solidFill>
                  <a:srgbClr val="00788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743200" cy="365125"/>
          </a:xfrm>
        </p:spPr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3040" y="6356351"/>
            <a:ext cx="2743200" cy="365125"/>
          </a:xfrm>
        </p:spPr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40E32-2B25-431F-84EA-1D2AE6283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1"/>
            <a:ext cx="12192000" cy="1210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1532D-311C-41AE-B050-31584709DCAD}"/>
              </a:ext>
            </a:extLst>
          </p:cNvPr>
          <p:cNvSpPr txBox="1"/>
          <p:nvPr userDrawn="1"/>
        </p:nvSpPr>
        <p:spPr>
          <a:xfrm>
            <a:off x="609600" y="120203"/>
            <a:ext cx="920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HIV, Viral Hepatitis, STD, and TB Prevention</a:t>
            </a:r>
          </a:p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Division of STD Prevention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3CBB10-9A39-42CA-895A-CF75259E1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950208"/>
            <a:ext cx="8534400" cy="1292352"/>
          </a:xfrm>
        </p:spPr>
        <p:txBody>
          <a:bodyPr/>
          <a:lstStyle>
            <a:lvl1pPr marL="0" indent="0">
              <a:buNone/>
              <a:defRPr sz="2400">
                <a:solidFill>
                  <a:srgbClr val="00788A"/>
                </a:solidFill>
              </a:defRPr>
            </a:lvl1pPr>
            <a:lvl2pPr>
              <a:defRPr sz="2133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2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427C5C-317B-4847-A1A5-078BB1406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416"/>
            <a:ext cx="10972800" cy="1146048"/>
          </a:xfrm>
        </p:spPr>
        <p:txBody>
          <a:bodyPr anchor="b">
            <a:normAutofit/>
          </a:bodyPr>
          <a:lstStyle>
            <a:lvl1pPr>
              <a:defRPr sz="2533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8384"/>
            <a:ext cx="10972800" cy="446227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 sz="2667"/>
            </a:lvl2pPr>
            <a:lvl3pPr>
              <a:buClr>
                <a:srgbClr val="C00000"/>
              </a:buClr>
              <a:defRPr sz="2667"/>
            </a:lvl3pPr>
            <a:lvl4pPr>
              <a:defRPr sz="2400"/>
            </a:lvl4pPr>
            <a:lvl5pP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8302" y="6356351"/>
            <a:ext cx="2124497" cy="336413"/>
          </a:xfrm>
        </p:spPr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F41CA-1176-495B-90D4-07CEA856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1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272"/>
            <a:ext cx="11058144" cy="1158240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900928"/>
            <a:ext cx="10363200" cy="573024"/>
          </a:xfrm>
        </p:spPr>
        <p:txBody>
          <a:bodyPr/>
          <a:lstStyle>
            <a:lvl1pPr marL="0" indent="0">
              <a:buNone/>
              <a:defRPr sz="2667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BDFDD9-E08D-4C81-B20C-0A09A4E04F81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4544" y="635635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A20E59-B269-4201-9312-514125AC3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2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21144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4BA59-B253-4153-BA45-2DB011E6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3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040B8-19C7-41B7-9038-2BD0CB327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87C5-EBA9-4FC8-94E3-DD2238AB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84228-51D3-426C-A671-12899F9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7EB0-ACA0-4454-B07D-82B740E7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198C-3F8F-4687-B21E-E1285D48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DF00-E5E8-4DB9-9107-A6AC50A0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7A010-3EB9-4160-B75B-51F0A9094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3F24F-1A65-4728-84F7-950E9A970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9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7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4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645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322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30400" y="838200"/>
            <a:ext cx="94488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667000"/>
            <a:ext cx="7781365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5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0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48A2-5683-4185-86E6-36B49783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7EE4-32C2-4D50-8E65-3D00FFF3E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2D270-1C48-44D2-80B5-C2F2AF438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B851-8C36-43C6-A076-309835B8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C3BB-FB87-4C5E-8B87-EF18B55E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58FED-1A9C-4E4C-B76A-96E50199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70205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05C4-D93C-46F2-B950-F21463FA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7078-E2CC-44EE-810E-AB1229D9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881E-6E48-4D89-B00B-FF386CB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FF1BE-E026-4DC9-8BBE-70A21DC0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7F3F1-55B1-4724-B24A-EEF5F0FE0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CC88A-1BC2-47A1-8B5B-9FD289E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A189E-7738-4E6D-ADAD-C1E83D1D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5D53-ECCB-41AE-B8F7-FC0F955D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C0C5-FCC9-49EC-ABF8-2EC402B5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CEE75-441A-4E47-9B2E-CBE7F803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720D7-6BD0-4459-BDC6-E05C7179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65198-1654-466A-B62E-DA216240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5604A-A4E1-40F1-93C5-AC782A15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3E1C9-8601-4114-A6D3-96E70724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B8DC-4D4A-43F7-A4F1-C73890A9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6240-F0F8-44C4-99E8-0818676B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A047-223D-41B2-B166-BCFC1CB2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1DDF2-6D72-42ED-A2B9-A4B4ED1A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1DD6A-EC3D-44AA-A932-0BBE51D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31F58-6564-4423-8367-0535F3D2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701F-3ACF-43F3-B0B2-2553AA6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6C3-D905-4379-BAE3-0DF465AC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2CBA0-06A5-46A7-8FB6-6EB578189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6E97-710C-49C5-8ADF-847C5ADE5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3DCC5-2293-4C04-990E-AF37B42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200F-8540-47EA-B4AD-455A327A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0FA1-DB0E-4587-9441-D8772E8D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E8AB0-2570-472B-BAFC-C13AAC12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BD35-D250-46C3-A9DE-530EDA02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8D27-7C48-4E66-84F0-2ADA7AB18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EB14-208D-4BBE-8760-1E9A45CA810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5CB1-F66F-4E90-B7AC-900EF530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A581-08AA-4168-800A-4386920A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B637-63BA-44A5-98D2-637F7044B8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FDD9-E08D-4C81-B20C-0A09A4E04F8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17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0"/>
            <a:ext cx="1117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008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13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023" y="482366"/>
            <a:ext cx="6177952" cy="2403101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Mississippi Health Ambassadors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240" y="2370826"/>
            <a:ext cx="3017519" cy="9061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500" dirty="0">
                <a:cs typeface="Calibri"/>
              </a:rPr>
              <a:t>Thomas Dobbs, MD, MPH </a:t>
            </a:r>
          </a:p>
          <a:p>
            <a:r>
              <a:rPr lang="en-US" sz="1500" dirty="0">
                <a:cs typeface="Calibri"/>
              </a:rPr>
              <a:t>8/15/2024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E251-A7B8-0A64-E158-00E15CFB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Effectiveness of 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15F60-B65A-AD79-8336-D63383F7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Since 1991 – saved 12-14 million person-years of life</a:t>
            </a:r>
          </a:p>
          <a:p>
            <a:r>
              <a:rPr lang="en-US" dirty="0">
                <a:ea typeface="Geneva"/>
              </a:rPr>
              <a:t>Saved $6.5 Trillion</a:t>
            </a:r>
          </a:p>
          <a:p>
            <a:r>
              <a:rPr lang="en-US" dirty="0">
                <a:ea typeface="Geneva"/>
              </a:rPr>
              <a:t>But, if we did it better...</a:t>
            </a:r>
            <a:endParaRPr lang="en-US" dirty="0"/>
          </a:p>
          <a:p>
            <a:r>
              <a:rPr lang="en-US" dirty="0">
                <a:ea typeface="Geneva"/>
              </a:rPr>
              <a:t>A 10% increase in screening could save and additional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1,010 from lung cancer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10,070 from colon cancer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1,790 from breast cancer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1,710 from cervical cancer</a:t>
            </a:r>
          </a:p>
        </p:txBody>
      </p:sp>
    </p:spTree>
    <p:extLst>
      <p:ext uri="{BB962C8B-B14F-4D97-AF65-F5344CB8AC3E}">
        <p14:creationId xmlns:p14="http://schemas.microsoft.com/office/powerpoint/2010/main" val="196987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220C-90DC-B6A4-EE6B-58FF0A01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How are we doing?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41C4C-0DAB-4765-0BA7-D55D602E5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126283"/>
              </p:ext>
            </p:extLst>
          </p:nvPr>
        </p:nvGraphicFramePr>
        <p:xfrm>
          <a:off x="508000" y="1432560"/>
          <a:ext cx="11175998" cy="4277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34639">
                  <a:extLst>
                    <a:ext uri="{9D8B030D-6E8A-4147-A177-3AD203B41FA5}">
                      <a16:colId xmlns:a16="http://schemas.microsoft.com/office/drawing/2014/main" val="1449944550"/>
                    </a:ext>
                  </a:extLst>
                </a:gridCol>
                <a:gridCol w="8341359">
                  <a:extLst>
                    <a:ext uri="{9D8B030D-6E8A-4147-A177-3AD203B41FA5}">
                      <a16:colId xmlns:a16="http://schemas.microsoft.com/office/drawing/2014/main" val="2204600301"/>
                    </a:ext>
                  </a:extLst>
                </a:gridCol>
              </a:tblGrid>
              <a:tr h="1069329">
                <a:tc>
                  <a:txBody>
                    <a:bodyPr/>
                    <a:lstStyle/>
                    <a:p>
                      <a:pPr marL="285750" indent="-285750" fontAlgn="t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effectLst/>
                        </a:rPr>
                        <a:t>Breast</a:t>
                      </a:r>
                    </a:p>
                  </a:txBody>
                  <a:tcPr marR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</a:pPr>
                      <a:r>
                        <a:rPr lang="en-US" sz="2400" dirty="0">
                          <a:effectLst/>
                        </a:rPr>
                        <a:t>76% of eligible people are up to date with screening</a:t>
                      </a:r>
                    </a:p>
                  </a:txBody>
                  <a:tcPr marL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74591"/>
                  </a:ext>
                </a:extLst>
              </a:tr>
              <a:tr h="1069329">
                <a:tc>
                  <a:txBody>
                    <a:bodyPr/>
                    <a:lstStyle/>
                    <a:p>
                      <a:pPr marL="285750" indent="-285750" fontAlgn="t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effectLst/>
                        </a:rPr>
                        <a:t>Cervical</a:t>
                      </a:r>
                    </a:p>
                  </a:txBody>
                  <a:tcPr marR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</a:pPr>
                      <a:r>
                        <a:rPr lang="en-US" sz="2400" dirty="0">
                          <a:effectLst/>
                        </a:rPr>
                        <a:t>73% of eligible people are up to date with screening</a:t>
                      </a:r>
                    </a:p>
                  </a:txBody>
                  <a:tcPr marL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09931"/>
                  </a:ext>
                </a:extLst>
              </a:tr>
              <a:tr h="1069329">
                <a:tc>
                  <a:txBody>
                    <a:bodyPr/>
                    <a:lstStyle/>
                    <a:p>
                      <a:pPr marL="285750" indent="-285750" fontAlgn="t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effectLst/>
                        </a:rPr>
                        <a:t>Colorectal</a:t>
                      </a:r>
                    </a:p>
                  </a:txBody>
                  <a:tcPr marR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</a:pPr>
                      <a:r>
                        <a:rPr lang="en-US" sz="2400" dirty="0">
                          <a:effectLst/>
                        </a:rPr>
                        <a:t>69% of eligible people are up to date with screening</a:t>
                      </a:r>
                    </a:p>
                  </a:txBody>
                  <a:tcPr marL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03999"/>
                  </a:ext>
                </a:extLst>
              </a:tr>
              <a:tr h="1069329">
                <a:tc>
                  <a:txBody>
                    <a:bodyPr/>
                    <a:lstStyle/>
                    <a:p>
                      <a:pPr marL="285750" indent="-285750" fontAlgn="t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effectLst/>
                        </a:rPr>
                        <a:t>Lung</a:t>
                      </a:r>
                    </a:p>
                  </a:txBody>
                  <a:tcPr marR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</a:pPr>
                      <a:r>
                        <a:rPr lang="en-US" sz="2400" dirty="0">
                          <a:effectLst/>
                        </a:rPr>
                        <a:t>13% of eligible people are up to date with screening</a:t>
                      </a:r>
                    </a:p>
                  </a:txBody>
                  <a:tcPr marL="9525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18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4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9B286-B9C8-9E14-5371-94482687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160520"/>
            <a:ext cx="11176000" cy="1651000"/>
          </a:xfrm>
        </p:spPr>
        <p:txBody>
          <a:bodyPr/>
          <a:lstStyle/>
          <a:p>
            <a:r>
              <a:rPr lang="en-US" dirty="0">
                <a:ea typeface="Geneva"/>
              </a:rPr>
              <a:t>Phone: 601 576-7466</a:t>
            </a:r>
            <a:endParaRPr lang="en-US" dirty="0"/>
          </a:p>
          <a:p>
            <a:r>
              <a:rPr lang="en-US" dirty="0">
                <a:ea typeface="Geneva"/>
              </a:rPr>
              <a:t>Website: </a:t>
            </a:r>
            <a:r>
              <a:rPr lang="en-US" dirty="0">
                <a:ea typeface="+mn-lt"/>
                <a:cs typeface="+mn-lt"/>
              </a:rPr>
              <a:t>https://msdh.ms.gov/page/41,0,103.html</a:t>
            </a:r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E8AF5398-07B3-601E-59DA-49CFBE99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5" y="511810"/>
            <a:ext cx="9163050" cy="30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EE97F-1A07-4C8D-A348-DAF44F3E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Update</a:t>
            </a:r>
          </a:p>
        </p:txBody>
      </p:sp>
      <p:pic>
        <p:nvPicPr>
          <p:cNvPr id="5" name="Content Placeholder 4" descr="A graph of covid-19&#10;&#10;Description automatically generated">
            <a:extLst>
              <a:ext uri="{FF2B5EF4-FFF2-40B4-BE49-F238E27FC236}">
                <a16:creationId xmlns:a16="http://schemas.microsoft.com/office/drawing/2014/main" id="{A0C5E2DA-3C61-5704-CDCF-EFF9EFB01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253" y="1447800"/>
            <a:ext cx="10171493" cy="4495800"/>
          </a:xfrm>
        </p:spPr>
      </p:pic>
    </p:spTree>
    <p:extLst>
      <p:ext uri="{BB962C8B-B14F-4D97-AF65-F5344CB8AC3E}">
        <p14:creationId xmlns:p14="http://schemas.microsoft.com/office/powerpoint/2010/main" val="261859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6C2C0651-1887-1948-DE19-002D42B7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94" y="421640"/>
            <a:ext cx="11647371" cy="5308600"/>
          </a:xfrm>
        </p:spPr>
      </p:pic>
    </p:spTree>
    <p:extLst>
      <p:ext uri="{BB962C8B-B14F-4D97-AF65-F5344CB8AC3E}">
        <p14:creationId xmlns:p14="http://schemas.microsoft.com/office/powerpoint/2010/main" val="254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disease&#10;&#10;Description automatically generated">
            <a:extLst>
              <a:ext uri="{FF2B5EF4-FFF2-40B4-BE49-F238E27FC236}">
                <a16:creationId xmlns:a16="http://schemas.microsoft.com/office/drawing/2014/main" id="{0DAD9368-2E00-3109-DB5B-E77D5FCD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507"/>
            <a:ext cx="12192000" cy="61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0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5872-B362-3F1A-564D-09B37C14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8E73275D-39A3-25D7-5457-F1D5A5A1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"/>
            <a:ext cx="12192000" cy="60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5872-B362-3F1A-564D-09B37C14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Vaccine Recommendations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4BAB54-81CB-B81B-3CE1-47A5784D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44600"/>
            <a:ext cx="5323840" cy="4495800"/>
          </a:xfrm>
        </p:spPr>
        <p:txBody>
          <a:bodyPr/>
          <a:lstStyle/>
          <a:p>
            <a:r>
              <a:rPr lang="en-US">
                <a:ea typeface="Geneva"/>
              </a:rPr>
              <a:t>COVID Vaccines</a:t>
            </a:r>
          </a:p>
          <a:p>
            <a:pPr lvl="1" indent="-172720">
              <a:buFont typeface="Courier New"/>
              <a:buChar char="o"/>
            </a:pPr>
            <a:r>
              <a:rPr lang="en-US">
                <a:ea typeface="Geneva"/>
              </a:rPr>
              <a:t>Pfizer/Moderna - available for 6 and older</a:t>
            </a:r>
          </a:p>
          <a:p>
            <a:pPr lvl="1" indent="-172720">
              <a:buFont typeface="Courier New"/>
              <a:buChar char="o"/>
            </a:pPr>
            <a:r>
              <a:rPr lang="en-US">
                <a:ea typeface="Geneva"/>
              </a:rPr>
              <a:t>Novavax – 12 and older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Highly recommended for those 65+ or chronic medical issues</a:t>
            </a:r>
          </a:p>
          <a:p>
            <a:pPr>
              <a:buFont typeface="Courier New"/>
              <a:buChar char="•"/>
            </a:pPr>
            <a:r>
              <a:rPr lang="en-US">
                <a:ea typeface="Geneva"/>
              </a:rPr>
              <a:t>Flu Vaccines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Recommended 6 months and older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High dose recommended for 65+ or with certain immunosuppression</a:t>
            </a:r>
          </a:p>
        </p:txBody>
      </p:sp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8BB3578-D1ED-A522-5AFF-67A0BFF6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158" y="2425700"/>
            <a:ext cx="6237605" cy="25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676E-8D39-4FC5-9CFA-E6A80284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Isolation Guidelines from CDC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3F0DA1-75AA-41D8-A193-268792044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293" y="1070295"/>
            <a:ext cx="9218356" cy="50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E94E-315A-D89E-FBD5-BF494CCE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0679-9172-9029-96E6-833E8660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What is cancer screening?</a:t>
            </a:r>
          </a:p>
          <a:p>
            <a:r>
              <a:rPr lang="en-US" dirty="0">
                <a:ea typeface="Geneva"/>
              </a:rPr>
              <a:t>Why is it important?</a:t>
            </a:r>
            <a:endParaRPr lang="en-US" dirty="0"/>
          </a:p>
          <a:p>
            <a:r>
              <a:rPr lang="en-US" dirty="0">
                <a:ea typeface="Geneva"/>
              </a:rPr>
              <a:t>Does it save lives?</a:t>
            </a:r>
            <a:endParaRPr lang="en-US" dirty="0"/>
          </a:p>
          <a:p>
            <a:r>
              <a:rPr lang="en-US" dirty="0">
                <a:ea typeface="Geneva"/>
              </a:rPr>
              <a:t>What cancers can we screen for?</a:t>
            </a:r>
          </a:p>
          <a:p>
            <a:r>
              <a:rPr lang="en-US" dirty="0">
                <a:ea typeface="Geneva"/>
              </a:rPr>
              <a:t>Is it cost effective?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2A71-7A3D-FF44-77A3-8C13C038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What Cancers Can We Effectively Screen For?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F398-7218-618C-2DCC-EC28429D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738120"/>
            <a:ext cx="3708400" cy="3205480"/>
          </a:xfrm>
        </p:spPr>
        <p:txBody>
          <a:bodyPr/>
          <a:lstStyle/>
          <a:p>
            <a:r>
              <a:rPr lang="en-US" dirty="0">
                <a:ea typeface="Geneva"/>
              </a:rPr>
              <a:t>Breast Cancer</a:t>
            </a:r>
            <a:endParaRPr lang="en-US" dirty="0"/>
          </a:p>
          <a:p>
            <a:r>
              <a:rPr lang="en-US" dirty="0">
                <a:ea typeface="Geneva"/>
              </a:rPr>
              <a:t>Cervical Cancer</a:t>
            </a:r>
          </a:p>
          <a:p>
            <a:r>
              <a:rPr lang="en-US" dirty="0">
                <a:ea typeface="Geneva"/>
              </a:rPr>
              <a:t>Colorectal Cancer</a:t>
            </a:r>
          </a:p>
          <a:p>
            <a:r>
              <a:rPr lang="en-US" dirty="0">
                <a:ea typeface="Geneva"/>
              </a:rPr>
              <a:t>Lung Cancer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07BC8-4C28-BB46-3D48-6C3FA716F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28" y="2023745"/>
            <a:ext cx="7271385" cy="3806190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61D705D5-5FED-355E-5DCC-D234DAC82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90" y="1118235"/>
            <a:ext cx="27813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MMC_bioethi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mc_soph.pptx" id="{599B4BAC-7088-2A42-967B-2B73CB02C1ED}" vid="{69000508-E3B8-9041-95F2-7C3DC6DC4C4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6" ma:contentTypeDescription="Create a new document." ma:contentTypeScope="" ma:versionID="f476241a03ca0e4e63cac3a7205acac0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1fba65f87246254fb2ef5151a403c66d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Props1.xml><?xml version="1.0" encoding="utf-8"?>
<ds:datastoreItem xmlns:ds="http://schemas.openxmlformats.org/officeDocument/2006/customXml" ds:itemID="{D7FB4805-A9C9-411D-B892-ED64E91503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282AE-2DB0-4393-84F5-CA0EFBAA5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3D5AE8-5343-41D6-BF93-FAAAD7313158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f80c9b86-5f2e-4d6b-80f9-7f1cae6e82d5"/>
    <ds:schemaRef ds:uri="8f04b7ec-354b-4cc8-a49d-fe4410fe4e61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870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AtlasSlideTemplate</vt:lpstr>
      <vt:lpstr>1_Office Theme</vt:lpstr>
      <vt:lpstr>UMMC_bioethics</vt:lpstr>
      <vt:lpstr>Mississippi Health Ambassadors  </vt:lpstr>
      <vt:lpstr>COVID Update</vt:lpstr>
      <vt:lpstr>PowerPoint Presentation</vt:lpstr>
      <vt:lpstr>PowerPoint Presentation</vt:lpstr>
      <vt:lpstr>PowerPoint Presentation</vt:lpstr>
      <vt:lpstr>Vaccine Recommendations</vt:lpstr>
      <vt:lpstr>New Isolation Guidelines from CDC</vt:lpstr>
      <vt:lpstr>Cancer Screening</vt:lpstr>
      <vt:lpstr>What Cancers Can We Effectively Screen For?</vt:lpstr>
      <vt:lpstr>Effectiveness of Cancer Screening</vt:lpstr>
      <vt:lpstr>How are we doing?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Thomas Dobbs</cp:lastModifiedBy>
  <cp:revision>162</cp:revision>
  <dcterms:created xsi:type="dcterms:W3CDTF">2023-11-02T14:22:25Z</dcterms:created>
  <dcterms:modified xsi:type="dcterms:W3CDTF">2024-10-17T15:29:05Z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