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5" r:id="rId2"/>
    <p:sldMasterId id="2147483713" r:id="rId3"/>
    <p:sldMasterId id="2147483710" r:id="rId4"/>
  </p:sldMasterIdLst>
  <p:notesMasterIdLst>
    <p:notesMasterId r:id="rId41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8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59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364134-C985-074A-AE2E-98B41C844AC7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E87559-8BB3-264D-8A9F-9BB646A4B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5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6_full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66750"/>
            <a:ext cx="7772400" cy="9715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09750"/>
            <a:ext cx="6400800" cy="6286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FEE-7ECF-1148-8CFC-DF5B37B8284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6_full_16x9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628650"/>
            <a:ext cx="7086600" cy="1143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000250"/>
            <a:ext cx="5836024" cy="5715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735-99CA-3148-8EDD-A32F8383F92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AFF6-09CC-D341-B7C8-54400FEE246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E9E-409B-6F46-93BC-FF13FE419629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CF8-2188-9246-A63F-EF0F01564ABB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AA28-F1C4-6540-83CC-206154EF1F03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6_full_16x98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85850"/>
            <a:ext cx="838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006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6_full_16x9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85850"/>
            <a:ext cx="838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006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A751EA8-9BE3-9F44-9061-955518B7C42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6_full_16x9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715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287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006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823FA-E23A-9045-A26F-7A85E7954C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6_full_16x9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85850"/>
            <a:ext cx="838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006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546474-DE79-0443-AFF7-49E200F6A9A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3559-B289-E21C-2DB0-62D5AB11F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1550"/>
          </a:xfrm>
        </p:spPr>
        <p:txBody>
          <a:bodyPr/>
          <a:lstStyle/>
          <a:p>
            <a:r>
              <a:rPr lang="en-US" dirty="0"/>
              <a:t>Arthritis –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D357B-482A-06F3-3269-3D00C1648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971550"/>
            <a:ext cx="6400800" cy="628650"/>
          </a:xfrm>
        </p:spPr>
        <p:txBody>
          <a:bodyPr/>
          <a:lstStyle/>
          <a:p>
            <a:r>
              <a:rPr lang="en-US" sz="2400" dirty="0"/>
              <a:t>Hanan Ibrahim M.D</a:t>
            </a:r>
          </a:p>
          <a:p>
            <a:r>
              <a:rPr lang="en-US" sz="2400" dirty="0"/>
              <a:t>Assistant Professor of Rheumatology</a:t>
            </a:r>
          </a:p>
          <a:p>
            <a:r>
              <a:rPr lang="en-US" sz="2400" dirty="0"/>
              <a:t>UMMC – Rheumatology</a:t>
            </a:r>
          </a:p>
          <a:p>
            <a:r>
              <a:rPr lang="en-US" sz="1400" dirty="0"/>
              <a:t>June 20</a:t>
            </a:r>
            <a:r>
              <a:rPr lang="en-US" sz="1400" baseline="30000" dirty="0"/>
              <a:t>th</a:t>
            </a:r>
            <a:r>
              <a:rPr lang="en-US" sz="1400" dirty="0"/>
              <a:t>, 2024 </a:t>
            </a:r>
          </a:p>
        </p:txBody>
      </p:sp>
    </p:spTree>
    <p:extLst>
      <p:ext uri="{BB962C8B-B14F-4D97-AF65-F5344CB8AC3E}">
        <p14:creationId xmlns:p14="http://schemas.microsoft.com/office/powerpoint/2010/main" val="152005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EFAC-F53C-EF10-A91E-BD25948B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Osteoarthritis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BFD3-E004-A292-E96F-76CCD65C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0609"/>
            <a:ext cx="7886700" cy="3263504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Age.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Joint injury.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Overuse.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strike="noStrike" dirty="0">
                <a:effectLst/>
              </a:rPr>
              <a:t>Obesity.</a:t>
            </a:r>
            <a:r>
              <a:rPr lang="en-US" sz="2000" i="0" dirty="0">
                <a:effectLst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Musculoskeletal abnormalities.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Weak muscles. </a:t>
            </a:r>
            <a:endParaRPr lang="en-US" sz="2000" dirty="0">
              <a:solidFill>
                <a:srgbClr val="21232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Genetics.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Gender. Women are more likely to develop OA.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12322"/>
                </a:solidFill>
                <a:effectLst/>
              </a:rPr>
              <a:t>Environmental Factors. occupation, presence or absence of prior joint injury, sex hormones, and bone density.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48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39D7-6443-BD83-33FD-33E407C1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some images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946A0-1212-EBD6-121C-37FF7E4C3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83" y="1268016"/>
            <a:ext cx="4946434" cy="3305607"/>
          </a:xfrm>
        </p:spPr>
      </p:pic>
    </p:spTree>
    <p:extLst>
      <p:ext uri="{BB962C8B-B14F-4D97-AF65-F5344CB8AC3E}">
        <p14:creationId xmlns:p14="http://schemas.microsoft.com/office/powerpoint/2010/main" val="331474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7E97-443D-9CDB-E847-377DC07F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Xrays</a:t>
            </a:r>
            <a:r>
              <a:rPr lang="en-US" dirty="0"/>
              <a:t> – Sitting vs Standing views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0E2FB-2ED5-A541-BFBF-99F3CF0AB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540" y="1268016"/>
            <a:ext cx="5508408" cy="3739284"/>
          </a:xfrm>
        </p:spPr>
      </p:pic>
    </p:spTree>
    <p:extLst>
      <p:ext uri="{BB962C8B-B14F-4D97-AF65-F5344CB8AC3E}">
        <p14:creationId xmlns:p14="http://schemas.microsoft.com/office/powerpoint/2010/main" val="317613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7384-0D5C-A200-BABE-0C2A22C5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E9CB-4CAD-E0E9-E90D-032DD314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Pain in the joint </a:t>
            </a:r>
          </a:p>
          <a:p>
            <a:r>
              <a:rPr lang="en-US" sz="2400" dirty="0"/>
              <a:t>Pain is worse with/after activity and better with rest </a:t>
            </a:r>
          </a:p>
          <a:p>
            <a:r>
              <a:rPr lang="en-US" sz="2400" dirty="0"/>
              <a:t>Pain can be accompanied by swelling and redness  </a:t>
            </a:r>
          </a:p>
          <a:p>
            <a:r>
              <a:rPr lang="en-US" sz="2400" dirty="0"/>
              <a:t>Pain gets better with massage, warm water </a:t>
            </a:r>
          </a:p>
          <a:p>
            <a:r>
              <a:rPr lang="en-US" sz="2400" dirty="0"/>
              <a:t>Pain is worse after sitting for a long-time (early morning)</a:t>
            </a:r>
          </a:p>
          <a:p>
            <a:r>
              <a:rPr lang="en-US" sz="2400" dirty="0"/>
              <a:t>Stiffness for few minutes in the morning </a:t>
            </a:r>
          </a:p>
          <a:p>
            <a:r>
              <a:rPr lang="en-US" sz="2400" dirty="0"/>
              <a:t>Might improve with OTC medications; ex; Tylenol </a:t>
            </a:r>
          </a:p>
        </p:txBody>
      </p:sp>
    </p:spTree>
    <p:extLst>
      <p:ext uri="{BB962C8B-B14F-4D97-AF65-F5344CB8AC3E}">
        <p14:creationId xmlns:p14="http://schemas.microsoft.com/office/powerpoint/2010/main" val="109997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B7F9-34F2-9E36-E77F-CB78DE64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diagnosed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2812-6FD9-DC7B-97CF-E8D402A5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story </a:t>
            </a:r>
          </a:p>
          <a:p>
            <a:r>
              <a:rPr lang="en-US" dirty="0"/>
              <a:t>Clinical exam by your provider </a:t>
            </a:r>
          </a:p>
          <a:p>
            <a:r>
              <a:rPr lang="en-US" dirty="0"/>
              <a:t>X-rays can help if needed </a:t>
            </a:r>
          </a:p>
          <a:p>
            <a:r>
              <a:rPr lang="en-US" dirty="0"/>
              <a:t>For surgery sometimes a CT scan or an MRI might help planning </a:t>
            </a:r>
          </a:p>
        </p:txBody>
      </p:sp>
    </p:spTree>
    <p:extLst>
      <p:ext uri="{BB962C8B-B14F-4D97-AF65-F5344CB8AC3E}">
        <p14:creationId xmlns:p14="http://schemas.microsoft.com/office/powerpoint/2010/main" val="1198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4E3E-8BD0-87A7-F3A4-518D806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8864-F910-53B7-A2F4-D8ABFAB6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</a:t>
            </a:r>
            <a:r>
              <a:rPr lang="en-US" dirty="0" err="1"/>
              <a:t>Prevent</a:t>
            </a:r>
            <a:r>
              <a:rPr lang="en-US" dirty="0"/>
              <a:t> </a:t>
            </a:r>
            <a:r>
              <a:rPr lang="en-US" dirty="0" err="1"/>
              <a:t>Prevent</a:t>
            </a:r>
            <a:endParaRPr lang="en-US" dirty="0"/>
          </a:p>
          <a:p>
            <a:r>
              <a:rPr lang="en-US" dirty="0"/>
              <a:t>Slow the progression </a:t>
            </a:r>
          </a:p>
          <a:p>
            <a:r>
              <a:rPr lang="en-US" dirty="0"/>
              <a:t>Medical treatment  </a:t>
            </a:r>
          </a:p>
        </p:txBody>
      </p:sp>
    </p:spTree>
    <p:extLst>
      <p:ext uri="{BB962C8B-B14F-4D97-AF65-F5344CB8AC3E}">
        <p14:creationId xmlns:p14="http://schemas.microsoft.com/office/powerpoint/2010/main" val="342170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C74-DFE5-7282-C280-E08CB63F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AE3F-F7DC-0240-1970-14ED2472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healthy – easier said than done </a:t>
            </a:r>
          </a:p>
          <a:p>
            <a:r>
              <a:rPr lang="en-US" dirty="0"/>
              <a:t>Physical activity / therapy</a:t>
            </a:r>
          </a:p>
          <a:p>
            <a:r>
              <a:rPr lang="en-US" dirty="0"/>
              <a:t>Avoid obesity and unhealthy lifestyle </a:t>
            </a:r>
          </a:p>
          <a:p>
            <a:r>
              <a:rPr lang="en-US" dirty="0"/>
              <a:t>Avoid excessive smoking – promotes inflammation </a:t>
            </a:r>
          </a:p>
        </p:txBody>
      </p:sp>
    </p:spTree>
    <p:extLst>
      <p:ext uri="{BB962C8B-B14F-4D97-AF65-F5344CB8AC3E}">
        <p14:creationId xmlns:p14="http://schemas.microsoft.com/office/powerpoint/2010/main" val="64675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682C-DAD5-9651-E8B6-13B0D8E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College of Rheumatology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FFB1-274C-5C11-8E83-C1E2D40B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039D0-7D90-0266-BF2A-5E6FECAA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59651"/>
            <a:ext cx="7412312" cy="3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01B4-1E5A-49E5-F229-B8446AC4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3D49-2ECA-D139-D631-5879C8B4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20A9F-EFA9-294D-B0A6-29F97641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" y="442634"/>
            <a:ext cx="8319903" cy="38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EB76-A339-11DC-0569-DC64D30B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D65B-CA3C-FC22-B93D-506EB5C4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PCP</a:t>
            </a:r>
          </a:p>
          <a:p>
            <a:r>
              <a:rPr lang="en-US" dirty="0"/>
              <a:t>Community Rheumatologist </a:t>
            </a:r>
          </a:p>
          <a:p>
            <a:r>
              <a:rPr lang="en-US" dirty="0"/>
              <a:t>Sports Medicine physician</a:t>
            </a:r>
          </a:p>
          <a:p>
            <a:r>
              <a:rPr lang="en-US" dirty="0"/>
              <a:t>Orthopedics physician </a:t>
            </a:r>
          </a:p>
          <a:p>
            <a:r>
              <a:rPr lang="en-US" u="sng" dirty="0"/>
              <a:t>Physical therapist and occupational therapist </a:t>
            </a:r>
          </a:p>
        </p:txBody>
      </p:sp>
    </p:spTree>
    <p:extLst>
      <p:ext uri="{BB962C8B-B14F-4D97-AF65-F5344CB8AC3E}">
        <p14:creationId xmlns:p14="http://schemas.microsoft.com/office/powerpoint/2010/main" val="191729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E427-BFCD-0A2E-64D2-ABAC5F86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C69E-62BF-57E9-132E-8216FD8B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91167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6BD6-E05D-B2ED-8581-B7EADE62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induced 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AC11-E5FF-04FB-1BF9-4BEF76C30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Gout or Pseudogout </a:t>
            </a:r>
          </a:p>
        </p:txBody>
      </p:sp>
    </p:spTree>
    <p:extLst>
      <p:ext uri="{BB962C8B-B14F-4D97-AF65-F5344CB8AC3E}">
        <p14:creationId xmlns:p14="http://schemas.microsoft.com/office/powerpoint/2010/main" val="315848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259D-55AC-942F-87A0-770886BD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F902-7D4A-B946-111C-4C88F8908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Salts that crystalize inside a joint </a:t>
            </a:r>
          </a:p>
          <a:p>
            <a:r>
              <a:rPr lang="en-US" dirty="0"/>
              <a:t>Uric acid : Gout </a:t>
            </a:r>
          </a:p>
          <a:p>
            <a:r>
              <a:rPr lang="en-US" dirty="0"/>
              <a:t>Calcium based : Pseudogout </a:t>
            </a:r>
          </a:p>
        </p:txBody>
      </p:sp>
    </p:spTree>
    <p:extLst>
      <p:ext uri="{BB962C8B-B14F-4D97-AF65-F5344CB8AC3E}">
        <p14:creationId xmlns:p14="http://schemas.microsoft.com/office/powerpoint/2010/main" val="15734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FF1C-9E55-E43B-A24B-CA7CBA4C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A215-AFC0-F85C-90FD-62029E44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dirty="0">
                <a:solidFill>
                  <a:srgbClr val="212322"/>
                </a:solidFill>
                <a:effectLst/>
              </a:rPr>
              <a:t>Uric Acid; natural chemicals found in every cell of your body and in many foods, especially red meat, organ meats, certain seafoods, sugary sodas and beer.</a:t>
            </a:r>
          </a:p>
          <a:p>
            <a:pPr algn="l"/>
            <a:r>
              <a:rPr lang="en-US" sz="2400" b="0" i="0" dirty="0">
                <a:solidFill>
                  <a:srgbClr val="212322"/>
                </a:solidFill>
                <a:effectLst/>
              </a:rPr>
              <a:t>When uric acid builds up, either because the kidneys don’t excrete it the way they should or from consuming too many from a high-purine diet, it can form needle-like crystals that lodge in joints, causing sudden, severe pain and swelling.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76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C3F1-AED2-3EB0-DDF7-BD30CB44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Gout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4D44-9BCB-BA71-21F4-1F9AC55C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Pain </a:t>
            </a:r>
            <a:r>
              <a:rPr lang="en-US" sz="2400" b="0" i="0" dirty="0">
                <a:effectLst/>
              </a:rPr>
              <a:t>usually peaks after 12 to 24 hours (Big toe) </a:t>
            </a:r>
          </a:p>
          <a:p>
            <a:r>
              <a:rPr lang="en-US" sz="2400" dirty="0"/>
              <a:t>S</a:t>
            </a:r>
            <a:r>
              <a:rPr lang="en-US" sz="2400" b="0" i="0" dirty="0">
                <a:effectLst/>
              </a:rPr>
              <a:t>lowly go away on their own</a:t>
            </a:r>
          </a:p>
          <a:p>
            <a:r>
              <a:rPr lang="en-US" sz="2400" b="0" i="0" dirty="0">
                <a:effectLst/>
              </a:rPr>
              <a:t>You may have only one gout attack in your lifetime or one every few years. </a:t>
            </a:r>
          </a:p>
          <a:p>
            <a:r>
              <a:rPr lang="en-US" sz="2400" b="0" i="0" dirty="0">
                <a:effectLst/>
              </a:rPr>
              <a:t>Recurrent gout attacks that aren’t treated may involve more joints, last longer, and become increasingly severe over time.</a:t>
            </a:r>
          </a:p>
          <a:p>
            <a:r>
              <a:rPr lang="en-US" sz="2400" dirty="0"/>
              <a:t>A high uric acid level doesn’t mean you have gout </a:t>
            </a:r>
          </a:p>
        </p:txBody>
      </p:sp>
    </p:spTree>
    <p:extLst>
      <p:ext uri="{BB962C8B-B14F-4D97-AF65-F5344CB8AC3E}">
        <p14:creationId xmlns:p14="http://schemas.microsoft.com/office/powerpoint/2010/main" val="374663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92F9-EFBA-A33A-82B6-6812D1D9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E4B8-EB99-E3AC-4689-055F8FA9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provider will either clinically diagnose it </a:t>
            </a:r>
          </a:p>
          <a:p>
            <a:r>
              <a:rPr lang="en-US" dirty="0"/>
              <a:t>Might need fluid removal from joint and testing under the microscope </a:t>
            </a:r>
          </a:p>
        </p:txBody>
      </p:sp>
    </p:spTree>
    <p:extLst>
      <p:ext uri="{BB962C8B-B14F-4D97-AF65-F5344CB8AC3E}">
        <p14:creationId xmlns:p14="http://schemas.microsoft.com/office/powerpoint/2010/main" val="372917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83B8-B42A-15BD-831C-257C23E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2B86-E9FF-1C90-3BDD-AA5612AE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; Low purine diet </a:t>
            </a:r>
          </a:p>
          <a:p>
            <a:r>
              <a:rPr lang="en-US" dirty="0"/>
              <a:t>The water to fire method </a:t>
            </a:r>
          </a:p>
          <a:p>
            <a:r>
              <a:rPr lang="en-US" dirty="0"/>
              <a:t>Acute inflammation – anti-inflammation medication (water) ex; Colchicine </a:t>
            </a:r>
          </a:p>
          <a:p>
            <a:r>
              <a:rPr lang="en-US" dirty="0"/>
              <a:t>Clear the ashes – urate lowering therapy ex; Allopurinol </a:t>
            </a:r>
          </a:p>
        </p:txBody>
      </p:sp>
    </p:spTree>
    <p:extLst>
      <p:ext uri="{BB962C8B-B14F-4D97-AF65-F5344CB8AC3E}">
        <p14:creationId xmlns:p14="http://schemas.microsoft.com/office/powerpoint/2010/main" val="54036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8B4F-D395-65A2-FC5A-6D835D30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50"/>
            <a:ext cx="1971675" cy="1910443"/>
          </a:xfr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 kern="1200">
                <a:solidFill>
                  <a:srgbClr val="FFFFFF"/>
                </a:solidFill>
                <a:ea typeface="+mj-ea"/>
                <a:cs typeface="+mj-cs"/>
              </a:rPr>
              <a:t>Low Purine Diet </a:t>
            </a:r>
          </a:p>
        </p:txBody>
      </p:sp>
      <p:pic>
        <p:nvPicPr>
          <p:cNvPr id="5" name="Content Placeholder 4" descr="A chart of food and ingredients&#10;&#10;Description automatically generated with medium confidence">
            <a:extLst>
              <a:ext uri="{FF2B5EF4-FFF2-40B4-BE49-F238E27FC236}">
                <a16:creationId xmlns:a16="http://schemas.microsoft.com/office/drawing/2014/main" id="{3A13EE38-30ED-3865-4C6E-8D6576889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09550"/>
            <a:ext cx="589613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4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A43B-B245-E1C0-A0A7-96FFFE4D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00FD-742F-87F4-E004-95D1BE960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100 types </a:t>
            </a:r>
          </a:p>
          <a:p>
            <a:r>
              <a:rPr lang="en-US" dirty="0"/>
              <a:t>Most Common is; Rheumatoid Arthritis </a:t>
            </a:r>
          </a:p>
          <a:p>
            <a:r>
              <a:rPr lang="en-US" dirty="0"/>
              <a:t>Other; Psoriatic Arthritis, Reactive, associated with other autoimmune diseases.  </a:t>
            </a:r>
          </a:p>
        </p:txBody>
      </p:sp>
    </p:spTree>
    <p:extLst>
      <p:ext uri="{BB962C8B-B14F-4D97-AF65-F5344CB8AC3E}">
        <p14:creationId xmlns:p14="http://schemas.microsoft.com/office/powerpoint/2010/main" val="415023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A357-86A4-33BD-F287-2AD11336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Autoimmune mean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6A48-5B8F-B271-52F4-7AEC219B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Your immune system is made up of organs and cells meant to protect your body from bacteria, parasites, viruses and cancer cells. </a:t>
            </a:r>
          </a:p>
          <a:p>
            <a:r>
              <a:rPr lang="en-US" sz="2400" dirty="0"/>
              <a:t>An autoimmune disease is the result of the immune system accidentally attacking your body instead of protecting it. </a:t>
            </a:r>
          </a:p>
          <a:p>
            <a:r>
              <a:rPr lang="en-US" sz="2400" dirty="0"/>
              <a:t>It's unclear why your immune system does this.</a:t>
            </a:r>
          </a:p>
          <a:p>
            <a:r>
              <a:rPr lang="en-US" sz="2400" dirty="0"/>
              <a:t>Can affect younger population especially females </a:t>
            </a:r>
          </a:p>
        </p:txBody>
      </p:sp>
    </p:spTree>
    <p:extLst>
      <p:ext uri="{BB962C8B-B14F-4D97-AF65-F5344CB8AC3E}">
        <p14:creationId xmlns:p14="http://schemas.microsoft.com/office/powerpoint/2010/main" val="340894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90A3-4ECE-30E2-927F-15953CF8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722A-F513-3323-7ACC-3ABC315B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Joints pain that are recurrent for a long time </a:t>
            </a:r>
          </a:p>
          <a:p>
            <a:r>
              <a:rPr lang="en-US" sz="2400" dirty="0"/>
              <a:t>Pain with redness and swelling along with tenderness </a:t>
            </a:r>
          </a:p>
          <a:p>
            <a:r>
              <a:rPr lang="en-US" sz="2400" dirty="0"/>
              <a:t>Stiffness in the AM for a longer time</a:t>
            </a:r>
          </a:p>
          <a:p>
            <a:r>
              <a:rPr lang="en-US" sz="2400" dirty="0"/>
              <a:t>Activity might help reduce the pain </a:t>
            </a:r>
          </a:p>
          <a:p>
            <a:r>
              <a:rPr lang="en-US" sz="2400" dirty="0"/>
              <a:t>OTC pain meds don’t work </a:t>
            </a:r>
          </a:p>
          <a:p>
            <a:r>
              <a:rPr lang="en-US" sz="2400" dirty="0"/>
              <a:t>Other systemic symptoms; Fevers, Rash, eye inflammation..</a:t>
            </a:r>
            <a:r>
              <a:rPr lang="en-US" sz="2400" dirty="0" err="1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10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99DB-E1E1-6DA5-A09D-AD7202DF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61B9-4846-CFCE-46D5-A84D961C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Arthritis ? </a:t>
            </a:r>
          </a:p>
          <a:p>
            <a:r>
              <a:rPr lang="en-US" dirty="0"/>
              <a:t>Types of Arthritis </a:t>
            </a:r>
          </a:p>
          <a:p>
            <a:r>
              <a:rPr lang="en-US" dirty="0"/>
              <a:t>Who is at risk of developing Arthritis </a:t>
            </a:r>
          </a:p>
          <a:p>
            <a:r>
              <a:rPr lang="en-US" dirty="0"/>
              <a:t>How to treat ?</a:t>
            </a:r>
          </a:p>
          <a:p>
            <a:r>
              <a:rPr lang="en-US" dirty="0"/>
              <a:t>When to seek medical help </a:t>
            </a:r>
          </a:p>
        </p:txBody>
      </p:sp>
    </p:spTree>
    <p:extLst>
      <p:ext uri="{BB962C8B-B14F-4D97-AF65-F5344CB8AC3E}">
        <p14:creationId xmlns:p14="http://schemas.microsoft.com/office/powerpoint/2010/main" val="2855862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3042-1D93-DE42-F339-9FA43F88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prevent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6814-68EC-4892-4637-2108664C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 New Data is promising </a:t>
            </a:r>
          </a:p>
          <a:p>
            <a:r>
              <a:rPr lang="en-US" dirty="0"/>
              <a:t>Avoid triggers; Smoking, unprotected sun exposure, mental health (Anxiety)</a:t>
            </a:r>
          </a:p>
          <a:p>
            <a:r>
              <a:rPr lang="en-US" dirty="0"/>
              <a:t>Stay healthy; core training, anti-inflammatory diet </a:t>
            </a:r>
          </a:p>
        </p:txBody>
      </p:sp>
    </p:spTree>
    <p:extLst>
      <p:ext uri="{BB962C8B-B14F-4D97-AF65-F5344CB8AC3E}">
        <p14:creationId xmlns:p14="http://schemas.microsoft.com/office/powerpoint/2010/main" val="241386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FCA4-5800-9091-A9EF-A99BF8B6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50"/>
            <a:ext cx="1971675" cy="1910443"/>
          </a:xfr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475" kern="1200" dirty="0">
                <a:solidFill>
                  <a:srgbClr val="FFFFFF"/>
                </a:solidFill>
                <a:ea typeface="+mj-ea"/>
                <a:cs typeface="+mj-cs"/>
              </a:rPr>
              <a:t>Anti-inflammatory food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E17E9-2526-CED6-A6D4-DB9FF64C9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-95250"/>
            <a:ext cx="3439214" cy="50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33FE-8E5B-3F5C-7BB9-C41B99DB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800A9-8264-6AEB-0C70-02DA5A73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need a Rheumatologist on your team </a:t>
            </a:r>
          </a:p>
          <a:p>
            <a:r>
              <a:rPr lang="en-US" dirty="0"/>
              <a:t>Seek help early to prevent irreversible complications </a:t>
            </a:r>
          </a:p>
          <a:p>
            <a:r>
              <a:rPr lang="en-US" dirty="0"/>
              <a:t>Diagnosis: Story, Clinical exam, Blood tests, imaging (x-rays, MRIs..) </a:t>
            </a:r>
          </a:p>
        </p:txBody>
      </p:sp>
    </p:spTree>
    <p:extLst>
      <p:ext uri="{BB962C8B-B14F-4D97-AF65-F5344CB8AC3E}">
        <p14:creationId xmlns:p14="http://schemas.microsoft.com/office/powerpoint/2010/main" val="2247198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A8F9-7766-B2BD-A0EE-82808147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BB-9125-A36E-44D6-71CBEA23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diseases are chronic </a:t>
            </a:r>
          </a:p>
          <a:p>
            <a:r>
              <a:rPr lang="en-US" dirty="0"/>
              <a:t>But controllable </a:t>
            </a:r>
          </a:p>
          <a:p>
            <a:r>
              <a:rPr lang="en-US" dirty="0"/>
              <a:t>You should not live with debilitating pain </a:t>
            </a:r>
          </a:p>
          <a:p>
            <a:r>
              <a:rPr lang="en-US" dirty="0"/>
              <a:t>Treatment is a journey </a:t>
            </a:r>
          </a:p>
          <a:p>
            <a:r>
              <a:rPr lang="en-US" dirty="0"/>
              <a:t>You will try multiple therapies before you find what works with your immune system best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305D-C3A0-AE9A-70E0-37274740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F932-C4D2-F25B-3AB4-66B69500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Stay active</a:t>
            </a:r>
          </a:p>
          <a:p>
            <a:r>
              <a:rPr lang="en-US" dirty="0"/>
              <a:t>Medications that aim to reduce and break the auto-inflammation circle </a:t>
            </a:r>
          </a:p>
          <a:p>
            <a:r>
              <a:rPr lang="en-US" dirty="0"/>
              <a:t>Medications that suppress the immune system or slow it down </a:t>
            </a:r>
          </a:p>
          <a:p>
            <a:r>
              <a:rPr lang="en-US" dirty="0"/>
              <a:t>Names; Chemotherapy, immunotherapy biological therapy </a:t>
            </a:r>
          </a:p>
          <a:p>
            <a:r>
              <a:rPr lang="en-US" dirty="0"/>
              <a:t>Your provider will ensure you are infection free before starting any therapy </a:t>
            </a:r>
          </a:p>
          <a:p>
            <a:r>
              <a:rPr lang="en-US" dirty="0"/>
              <a:t>Therapy can cost a lot and thus you and your provider will work with your insurance to make sure you get the best treatment plan</a:t>
            </a:r>
          </a:p>
          <a:p>
            <a:r>
              <a:rPr lang="en-US" dirty="0"/>
              <a:t>Be prepared to have a lifelong relationship with your Rheumatologist as you will see them every 3-6 months</a:t>
            </a:r>
          </a:p>
        </p:txBody>
      </p:sp>
    </p:spTree>
    <p:extLst>
      <p:ext uri="{BB962C8B-B14F-4D97-AF65-F5344CB8AC3E}">
        <p14:creationId xmlns:p14="http://schemas.microsoft.com/office/powerpoint/2010/main" val="2422791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979D-6889-2DC3-7615-461C2A66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9E68-D378-23D7-B407-72149149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Arthritis – joints pain, could be due to inflammation </a:t>
            </a:r>
          </a:p>
          <a:p>
            <a:r>
              <a:rPr lang="en-US" sz="2400" dirty="0"/>
              <a:t>A lot of causes </a:t>
            </a:r>
          </a:p>
          <a:p>
            <a:r>
              <a:rPr lang="en-US" sz="2400" dirty="0"/>
              <a:t>Most important and common one is Osteoarthritis due to mechanical inflammation </a:t>
            </a:r>
          </a:p>
          <a:p>
            <a:r>
              <a:rPr lang="en-US" sz="2400" dirty="0"/>
              <a:t>Prevention is key </a:t>
            </a:r>
          </a:p>
          <a:p>
            <a:r>
              <a:rPr lang="en-US" sz="2400" dirty="0"/>
              <a:t>Stay active, eat healthy and avoid smoking </a:t>
            </a:r>
          </a:p>
          <a:p>
            <a:r>
              <a:rPr lang="en-US" sz="2400" dirty="0"/>
              <a:t>Seek help early </a:t>
            </a:r>
          </a:p>
        </p:txBody>
      </p:sp>
    </p:spTree>
    <p:extLst>
      <p:ext uri="{BB962C8B-B14F-4D97-AF65-F5344CB8AC3E}">
        <p14:creationId xmlns:p14="http://schemas.microsoft.com/office/powerpoint/2010/main" val="796468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9497-1282-A022-25F7-6BF6C896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A30E-E9C7-030F-61F9-498BB089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..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600" dirty="0"/>
              <a:t>Hanan Ibrahim M.D</a:t>
            </a:r>
          </a:p>
          <a:p>
            <a:pPr marL="0" indent="0" algn="ctr">
              <a:buNone/>
            </a:pPr>
            <a:r>
              <a:rPr lang="en-US" sz="1600" dirty="0"/>
              <a:t>Assistant Professor of Rheumatology</a:t>
            </a:r>
          </a:p>
          <a:p>
            <a:pPr marL="0" indent="0" algn="ctr">
              <a:buNone/>
            </a:pPr>
            <a:r>
              <a:rPr lang="en-US" sz="1600" dirty="0"/>
              <a:t>UMMC – Rheumatology </a:t>
            </a:r>
          </a:p>
        </p:txBody>
      </p:sp>
    </p:spTree>
    <p:extLst>
      <p:ext uri="{BB962C8B-B14F-4D97-AF65-F5344CB8AC3E}">
        <p14:creationId xmlns:p14="http://schemas.microsoft.com/office/powerpoint/2010/main" val="240127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F273-DAC9-5CBE-8786-2BACA40F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04C6-4214-EC2F-05F2-0994FE95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Arthritis the medical term : Inflammation of a joint – inflammation equals; pain, redness, swelling and increased cell delivery to the joint </a:t>
            </a:r>
          </a:p>
          <a:p>
            <a:endParaRPr lang="en-US" dirty="0"/>
          </a:p>
          <a:p>
            <a:r>
              <a:rPr lang="en-US" dirty="0"/>
              <a:t>Arthritis the popular (non-medical term) people use it to indicate a joint pain </a:t>
            </a:r>
          </a:p>
        </p:txBody>
      </p:sp>
    </p:spTree>
    <p:extLst>
      <p:ext uri="{BB962C8B-B14F-4D97-AF65-F5344CB8AC3E}">
        <p14:creationId xmlns:p14="http://schemas.microsoft.com/office/powerpoint/2010/main" val="36855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1297-2F46-2F01-C40B-CC6AD638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 to talk about 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B54-9EEE-2DA7-A0DF-0457C0AE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Arthritis is the leading cause of disability in the US</a:t>
            </a:r>
          </a:p>
          <a:p>
            <a:r>
              <a:rPr lang="en-US" sz="2400" b="0" i="0" dirty="0">
                <a:solidFill>
                  <a:srgbClr val="212322"/>
                </a:solidFill>
                <a:effectLst/>
                <a:latin typeface="+mj-lt"/>
              </a:rPr>
              <a:t>Arthritis affects nearly 60 million adults and hundreds of thousands of children. </a:t>
            </a:r>
          </a:p>
          <a:p>
            <a:r>
              <a:rPr lang="en-US" sz="2400" b="0" i="0" dirty="0">
                <a:solidFill>
                  <a:srgbClr val="212322"/>
                </a:solidFill>
                <a:effectLst/>
                <a:latin typeface="+mj-lt"/>
              </a:rPr>
              <a:t>Over 100 types of arthritis and related conditions damage the joints and often other organs.</a:t>
            </a:r>
          </a:p>
          <a:p>
            <a:r>
              <a:rPr lang="en-US" sz="2400" dirty="0">
                <a:solidFill>
                  <a:srgbClr val="212322"/>
                </a:solidFill>
                <a:latin typeface="+mj-lt"/>
              </a:rPr>
              <a:t>Some types of Arthritis are preventable and can be slowed down </a:t>
            </a:r>
          </a:p>
          <a:p>
            <a:r>
              <a:rPr lang="en-US" sz="2400" dirty="0">
                <a:solidFill>
                  <a:srgbClr val="212322"/>
                </a:solidFill>
                <a:latin typeface="+mj-lt"/>
              </a:rPr>
              <a:t>Arthritis therapy can cost a lot and has its complications 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87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D13B-3013-CDAB-A803-758D126C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every joint pain joint inflammation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611E-2BED-EB3F-02D8-9495590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</a:t>
            </a:r>
          </a:p>
          <a:p>
            <a:r>
              <a:rPr lang="en-US" dirty="0"/>
              <a:t>Joint pain can be caused by a lot of things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1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C722-D292-5E1F-E352-AC9D92FB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joint 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58E7-FDBA-922A-2497-FF5E4F783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like to classify joint pain into : </a:t>
            </a:r>
          </a:p>
          <a:p>
            <a:pPr marL="385763" indent="-385763">
              <a:buAutoNum type="arabicPeriod"/>
            </a:pPr>
            <a:r>
              <a:rPr lang="en-US" dirty="0"/>
              <a:t>Joint pain secondary to a systemic acute event; flu, surgery</a:t>
            </a:r>
          </a:p>
          <a:p>
            <a:pPr marL="385763" indent="-385763">
              <a:buAutoNum type="arabicPeriod"/>
            </a:pPr>
            <a:r>
              <a:rPr lang="en-US" dirty="0"/>
              <a:t>Joint infection (prosthetic joint, trauma)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dirty="0"/>
              <a:t>Mechanical joint inflammation (Osteoarthritis)  </a:t>
            </a:r>
          </a:p>
          <a:p>
            <a:pPr marL="385763" indent="-385763">
              <a:buAutoNum type="arabicPeriod"/>
            </a:pPr>
            <a:r>
              <a:rPr lang="en-US" dirty="0"/>
              <a:t>Crystals-related inflammation – ex; gout</a:t>
            </a:r>
          </a:p>
          <a:p>
            <a:pPr marL="385763" indent="-385763">
              <a:buAutoNum type="arabicPeriod"/>
            </a:pPr>
            <a:r>
              <a:rPr lang="en-US" dirty="0"/>
              <a:t>Autoimmune inflammation – ex; RA</a:t>
            </a:r>
          </a:p>
        </p:txBody>
      </p:sp>
    </p:spTree>
    <p:extLst>
      <p:ext uri="{BB962C8B-B14F-4D97-AF65-F5344CB8AC3E}">
        <p14:creationId xmlns:p14="http://schemas.microsoft.com/office/powerpoint/2010/main" val="18355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5862-12A1-1CE3-264C-97B06CA3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 – Mechanical 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48CB-BE21-611A-08D7-CCDEBA55B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terms: Age-related, wear and </a:t>
            </a:r>
            <a:r>
              <a:rPr lang="en-US" dirty="0" err="1"/>
              <a:t>tear,bone</a:t>
            </a:r>
            <a:r>
              <a:rPr lang="en-US" dirty="0"/>
              <a:t> on bone arthritis </a:t>
            </a:r>
          </a:p>
          <a:p>
            <a:r>
              <a:rPr lang="en-US" dirty="0"/>
              <a:t>The </a:t>
            </a:r>
            <a:r>
              <a:rPr lang="en-US" u="sng" dirty="0"/>
              <a:t>most common</a:t>
            </a:r>
            <a:r>
              <a:rPr lang="en-US" dirty="0"/>
              <a:t> cause of arthritis</a:t>
            </a:r>
          </a:p>
          <a:p>
            <a:r>
              <a:rPr lang="en-US" dirty="0"/>
              <a:t>OA is painful and challenging daily </a:t>
            </a:r>
          </a:p>
          <a:p>
            <a:r>
              <a:rPr lang="en-US" dirty="0"/>
              <a:t>Usually affects people above the age of 50 years </a:t>
            </a:r>
          </a:p>
          <a:p>
            <a:r>
              <a:rPr lang="en-US" dirty="0"/>
              <a:t>Can affect younger population – sports, trauma, other joint-related conditions </a:t>
            </a:r>
          </a:p>
        </p:txBody>
      </p:sp>
    </p:spTree>
    <p:extLst>
      <p:ext uri="{BB962C8B-B14F-4D97-AF65-F5344CB8AC3E}">
        <p14:creationId xmlns:p14="http://schemas.microsoft.com/office/powerpoint/2010/main" val="305866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8597-DD35-85A5-9725-32524CB8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Osteoarthritis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4E47-42DB-29DE-63B7-DF624348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understand it; understand pressure points </a:t>
            </a:r>
          </a:p>
          <a:p>
            <a:r>
              <a:rPr lang="en-US" sz="2400" dirty="0"/>
              <a:t>Loss of space between 2 bones </a:t>
            </a:r>
          </a:p>
          <a:p>
            <a:r>
              <a:rPr lang="en-US" sz="2400" dirty="0"/>
              <a:t>Loss of the nice cushiony cartilage </a:t>
            </a:r>
          </a:p>
          <a:p>
            <a:r>
              <a:rPr lang="en-US" sz="2400" dirty="0"/>
              <a:t>Loss of the gel material </a:t>
            </a:r>
          </a:p>
          <a:p>
            <a:r>
              <a:rPr lang="en-US" sz="2400" dirty="0"/>
              <a:t>Most common affected joints; Hips, Knees, Spine, shoulder, and thumbs </a:t>
            </a:r>
          </a:p>
          <a:p>
            <a:r>
              <a:rPr lang="en-US" sz="2400" dirty="0"/>
              <a:t>Can it affect other joints? Yes, depending on pressure </a:t>
            </a:r>
          </a:p>
        </p:txBody>
      </p:sp>
    </p:spTree>
    <p:extLst>
      <p:ext uri="{BB962C8B-B14F-4D97-AF65-F5344CB8AC3E}">
        <p14:creationId xmlns:p14="http://schemas.microsoft.com/office/powerpoint/2010/main" val="1084730536"/>
      </p:ext>
    </p:extLst>
  </p:cSld>
  <p:clrMapOvr>
    <a:masterClrMapping/>
  </p:clrMapOvr>
</p:sld>
</file>

<file path=ppt/theme/theme1.xml><?xml version="1.0" encoding="utf-8"?>
<a:theme xmlns:a="http://schemas.openxmlformats.org/drawingml/2006/main" name="UMMC2014_full_16x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MMC 2014 U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MMC 2014 blue to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MMC 2014 blue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UMMC2014_full_16x9.potx</Template>
  <TotalTime>135</TotalTime>
  <Words>1132</Words>
  <Application>Microsoft Office PowerPoint</Application>
  <PresentationFormat>On-screen Show (16:9)</PresentationFormat>
  <Paragraphs>163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Times</vt:lpstr>
      <vt:lpstr>Trebuchet MS</vt:lpstr>
      <vt:lpstr>Wingdings</vt:lpstr>
      <vt:lpstr>UMMC2014_full_16x9</vt:lpstr>
      <vt:lpstr>UMMC 2014 Uback</vt:lpstr>
      <vt:lpstr>UMMC 2014 blue top</vt:lpstr>
      <vt:lpstr>UMMC 2014 blueback</vt:lpstr>
      <vt:lpstr>Arthritis – An Overview</vt:lpstr>
      <vt:lpstr>Disclosure </vt:lpstr>
      <vt:lpstr>Presentation Outlook</vt:lpstr>
      <vt:lpstr>Definitions </vt:lpstr>
      <vt:lpstr>Why is it important to talk about Arthritis </vt:lpstr>
      <vt:lpstr>Is every joint pain joint inflammation </vt:lpstr>
      <vt:lpstr>What causes joint pain </vt:lpstr>
      <vt:lpstr>Osteoarthritis – Mechanical Arthritis </vt:lpstr>
      <vt:lpstr>Causes of Osteoarthritis </vt:lpstr>
      <vt:lpstr>Causes of Osteoarthritis </vt:lpstr>
      <vt:lpstr>Let's see some images  </vt:lpstr>
      <vt:lpstr>Xrays – Sitting vs Standing views </vt:lpstr>
      <vt:lpstr>Symptoms </vt:lpstr>
      <vt:lpstr>How is it diagnosed ? </vt:lpstr>
      <vt:lpstr>What to do ? </vt:lpstr>
      <vt:lpstr>Prevention</vt:lpstr>
      <vt:lpstr>American College of Rheumatology </vt:lpstr>
      <vt:lpstr>PowerPoint Presentation</vt:lpstr>
      <vt:lpstr>Reach out to </vt:lpstr>
      <vt:lpstr>Crystal induced arthritis </vt:lpstr>
      <vt:lpstr>What is it ? </vt:lpstr>
      <vt:lpstr>Gout </vt:lpstr>
      <vt:lpstr>Gout Attacks</vt:lpstr>
      <vt:lpstr>Diagnosis </vt:lpstr>
      <vt:lpstr>Treatment </vt:lpstr>
      <vt:lpstr>Low Purine Diet </vt:lpstr>
      <vt:lpstr>Autoimmune Arthritis </vt:lpstr>
      <vt:lpstr>What is Autoimmune mean ?</vt:lpstr>
      <vt:lpstr>Symptoms </vt:lpstr>
      <vt:lpstr>Can you prevent ?</vt:lpstr>
      <vt:lpstr>Anti-inflammatory food</vt:lpstr>
      <vt:lpstr>Diagnosis</vt:lpstr>
      <vt:lpstr>Treatment </vt:lpstr>
      <vt:lpstr>Therapy </vt:lpstr>
      <vt:lpstr>Summary </vt:lpstr>
      <vt:lpstr>Questions</vt:lpstr>
    </vt:vector>
  </TitlesOfParts>
  <Company>UMHC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Ezell</dc:creator>
  <cp:lastModifiedBy>Jessica Breazeale</cp:lastModifiedBy>
  <cp:revision>5</cp:revision>
  <dcterms:created xsi:type="dcterms:W3CDTF">2014-11-04T16:13:45Z</dcterms:created>
  <dcterms:modified xsi:type="dcterms:W3CDTF">2024-06-20T16:08:04Z</dcterms:modified>
</cp:coreProperties>
</file>