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1" r:id="rId8"/>
    <p:sldId id="259" r:id="rId9"/>
    <p:sldId id="262" r:id="rId10"/>
    <p:sldId id="263" r:id="rId11"/>
    <p:sldId id="260" r:id="rId12"/>
    <p:sldId id="264" r:id="rId13"/>
    <p:sldId id="270" r:id="rId14"/>
    <p:sldId id="269" r:id="rId15"/>
    <p:sldId id="266" r:id="rId16"/>
    <p:sldId id="265" r:id="rId17"/>
    <p:sldId id="267" r:id="rId18"/>
    <p:sldId id="268" r:id="rId19"/>
    <p:sldId id="272" r:id="rId20"/>
    <p:sldId id="271"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67" d="100"/>
          <a:sy n="67" d="100"/>
        </p:scale>
        <p:origin x="9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914400" y="1066800"/>
            <a:ext cx="10363200" cy="1295400"/>
          </a:xfrm>
        </p:spPr>
        <p:txBody>
          <a:bodyPr/>
          <a:lstStyle>
            <a:lvl1pPr algn="ctr">
              <a:defRPr>
                <a:solidFill>
                  <a:schemeClr val="bg1"/>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828800" y="2590800"/>
            <a:ext cx="8534400" cy="8382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43167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1930400" y="838200"/>
            <a:ext cx="9448800" cy="1524000"/>
          </a:xfrm>
        </p:spPr>
        <p:txBody>
          <a:bodyPr/>
          <a:lstStyle>
            <a:lvl1pPr algn="l">
              <a:defRPr b="1">
                <a:solidFill>
                  <a:srgbClr val="1D487C"/>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930400" y="2667000"/>
            <a:ext cx="7781365" cy="762000"/>
          </a:xfrm>
        </p:spPr>
        <p:txBody>
          <a:bodyPr/>
          <a:lstStyle>
            <a:lvl1pPr marL="0" indent="0" algn="l">
              <a:buFontTx/>
              <a:buNone/>
              <a:defRPr>
                <a:solidFill>
                  <a:srgbClr val="1D487C"/>
                </a:solidFill>
              </a:defRPr>
            </a:lvl1pPr>
          </a:lstStyle>
          <a:p>
            <a:r>
              <a:rPr lang="en-US"/>
              <a:t>Click to edit Master subtitle style</a:t>
            </a:r>
            <a:endParaRPr lang="en-US" dirty="0"/>
          </a:p>
        </p:txBody>
      </p:sp>
    </p:spTree>
    <p:extLst>
      <p:ext uri="{BB962C8B-B14F-4D97-AF65-F5344CB8AC3E}">
        <p14:creationId xmlns:p14="http://schemas.microsoft.com/office/powerpoint/2010/main" val="81881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51C41-26AE-6643-8178-70E7984012E8}" type="slidenum">
              <a:rPr lang="en-US"/>
              <a:pPr>
                <a:defRPr/>
              </a:pPr>
              <a:t>‹#›</a:t>
            </a:fld>
            <a:endParaRPr lang="en-US" sz="1400">
              <a:latin typeface="Times" charset="0"/>
            </a:endParaRPr>
          </a:p>
        </p:txBody>
      </p:sp>
    </p:spTree>
    <p:extLst>
      <p:ext uri="{BB962C8B-B14F-4D97-AF65-F5344CB8AC3E}">
        <p14:creationId xmlns:p14="http://schemas.microsoft.com/office/powerpoint/2010/main" val="45527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0E69EAAC-CF13-EF43-B5C8-587C0BA1B27E}" type="slidenum">
              <a:rPr lang="en-US"/>
              <a:pPr>
                <a:defRPr/>
              </a:pPr>
              <a:t>‹#›</a:t>
            </a:fld>
            <a:endParaRPr lang="en-US" sz="1400">
              <a:latin typeface="Times" charset="0"/>
            </a:endParaRPr>
          </a:p>
        </p:txBody>
      </p:sp>
    </p:spTree>
    <p:extLst>
      <p:ext uri="{BB962C8B-B14F-4D97-AF65-F5344CB8AC3E}">
        <p14:creationId xmlns:p14="http://schemas.microsoft.com/office/powerpoint/2010/main" val="123937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E6B49677-C907-B84D-8EEA-9F222B216ED8}" type="datetimeFigureOut">
              <a:rPr lang="en-US" smtClean="0"/>
              <a:pPr/>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5DF89-DA77-FB48-8EFF-3D6AEE343F73}"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51841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125B-3B8D-4BEE-A3F8-381FBF991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D5290-6547-42B1-85D9-2B9BB8540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913FD6-53EF-43A8-BFB8-A336C37CC9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DD7145-93FD-418B-A22B-405352A060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01B26C-D294-4E58-A2D4-022E5443E3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60ED6E-84C2-4C92-AFA8-1B1BE5EA2B4A}"/>
              </a:ext>
            </a:extLst>
          </p:cNvPr>
          <p:cNvSpPr>
            <a:spLocks noGrp="1"/>
          </p:cNvSpPr>
          <p:nvPr>
            <p:ph type="dt" sz="half" idx="10"/>
          </p:nvPr>
        </p:nvSpPr>
        <p:spPr/>
        <p:txBody>
          <a:bodyPr/>
          <a:lstStyle/>
          <a:p>
            <a:fld id="{2D577C3C-BFC4-48BE-91EB-568B407320F7}" type="datetimeFigureOut">
              <a:rPr lang="en-US" smtClean="0"/>
              <a:t>5/16/2024</a:t>
            </a:fld>
            <a:endParaRPr lang="en-US"/>
          </a:p>
        </p:txBody>
      </p:sp>
      <p:sp>
        <p:nvSpPr>
          <p:cNvPr id="8" name="Footer Placeholder 7">
            <a:extLst>
              <a:ext uri="{FF2B5EF4-FFF2-40B4-BE49-F238E27FC236}">
                <a16:creationId xmlns:a16="http://schemas.microsoft.com/office/drawing/2014/main" id="{28099CA7-7FA2-4F73-95C4-18641EC4F7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C015B-8E9A-4E10-942C-F56F19E390AC}"/>
              </a:ext>
            </a:extLst>
          </p:cNvPr>
          <p:cNvSpPr>
            <a:spLocks noGrp="1"/>
          </p:cNvSpPr>
          <p:nvPr>
            <p:ph type="sldNum" sz="quarter" idx="12"/>
          </p:nvPr>
        </p:nvSpPr>
        <p:spPr/>
        <p:txBody>
          <a:bodyPr/>
          <a:lstStyle/>
          <a:p>
            <a:fld id="{B58E3175-640A-4D8C-A8EE-EEFAF6AAD472}" type="slidenum">
              <a:rPr lang="en-US" smtClean="0"/>
              <a:t>‹#›</a:t>
            </a:fld>
            <a:endParaRPr lang="en-US"/>
          </a:p>
        </p:txBody>
      </p:sp>
    </p:spTree>
    <p:extLst>
      <p:ext uri="{BB962C8B-B14F-4D97-AF65-F5344CB8AC3E}">
        <p14:creationId xmlns:p14="http://schemas.microsoft.com/office/powerpoint/2010/main" val="41051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rc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508000" y="228600"/>
            <a:ext cx="1117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08000" y="1447800"/>
            <a:ext cx="11176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03200" y="64008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tx1"/>
                </a:solidFill>
                <a:latin typeface="Arial" charset="0"/>
                <a:ea typeface="+mn-ea"/>
                <a:cs typeface="+mn-cs"/>
              </a:defRPr>
            </a:lvl1pPr>
          </a:lstStyle>
          <a:p>
            <a:pPr>
              <a:defRPr/>
            </a:pPr>
            <a:fld id="{99B49AE8-6281-1C4E-8131-F53E6D61BF5F}" type="slidenum">
              <a:rPr lang="en-US"/>
              <a:pPr>
                <a:defRPr/>
              </a:pPr>
              <a:t>‹#›</a:t>
            </a:fld>
            <a:endParaRPr lang="en-US" sz="1400"/>
          </a:p>
        </p:txBody>
      </p:sp>
    </p:spTree>
    <p:extLst>
      <p:ext uri="{BB962C8B-B14F-4D97-AF65-F5344CB8AC3E}">
        <p14:creationId xmlns:p14="http://schemas.microsoft.com/office/powerpoint/2010/main" val="1881967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3600">
          <a:solidFill>
            <a:schemeClr val="tx2"/>
          </a:solidFill>
          <a:latin typeface="+mj-lt"/>
          <a:ea typeface="Geneva" charset="-128"/>
          <a:cs typeface="Geneva" charset="-128"/>
        </a:defRPr>
      </a:lvl1pPr>
      <a:lvl2pPr algn="l" rtl="0" eaLnBrk="1" fontAlgn="base" hangingPunct="1">
        <a:spcBef>
          <a:spcPct val="0"/>
        </a:spcBef>
        <a:spcAft>
          <a:spcPct val="0"/>
        </a:spcAft>
        <a:defRPr sz="3600">
          <a:solidFill>
            <a:schemeClr val="tx2"/>
          </a:solidFill>
          <a:latin typeface="Trebuchet MS" charset="0"/>
          <a:ea typeface="Geneva" charset="-128"/>
          <a:cs typeface="Geneva" charset="-128"/>
        </a:defRPr>
      </a:lvl2pPr>
      <a:lvl3pPr algn="l" rtl="0" eaLnBrk="1" fontAlgn="base" hangingPunct="1">
        <a:spcBef>
          <a:spcPct val="0"/>
        </a:spcBef>
        <a:spcAft>
          <a:spcPct val="0"/>
        </a:spcAft>
        <a:defRPr sz="3600">
          <a:solidFill>
            <a:schemeClr val="tx2"/>
          </a:solidFill>
          <a:latin typeface="Trebuchet MS" charset="0"/>
          <a:ea typeface="Geneva" charset="-128"/>
          <a:cs typeface="Geneva" charset="-128"/>
        </a:defRPr>
      </a:lvl3pPr>
      <a:lvl4pPr algn="l" rtl="0" eaLnBrk="1" fontAlgn="base" hangingPunct="1">
        <a:spcBef>
          <a:spcPct val="0"/>
        </a:spcBef>
        <a:spcAft>
          <a:spcPct val="0"/>
        </a:spcAft>
        <a:defRPr sz="3600">
          <a:solidFill>
            <a:schemeClr val="tx2"/>
          </a:solidFill>
          <a:latin typeface="Trebuchet MS" charset="0"/>
          <a:ea typeface="Geneva" charset="-128"/>
          <a:cs typeface="Geneva" charset="-128"/>
        </a:defRPr>
      </a:lvl4pPr>
      <a:lvl5pPr algn="l" rtl="0" eaLnBrk="1" fontAlgn="base" hangingPunct="1">
        <a:spcBef>
          <a:spcPct val="0"/>
        </a:spcBef>
        <a:spcAft>
          <a:spcPct val="0"/>
        </a:spcAft>
        <a:defRPr sz="3600">
          <a:solidFill>
            <a:schemeClr val="tx2"/>
          </a:solidFill>
          <a:latin typeface="Trebuchet MS" charset="0"/>
          <a:ea typeface="Geneva" charset="-128"/>
          <a:cs typeface="Geneva" charset="-128"/>
        </a:defRPr>
      </a:lvl5pPr>
      <a:lvl6pPr marL="457200" algn="l" rtl="0" eaLnBrk="1" fontAlgn="base" hangingPunct="1">
        <a:spcBef>
          <a:spcPct val="0"/>
        </a:spcBef>
        <a:spcAft>
          <a:spcPct val="0"/>
        </a:spcAft>
        <a:defRPr sz="4000" b="1">
          <a:solidFill>
            <a:schemeClr val="tx2"/>
          </a:solidFill>
          <a:latin typeface="Trebuchet MS" charset="0"/>
        </a:defRPr>
      </a:lvl6pPr>
      <a:lvl7pPr marL="914400" algn="l" rtl="0" eaLnBrk="1" fontAlgn="base" hangingPunct="1">
        <a:spcBef>
          <a:spcPct val="0"/>
        </a:spcBef>
        <a:spcAft>
          <a:spcPct val="0"/>
        </a:spcAft>
        <a:defRPr sz="4000" b="1">
          <a:solidFill>
            <a:schemeClr val="tx2"/>
          </a:solidFill>
          <a:latin typeface="Trebuchet MS" charset="0"/>
        </a:defRPr>
      </a:lvl7pPr>
      <a:lvl8pPr marL="1371600" algn="l" rtl="0" eaLnBrk="1" fontAlgn="base" hangingPunct="1">
        <a:spcBef>
          <a:spcPct val="0"/>
        </a:spcBef>
        <a:spcAft>
          <a:spcPct val="0"/>
        </a:spcAft>
        <a:defRPr sz="4000" b="1">
          <a:solidFill>
            <a:schemeClr val="tx2"/>
          </a:solidFill>
          <a:latin typeface="Trebuchet MS" charset="0"/>
        </a:defRPr>
      </a:lvl8pPr>
      <a:lvl9pPr marL="1828800" algn="l" rtl="0" eaLnBrk="1" fontAlgn="base" hangingPunct="1">
        <a:spcBef>
          <a:spcPct val="0"/>
        </a:spcBef>
        <a:spcAft>
          <a:spcPct val="0"/>
        </a:spcAft>
        <a:defRPr sz="4000" b="1">
          <a:solidFill>
            <a:schemeClr val="tx2"/>
          </a:solidFill>
          <a:latin typeface="Trebuchet MS"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Geneva" charset="-128"/>
          <a:cs typeface="Geneva" charset="-128"/>
        </a:defRPr>
      </a:lvl1pPr>
      <a:lvl2pPr marL="571500" indent="-173038" algn="l" rtl="0" eaLnBrk="1" fontAlgn="base" hangingPunct="1">
        <a:spcBef>
          <a:spcPct val="20000"/>
        </a:spcBef>
        <a:spcAft>
          <a:spcPct val="0"/>
        </a:spcAft>
        <a:buChar char="–"/>
        <a:defRPr sz="2400">
          <a:solidFill>
            <a:schemeClr val="tx1"/>
          </a:solidFill>
          <a:latin typeface="+mn-lt"/>
          <a:ea typeface="ヒラギノ角ゴ Pro W3" charset="-128"/>
          <a:cs typeface="ヒラギノ角ゴ Pro W3" charset="0"/>
        </a:defRPr>
      </a:lvl2pPr>
      <a:lvl3pPr marL="919163" indent="-228600" algn="l" rtl="0" eaLnBrk="1" fontAlgn="base" hangingPunct="1">
        <a:spcBef>
          <a:spcPct val="20000"/>
        </a:spcBef>
        <a:spcAft>
          <a:spcPct val="0"/>
        </a:spcAft>
        <a:buFont typeface="Wingdings" charset="2"/>
        <a:buChar char="§"/>
        <a:defRPr sz="2000">
          <a:solidFill>
            <a:schemeClr val="tx1"/>
          </a:solidFill>
          <a:latin typeface="+mn-lt"/>
          <a:ea typeface="ヒラギノ角ゴ Pro W3" charset="-128"/>
          <a:cs typeface="ヒラギノ角ゴ Pro W3" charset="0"/>
        </a:defRPr>
      </a:lvl3pPr>
      <a:lvl4pPr marL="1196975"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4pPr>
      <a:lvl5pPr marL="1485900"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C863-421F-8254-04F8-64AE68FA6A4D}"/>
              </a:ext>
            </a:extLst>
          </p:cNvPr>
          <p:cNvSpPr>
            <a:spLocks noGrp="1"/>
          </p:cNvSpPr>
          <p:nvPr>
            <p:ph type="ctrTitle"/>
          </p:nvPr>
        </p:nvSpPr>
        <p:spPr/>
        <p:txBody>
          <a:bodyPr/>
          <a:lstStyle/>
          <a:p>
            <a:r>
              <a:rPr lang="en-US" dirty="0"/>
              <a:t>Brief COVID-19 and Avian Influenza Update</a:t>
            </a:r>
          </a:p>
        </p:txBody>
      </p:sp>
      <p:sp>
        <p:nvSpPr>
          <p:cNvPr id="3" name="Subtitle 2">
            <a:extLst>
              <a:ext uri="{FF2B5EF4-FFF2-40B4-BE49-F238E27FC236}">
                <a16:creationId xmlns:a16="http://schemas.microsoft.com/office/drawing/2014/main" id="{0A0A69BE-8410-9D59-51AF-1B05DED073E4}"/>
              </a:ext>
            </a:extLst>
          </p:cNvPr>
          <p:cNvSpPr>
            <a:spLocks noGrp="1"/>
          </p:cNvSpPr>
          <p:nvPr>
            <p:ph type="subTitle" idx="1"/>
          </p:nvPr>
        </p:nvSpPr>
        <p:spPr/>
        <p:txBody>
          <a:bodyPr/>
          <a:lstStyle/>
          <a:p>
            <a:r>
              <a:rPr lang="en-US" dirty="0"/>
              <a:t>Paul Byers, MD</a:t>
            </a:r>
          </a:p>
          <a:p>
            <a:r>
              <a:rPr lang="en-US" dirty="0"/>
              <a:t>May 16, 2024</a:t>
            </a:r>
          </a:p>
        </p:txBody>
      </p:sp>
    </p:spTree>
    <p:extLst>
      <p:ext uri="{BB962C8B-B14F-4D97-AF65-F5344CB8AC3E}">
        <p14:creationId xmlns:p14="http://schemas.microsoft.com/office/powerpoint/2010/main" val="196284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DEEC-CF1A-4B5E-8DD5-71043E0EEB74}"/>
              </a:ext>
            </a:extLst>
          </p:cNvPr>
          <p:cNvSpPr>
            <a:spLocks noGrp="1"/>
          </p:cNvSpPr>
          <p:nvPr>
            <p:ph type="title"/>
          </p:nvPr>
        </p:nvSpPr>
        <p:spPr/>
        <p:txBody>
          <a:bodyPr/>
          <a:lstStyle/>
          <a:p>
            <a:r>
              <a:rPr lang="en-US" dirty="0"/>
              <a:t>Highly Pathogenic Avian Influenza (HPAI)</a:t>
            </a:r>
          </a:p>
        </p:txBody>
      </p:sp>
      <p:sp>
        <p:nvSpPr>
          <p:cNvPr id="3" name="Content Placeholder 2">
            <a:extLst>
              <a:ext uri="{FF2B5EF4-FFF2-40B4-BE49-F238E27FC236}">
                <a16:creationId xmlns:a16="http://schemas.microsoft.com/office/drawing/2014/main" id="{B61FB5EE-3953-4B98-ACFD-E11F1D6B265C}"/>
              </a:ext>
            </a:extLst>
          </p:cNvPr>
          <p:cNvSpPr>
            <a:spLocks noGrp="1"/>
          </p:cNvSpPr>
          <p:nvPr>
            <p:ph idx="1"/>
          </p:nvPr>
        </p:nvSpPr>
        <p:spPr>
          <a:xfrm>
            <a:off x="508000" y="1767396"/>
            <a:ext cx="11176000" cy="4495800"/>
          </a:xfrm>
        </p:spPr>
        <p:txBody>
          <a:bodyPr>
            <a:normAutofit fontScale="92500" lnSpcReduction="20000"/>
          </a:bodyPr>
          <a:lstStyle/>
          <a:p>
            <a:r>
              <a:rPr lang="en-US" dirty="0"/>
              <a:t>Sporadic human infections with highly pathogenic avian influenza A(H5N1) virus have been reported in 23 countries over more than 20 years.</a:t>
            </a:r>
            <a:endParaRPr lang="en-US" b="1" baseline="30000" dirty="0"/>
          </a:p>
          <a:p>
            <a:r>
              <a:rPr lang="en-US" dirty="0"/>
              <a:t>HPAI A(H5N1) viruses have spread widely among wild birds worldwide since 2020–2021, resulting in outbreaks in poultry and other animal</a:t>
            </a:r>
          </a:p>
          <a:p>
            <a:r>
              <a:rPr lang="en-US" dirty="0"/>
              <a:t>Most human infections with H5N1 virus have occurred after unprotected exposures to sick or dead infected poultry. Wide clinical spectrum with case fatality of more than 50% </a:t>
            </a:r>
          </a:p>
          <a:p>
            <a:r>
              <a:rPr lang="en-US" dirty="0"/>
              <a:t>Recently, HPAI A(H5N1) viruses were identified in dairy cows, and in unpasteurized milk samples, in multiple U.S. states</a:t>
            </a:r>
          </a:p>
          <a:p>
            <a:r>
              <a:rPr lang="en-US" dirty="0"/>
              <a:t>In March 2024, there was a reported case of HPAI A(H5N1) virus infection in a dairy farm worker in Texas.</a:t>
            </a:r>
          </a:p>
        </p:txBody>
      </p:sp>
    </p:spTree>
    <p:extLst>
      <p:ext uri="{BB962C8B-B14F-4D97-AF65-F5344CB8AC3E}">
        <p14:creationId xmlns:p14="http://schemas.microsoft.com/office/powerpoint/2010/main" val="412053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9458E-D41A-65F9-8F56-2F66CFEFA857}"/>
              </a:ext>
            </a:extLst>
          </p:cNvPr>
          <p:cNvPicPr>
            <a:picLocks noChangeAspect="1"/>
          </p:cNvPicPr>
          <p:nvPr/>
        </p:nvPicPr>
        <p:blipFill>
          <a:blip r:embed="rId2"/>
          <a:stretch>
            <a:fillRect/>
          </a:stretch>
        </p:blipFill>
        <p:spPr>
          <a:xfrm>
            <a:off x="1732550" y="1061833"/>
            <a:ext cx="7839132" cy="5000662"/>
          </a:xfrm>
          <a:prstGeom prst="rect">
            <a:avLst/>
          </a:prstGeom>
        </p:spPr>
      </p:pic>
      <p:sp>
        <p:nvSpPr>
          <p:cNvPr id="5" name="Title 4">
            <a:extLst>
              <a:ext uri="{FF2B5EF4-FFF2-40B4-BE49-F238E27FC236}">
                <a16:creationId xmlns:a16="http://schemas.microsoft.com/office/drawing/2014/main" id="{62B0C653-0DF9-4529-8A1E-B761FC075469}"/>
              </a:ext>
            </a:extLst>
          </p:cNvPr>
          <p:cNvSpPr>
            <a:spLocks noGrp="1"/>
          </p:cNvSpPr>
          <p:nvPr>
            <p:ph type="title"/>
          </p:nvPr>
        </p:nvSpPr>
        <p:spPr/>
        <p:txBody>
          <a:bodyPr/>
          <a:lstStyle/>
          <a:p>
            <a:r>
              <a:rPr lang="en-US" dirty="0"/>
              <a:t>Current Situation</a:t>
            </a:r>
          </a:p>
        </p:txBody>
      </p:sp>
    </p:spTree>
    <p:extLst>
      <p:ext uri="{BB962C8B-B14F-4D97-AF65-F5344CB8AC3E}">
        <p14:creationId xmlns:p14="http://schemas.microsoft.com/office/powerpoint/2010/main" val="239500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3BB8-7221-15E5-0270-B454EAB24792}"/>
              </a:ext>
            </a:extLst>
          </p:cNvPr>
          <p:cNvSpPr>
            <a:spLocks noGrp="1"/>
          </p:cNvSpPr>
          <p:nvPr>
            <p:ph type="title"/>
          </p:nvPr>
        </p:nvSpPr>
        <p:spPr/>
        <p:txBody>
          <a:bodyPr/>
          <a:lstStyle/>
          <a:p>
            <a:r>
              <a:rPr lang="en-US" dirty="0"/>
              <a:t>Current Situation</a:t>
            </a:r>
          </a:p>
        </p:txBody>
      </p:sp>
      <p:sp>
        <p:nvSpPr>
          <p:cNvPr id="3" name="Content Placeholder 2">
            <a:extLst>
              <a:ext uri="{FF2B5EF4-FFF2-40B4-BE49-F238E27FC236}">
                <a16:creationId xmlns:a16="http://schemas.microsoft.com/office/drawing/2014/main" id="{6DF99207-99B9-39C9-1D0F-52BB5AC1D422}"/>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Nunito" panose="020F0502020204030204" pitchFamily="2" charset="0"/>
              </a:rPr>
              <a:t>H5N1 bird flu is widespread in wild birds worldwide and is causing outbreaks in poultry and U.S. dairy cows with one recent human case in a U.S. dairy worker.</a:t>
            </a:r>
          </a:p>
          <a:p>
            <a:pPr algn="l">
              <a:buFont typeface="Arial" panose="020B0604020202020204" pitchFamily="34" charset="0"/>
              <a:buChar char="•"/>
            </a:pPr>
            <a:r>
              <a:rPr lang="en-US" b="0" i="0" dirty="0">
                <a:solidFill>
                  <a:srgbClr val="000000"/>
                </a:solidFill>
                <a:effectLst/>
                <a:latin typeface="Nunito" panose="020F0502020204030204" pitchFamily="2" charset="0"/>
              </a:rPr>
              <a:t>While the current public health risk is low, CDC is watching the situation carefully and working with states to monitor people with animal exposures.</a:t>
            </a:r>
          </a:p>
          <a:p>
            <a:endParaRPr lang="en-US" dirty="0"/>
          </a:p>
        </p:txBody>
      </p:sp>
    </p:spTree>
    <p:extLst>
      <p:ext uri="{BB962C8B-B14F-4D97-AF65-F5344CB8AC3E}">
        <p14:creationId xmlns:p14="http://schemas.microsoft.com/office/powerpoint/2010/main" val="327221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showing HPAI in Domestic Livestock - Affected States">
            <a:extLst>
              <a:ext uri="{FF2B5EF4-FFF2-40B4-BE49-F238E27FC236}">
                <a16:creationId xmlns:a16="http://schemas.microsoft.com/office/drawing/2014/main" id="{D072E920-C37B-4F83-8B52-C7AA4276E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5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83CB3AE-5E3F-1F20-846E-49960DABE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878" y="1261655"/>
            <a:ext cx="7667625" cy="4600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AE7501-F024-70F1-472E-B00BD8D3134C}"/>
              </a:ext>
            </a:extLst>
          </p:cNvPr>
          <p:cNvSpPr>
            <a:spLocks noGrp="1"/>
          </p:cNvSpPr>
          <p:nvPr>
            <p:ph type="title"/>
          </p:nvPr>
        </p:nvSpPr>
        <p:spPr/>
        <p:txBody>
          <a:bodyPr/>
          <a:lstStyle/>
          <a:p>
            <a:r>
              <a:rPr lang="en-US" dirty="0"/>
              <a:t>Counties with Infected Wild Birds</a:t>
            </a:r>
          </a:p>
        </p:txBody>
      </p:sp>
    </p:spTree>
    <p:extLst>
      <p:ext uri="{BB962C8B-B14F-4D97-AF65-F5344CB8AC3E}">
        <p14:creationId xmlns:p14="http://schemas.microsoft.com/office/powerpoint/2010/main" val="167961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EF51-2F71-1CD6-9417-9D0CA98E990C}"/>
              </a:ext>
            </a:extLst>
          </p:cNvPr>
          <p:cNvSpPr>
            <a:spLocks noGrp="1"/>
          </p:cNvSpPr>
          <p:nvPr>
            <p:ph type="title"/>
          </p:nvPr>
        </p:nvSpPr>
        <p:spPr/>
        <p:txBody>
          <a:bodyPr>
            <a:normAutofit fontScale="90000"/>
          </a:bodyPr>
          <a:lstStyle/>
          <a:p>
            <a:br>
              <a:rPr lang="en-US" sz="3600" b="0" i="0" dirty="0">
                <a:effectLst/>
                <a:highlight>
                  <a:srgbClr val="FFFFFF"/>
                </a:highlight>
                <a:latin typeface="Poppins" panose="020B0502040204020203" pitchFamily="2" charset="0"/>
              </a:rPr>
            </a:br>
            <a:r>
              <a:rPr lang="en-US" sz="3600" b="0" i="0" dirty="0">
                <a:effectLst/>
                <a:highlight>
                  <a:srgbClr val="FFFFFF"/>
                </a:highlight>
                <a:latin typeface="Poppins" panose="020B0502040204020203" pitchFamily="2" charset="0"/>
              </a:rPr>
              <a:t>H5N1 Bird Flu Detections across the United States (Backyard and Commercial)</a:t>
            </a:r>
            <a:br>
              <a:rPr lang="en-US" b="0" i="0" dirty="0">
                <a:effectLst/>
                <a:highlight>
                  <a:srgbClr val="FFFFFF"/>
                </a:highlight>
                <a:latin typeface="Poppins" panose="020B0502040204020203" pitchFamily="2" charset="0"/>
              </a:rPr>
            </a:br>
            <a:endParaRPr lang="en-US" dirty="0"/>
          </a:p>
        </p:txBody>
      </p:sp>
      <p:pic>
        <p:nvPicPr>
          <p:cNvPr id="4098" name="Picture 2">
            <a:extLst>
              <a:ext uri="{FF2B5EF4-FFF2-40B4-BE49-F238E27FC236}">
                <a16:creationId xmlns:a16="http://schemas.microsoft.com/office/drawing/2014/main" id="{BD0F37BD-1E50-27D9-3E08-6F9DC07BE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94" y="1468856"/>
            <a:ext cx="7667625"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6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0F9A-95E8-4BA8-9E57-F0863C643563}"/>
              </a:ext>
            </a:extLst>
          </p:cNvPr>
          <p:cNvSpPr>
            <a:spLocks noGrp="1"/>
          </p:cNvSpPr>
          <p:nvPr>
            <p:ph type="title"/>
          </p:nvPr>
        </p:nvSpPr>
        <p:spPr/>
        <p:txBody>
          <a:bodyPr/>
          <a:lstStyle/>
          <a:p>
            <a:r>
              <a:rPr lang="en-US" dirty="0"/>
              <a:t>What does all this mean?</a:t>
            </a:r>
          </a:p>
        </p:txBody>
      </p:sp>
      <p:sp>
        <p:nvSpPr>
          <p:cNvPr id="3" name="Content Placeholder 2">
            <a:extLst>
              <a:ext uri="{FF2B5EF4-FFF2-40B4-BE49-F238E27FC236}">
                <a16:creationId xmlns:a16="http://schemas.microsoft.com/office/drawing/2014/main" id="{3FA91D1B-3316-4584-A1A8-8566B7EAF072}"/>
              </a:ext>
            </a:extLst>
          </p:cNvPr>
          <p:cNvSpPr>
            <a:spLocks noGrp="1"/>
          </p:cNvSpPr>
          <p:nvPr>
            <p:ph idx="1"/>
          </p:nvPr>
        </p:nvSpPr>
        <p:spPr/>
        <p:txBody>
          <a:bodyPr/>
          <a:lstStyle/>
          <a:p>
            <a:r>
              <a:rPr lang="en-US" dirty="0"/>
              <a:t>The wide geographic spread of HPAI A(H5N1) viruses in wild birds, poultry, and some other mammals, including in cows, could create additional opportunities for people to be exposed to these viruses. </a:t>
            </a:r>
          </a:p>
          <a:p>
            <a:r>
              <a:rPr lang="en-US" dirty="0"/>
              <a:t>The current risk to people is low.</a:t>
            </a:r>
          </a:p>
          <a:p>
            <a:r>
              <a:rPr lang="en-US" dirty="0"/>
              <a:t>Job related or recreational exposures to infected birds or other animals (including cows) constitutes the greatest risk to people</a:t>
            </a:r>
          </a:p>
        </p:txBody>
      </p:sp>
    </p:spTree>
    <p:extLst>
      <p:ext uri="{BB962C8B-B14F-4D97-AF65-F5344CB8AC3E}">
        <p14:creationId xmlns:p14="http://schemas.microsoft.com/office/powerpoint/2010/main" val="271001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ADF0-BFD2-4C6F-B975-B41F8085D0D3}"/>
              </a:ext>
            </a:extLst>
          </p:cNvPr>
          <p:cNvSpPr>
            <a:spLocks noGrp="1"/>
          </p:cNvSpPr>
          <p:nvPr>
            <p:ph type="title"/>
          </p:nvPr>
        </p:nvSpPr>
        <p:spPr/>
        <p:txBody>
          <a:bodyPr>
            <a:normAutofit fontScale="90000"/>
          </a:bodyPr>
          <a:lstStyle/>
          <a:p>
            <a:br>
              <a:rPr lang="en-US" dirty="0"/>
            </a:br>
            <a:r>
              <a:rPr lang="en-US" dirty="0"/>
              <a:t>Recommendations for the Public</a:t>
            </a:r>
            <a:br>
              <a:rPr lang="en-US" dirty="0"/>
            </a:br>
            <a:endParaRPr lang="en-US" dirty="0"/>
          </a:p>
        </p:txBody>
      </p:sp>
      <p:sp>
        <p:nvSpPr>
          <p:cNvPr id="3" name="Content Placeholder 2">
            <a:extLst>
              <a:ext uri="{FF2B5EF4-FFF2-40B4-BE49-F238E27FC236}">
                <a16:creationId xmlns:a16="http://schemas.microsoft.com/office/drawing/2014/main" id="{19B4A90D-D8BC-4ECE-87F2-8B81E525F613}"/>
              </a:ext>
            </a:extLst>
          </p:cNvPr>
          <p:cNvSpPr>
            <a:spLocks noGrp="1"/>
          </p:cNvSpPr>
          <p:nvPr>
            <p:ph idx="1"/>
          </p:nvPr>
        </p:nvSpPr>
        <p:spPr/>
        <p:txBody>
          <a:bodyPr>
            <a:normAutofit/>
          </a:bodyPr>
          <a:lstStyle/>
          <a:p>
            <a:r>
              <a:rPr lang="en-US" dirty="0"/>
              <a:t>People should avoid unprotected (not using respiratory or eye protection) exposures to sick or dead animals including wild birds, poultry, other domesticated birds, and other wild or domesticated animals, as well as with animal feces, litter, or materials contaminated by birds or other animals with suspected or confirmed HPAI A(H5N1) virus infection. </a:t>
            </a:r>
          </a:p>
          <a:p>
            <a:r>
              <a:rPr lang="en-US" dirty="0"/>
              <a:t>People should not prepare or eat uncooked or undercooked food or related uncooked food products, such as unpasteurized (raw) milk, or raw cheeses, from animals with suspected or confirmed HPAI A(H5N1) virus infection (avian influenza or bird flu).</a:t>
            </a:r>
          </a:p>
          <a:p>
            <a:endParaRPr lang="en-US" dirty="0"/>
          </a:p>
        </p:txBody>
      </p:sp>
    </p:spTree>
    <p:extLst>
      <p:ext uri="{BB962C8B-B14F-4D97-AF65-F5344CB8AC3E}">
        <p14:creationId xmlns:p14="http://schemas.microsoft.com/office/powerpoint/2010/main" val="332527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778-518C-4273-85DE-5004CD48893E}"/>
              </a:ext>
            </a:extLst>
          </p:cNvPr>
          <p:cNvSpPr>
            <a:spLocks noGrp="1"/>
          </p:cNvSpPr>
          <p:nvPr>
            <p:ph type="ctrTitle"/>
          </p:nvPr>
        </p:nvSpPr>
        <p:spPr/>
        <p:txBody>
          <a:bodyPr/>
          <a:lstStyle/>
          <a:p>
            <a:r>
              <a:rPr lang="en-US" dirty="0"/>
              <a:t>Stay Tuned…….Questions??</a:t>
            </a:r>
          </a:p>
        </p:txBody>
      </p:sp>
    </p:spTree>
    <p:extLst>
      <p:ext uri="{BB962C8B-B14F-4D97-AF65-F5344CB8AC3E}">
        <p14:creationId xmlns:p14="http://schemas.microsoft.com/office/powerpoint/2010/main" val="172032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110811-AE15-984C-6A03-D63830E13C25}"/>
              </a:ext>
            </a:extLst>
          </p:cNvPr>
          <p:cNvPicPr>
            <a:picLocks noChangeAspect="1"/>
          </p:cNvPicPr>
          <p:nvPr/>
        </p:nvPicPr>
        <p:blipFill>
          <a:blip r:embed="rId2"/>
          <a:stretch>
            <a:fillRect/>
          </a:stretch>
        </p:blipFill>
        <p:spPr>
          <a:xfrm>
            <a:off x="295866" y="1621487"/>
            <a:ext cx="11600268" cy="4466969"/>
          </a:xfrm>
          <a:prstGeom prst="rect">
            <a:avLst/>
          </a:prstGeom>
        </p:spPr>
      </p:pic>
      <p:sp>
        <p:nvSpPr>
          <p:cNvPr id="2" name="Title 1">
            <a:extLst>
              <a:ext uri="{FF2B5EF4-FFF2-40B4-BE49-F238E27FC236}">
                <a16:creationId xmlns:a16="http://schemas.microsoft.com/office/drawing/2014/main" id="{0C3B8A91-AA7F-4D8E-9CEB-CC539C0BE00C}"/>
              </a:ext>
            </a:extLst>
          </p:cNvPr>
          <p:cNvSpPr>
            <a:spLocks noGrp="1"/>
          </p:cNvSpPr>
          <p:nvPr>
            <p:ph type="title"/>
          </p:nvPr>
        </p:nvSpPr>
        <p:spPr/>
        <p:txBody>
          <a:bodyPr/>
          <a:lstStyle/>
          <a:p>
            <a:r>
              <a:rPr lang="en-US" dirty="0"/>
              <a:t>COVID-19 Update</a:t>
            </a:r>
          </a:p>
        </p:txBody>
      </p:sp>
    </p:spTree>
    <p:extLst>
      <p:ext uri="{BB962C8B-B14F-4D97-AF65-F5344CB8AC3E}">
        <p14:creationId xmlns:p14="http://schemas.microsoft.com/office/powerpoint/2010/main" val="135695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AF3CE-A88D-B6B5-0B4E-1D6AEE40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2142"/>
            <a:ext cx="12192000" cy="5413716"/>
          </a:xfrm>
          <a:prstGeom prst="rect">
            <a:avLst/>
          </a:prstGeom>
        </p:spPr>
      </p:pic>
    </p:spTree>
    <p:extLst>
      <p:ext uri="{BB962C8B-B14F-4D97-AF65-F5344CB8AC3E}">
        <p14:creationId xmlns:p14="http://schemas.microsoft.com/office/powerpoint/2010/main" val="359663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80A50-E34B-8568-5117-73BBB11B4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2142"/>
            <a:ext cx="12192000" cy="5413716"/>
          </a:xfrm>
          <a:prstGeom prst="rect">
            <a:avLst/>
          </a:prstGeom>
        </p:spPr>
      </p:pic>
    </p:spTree>
    <p:extLst>
      <p:ext uri="{BB962C8B-B14F-4D97-AF65-F5344CB8AC3E}">
        <p14:creationId xmlns:p14="http://schemas.microsoft.com/office/powerpoint/2010/main" val="331781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043DC-5457-01CE-ED6D-541B113D5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1" y="0"/>
            <a:ext cx="7941137" cy="6858000"/>
          </a:xfrm>
          <a:prstGeom prst="rect">
            <a:avLst/>
          </a:prstGeom>
        </p:spPr>
      </p:pic>
    </p:spTree>
    <p:extLst>
      <p:ext uri="{BB962C8B-B14F-4D97-AF65-F5344CB8AC3E}">
        <p14:creationId xmlns:p14="http://schemas.microsoft.com/office/powerpoint/2010/main" val="257709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264D3-89C9-24EE-56C0-BC1905055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75"/>
            <a:ext cx="12192000" cy="6527649"/>
          </a:xfrm>
          <a:prstGeom prst="rect">
            <a:avLst/>
          </a:prstGeom>
        </p:spPr>
      </p:pic>
    </p:spTree>
    <p:extLst>
      <p:ext uri="{BB962C8B-B14F-4D97-AF65-F5344CB8AC3E}">
        <p14:creationId xmlns:p14="http://schemas.microsoft.com/office/powerpoint/2010/main" val="111167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601B3-8180-D61C-D419-F6CD6921A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75"/>
            <a:ext cx="12192000" cy="6527649"/>
          </a:xfrm>
          <a:prstGeom prst="rect">
            <a:avLst/>
          </a:prstGeom>
        </p:spPr>
      </p:pic>
    </p:spTree>
    <p:extLst>
      <p:ext uri="{BB962C8B-B14F-4D97-AF65-F5344CB8AC3E}">
        <p14:creationId xmlns:p14="http://schemas.microsoft.com/office/powerpoint/2010/main" val="396927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9F1E14-3756-F081-D592-72F3C14D6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1" y="0"/>
            <a:ext cx="7941137" cy="6858000"/>
          </a:xfrm>
          <a:prstGeom prst="rect">
            <a:avLst/>
          </a:prstGeom>
        </p:spPr>
      </p:pic>
    </p:spTree>
    <p:extLst>
      <p:ext uri="{BB962C8B-B14F-4D97-AF65-F5344CB8AC3E}">
        <p14:creationId xmlns:p14="http://schemas.microsoft.com/office/powerpoint/2010/main" val="392428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D1BD-8C47-D897-C278-E1E1C85D05F0}"/>
              </a:ext>
            </a:extLst>
          </p:cNvPr>
          <p:cNvSpPr>
            <a:spLocks noGrp="1"/>
          </p:cNvSpPr>
          <p:nvPr>
            <p:ph type="title"/>
          </p:nvPr>
        </p:nvSpPr>
        <p:spPr/>
        <p:txBody>
          <a:bodyPr>
            <a:normAutofit fontScale="90000"/>
          </a:bodyPr>
          <a:lstStyle/>
          <a:p>
            <a:br>
              <a:rPr lang="en-US" b="1" i="0" dirty="0">
                <a:solidFill>
                  <a:srgbClr val="171717"/>
                </a:solidFill>
                <a:effectLst/>
                <a:highlight>
                  <a:srgbClr val="FFFFFF"/>
                </a:highlight>
                <a:latin typeface="Public Sans Web"/>
              </a:rPr>
            </a:br>
            <a:r>
              <a:rPr lang="en-US" b="1" i="0" dirty="0">
                <a:solidFill>
                  <a:srgbClr val="171717"/>
                </a:solidFill>
                <a:effectLst/>
                <a:highlight>
                  <a:srgbClr val="FFFFFF"/>
                </a:highlight>
                <a:latin typeface="Public Sans Web"/>
              </a:rPr>
              <a:t>Highly Pathogenic Avian Influenza (HPAI) Detections in Livestock</a:t>
            </a:r>
            <a:br>
              <a:rPr lang="en-US" b="1" i="0" dirty="0">
                <a:solidFill>
                  <a:srgbClr val="171717"/>
                </a:solidFill>
                <a:effectLst/>
                <a:highlight>
                  <a:srgbClr val="FFFFFF"/>
                </a:highlight>
                <a:latin typeface="Public Sans Web"/>
              </a:rPr>
            </a:br>
            <a:endParaRPr lang="en-US" dirty="0"/>
          </a:p>
        </p:txBody>
      </p:sp>
      <p:pic>
        <p:nvPicPr>
          <p:cNvPr id="1026" name="Picture 2" descr="Dairy Cows">
            <a:extLst>
              <a:ext uri="{FF2B5EF4-FFF2-40B4-BE49-F238E27FC236}">
                <a16:creationId xmlns:a16="http://schemas.microsoft.com/office/drawing/2014/main" id="{6F37B056-8128-A5DC-639A-DB0F18F315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9733" y="1447800"/>
            <a:ext cx="799253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65270"/>
      </p:ext>
    </p:extLst>
  </p:cSld>
  <p:clrMapOvr>
    <a:masterClrMapping/>
  </p:clrMapOvr>
</p:sld>
</file>

<file path=ppt/theme/theme1.xml><?xml version="1.0" encoding="utf-8"?>
<a:theme xmlns:a="http://schemas.openxmlformats.org/drawingml/2006/main" name="UMMC_bioethic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mmc_soph.pptx" id="{599B4BAC-7088-2A42-967B-2B73CB02C1ED}" vid="{69000508-E3B8-9041-95F2-7C3DC6DC4C4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2c8ed5-547b-4e29-b874-1e9855bdde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F1685301F4F449EED1D2748926DB3" ma:contentTypeVersion="14" ma:contentTypeDescription="Create a new document." ma:contentTypeScope="" ma:versionID="8b4f7fca8210a47663b619512d7fa41f">
  <xsd:schema xmlns:xsd="http://www.w3.org/2001/XMLSchema" xmlns:xs="http://www.w3.org/2001/XMLSchema" xmlns:p="http://schemas.microsoft.com/office/2006/metadata/properties" xmlns:ns3="c52c8ed5-547b-4e29-b874-1e9855bdde40" xmlns:ns4="450212bf-933c-44a0-9f7c-df9766516db6" targetNamespace="http://schemas.microsoft.com/office/2006/metadata/properties" ma:root="true" ma:fieldsID="9d210e62d88e09d2c01fb3998491e473" ns3:_="" ns4:_="">
    <xsd:import namespace="c52c8ed5-547b-4e29-b874-1e9855bdde40"/>
    <xsd:import namespace="450212bf-933c-44a0-9f7c-df9766516db6"/>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c8ed5-547b-4e29-b874-1e9855bdde40"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0212bf-933c-44a0-9f7c-df9766516db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1BCFE-5745-48F9-904D-7E028775A174}">
  <ds:schemaRefs>
    <ds:schemaRef ds:uri="http://purl.org/dc/dcmitype/"/>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450212bf-933c-44a0-9f7c-df9766516db6"/>
    <ds:schemaRef ds:uri="c52c8ed5-547b-4e29-b874-1e9855bdde40"/>
  </ds:schemaRefs>
</ds:datastoreItem>
</file>

<file path=customXml/itemProps2.xml><?xml version="1.0" encoding="utf-8"?>
<ds:datastoreItem xmlns:ds="http://schemas.openxmlformats.org/officeDocument/2006/customXml" ds:itemID="{CE6579FE-20D7-4964-B651-2A11DFC41558}">
  <ds:schemaRefs>
    <ds:schemaRef ds:uri="http://schemas.microsoft.com/sharepoint/v3/contenttype/forms"/>
  </ds:schemaRefs>
</ds:datastoreItem>
</file>

<file path=customXml/itemProps3.xml><?xml version="1.0" encoding="utf-8"?>
<ds:datastoreItem xmlns:ds="http://schemas.openxmlformats.org/officeDocument/2006/customXml" ds:itemID="{4E977A85-CDEF-4EB9-8127-B395AFE60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c8ed5-547b-4e29-b874-1e9855bdde40"/>
    <ds:schemaRef ds:uri="450212bf-933c-44a0-9f7c-df9766516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TotalTime>
  <Words>448</Words>
  <Application>Microsoft Office PowerPoint</Application>
  <PresentationFormat>Widescreen</PresentationFormat>
  <Paragraphs>25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Nunito</vt:lpstr>
      <vt:lpstr>Poppins</vt:lpstr>
      <vt:lpstr>Public Sans Web</vt:lpstr>
      <vt:lpstr>Times</vt:lpstr>
      <vt:lpstr>Trebuchet MS</vt:lpstr>
      <vt:lpstr>Wingdings</vt:lpstr>
      <vt:lpstr>UMMC_bioethics</vt:lpstr>
      <vt:lpstr>Brief COVID-19 and Avian Influenza Update</vt:lpstr>
      <vt:lpstr>COVID-19 Update</vt:lpstr>
      <vt:lpstr>PowerPoint Presentation</vt:lpstr>
      <vt:lpstr>PowerPoint Presentation</vt:lpstr>
      <vt:lpstr>PowerPoint Presentation</vt:lpstr>
      <vt:lpstr>PowerPoint Presentation</vt:lpstr>
      <vt:lpstr>PowerPoint Presentation</vt:lpstr>
      <vt:lpstr>PowerPoint Presentation</vt:lpstr>
      <vt:lpstr> Highly Pathogenic Avian Influenza (HPAI) Detections in Livestock </vt:lpstr>
      <vt:lpstr>Highly Pathogenic Avian Influenza (HPAI)</vt:lpstr>
      <vt:lpstr>Current Situation</vt:lpstr>
      <vt:lpstr>Current Situation</vt:lpstr>
      <vt:lpstr>PowerPoint Presentation</vt:lpstr>
      <vt:lpstr>Counties with Infected Wild Birds</vt:lpstr>
      <vt:lpstr> H5N1 Bird Flu Detections across the United States (Backyard and Commercial) </vt:lpstr>
      <vt:lpstr>What does all this mean?</vt:lpstr>
      <vt:lpstr> Recommendations for the Public </vt:lpstr>
      <vt:lpstr>Stay Tuned…….Questions??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pbyers61@yahoo.com</dc:creator>
  <cp:lastModifiedBy>Jessica Breazeale</cp:lastModifiedBy>
  <cp:revision>7</cp:revision>
  <dcterms:created xsi:type="dcterms:W3CDTF">2024-05-16T00:38:07Z</dcterms:created>
  <dcterms:modified xsi:type="dcterms:W3CDTF">2024-05-16T16:40:34Z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0x010100AA7F1685301F4F449EED1D2748926DB3</vt:lpwstr>
  </property>
</Properties>
</file>