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73" r:id="rId5"/>
    <p:sldId id="489" r:id="rId6"/>
    <p:sldId id="262" r:id="rId7"/>
    <p:sldId id="488" r:id="rId8"/>
    <p:sldId id="486" r:id="rId9"/>
    <p:sldId id="478" r:id="rId10"/>
    <p:sldId id="472" r:id="rId11"/>
    <p:sldId id="485" r:id="rId12"/>
    <p:sldId id="477" r:id="rId13"/>
    <p:sldId id="476" r:id="rId14"/>
    <p:sldId id="480" r:id="rId15"/>
    <p:sldId id="483" r:id="rId16"/>
    <p:sldId id="481" r:id="rId17"/>
    <p:sldId id="484" r:id="rId18"/>
    <p:sldId id="482" r:id="rId19"/>
    <p:sldId id="4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10363200" cy="1295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90800"/>
            <a:ext cx="85344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2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30400" y="838200"/>
            <a:ext cx="9448800" cy="1524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667000"/>
            <a:ext cx="7781365" cy="762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C41-26AE-6643-8178-70E7984012E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6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1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600" smtClean="0"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5013551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9E9A-DA14-435B-A225-2B1DB212C538}" type="slidenum">
              <a:rPr lang="en-US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5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117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47800"/>
            <a:ext cx="1117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400800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B49AE8-6281-1C4E-8131-F53E6D61BF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123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1426E-C2DC-472F-A77E-258A41F91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Update and Review of H5N1 Flu in the U.S.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D9BB9-1194-4BB0-8C79-597EB7FA5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Thomas Dobbs</a:t>
            </a:r>
          </a:p>
        </p:txBody>
      </p:sp>
    </p:spTree>
    <p:extLst>
      <p:ext uri="{BB962C8B-B14F-4D97-AF65-F5344CB8AC3E}">
        <p14:creationId xmlns:p14="http://schemas.microsoft.com/office/powerpoint/2010/main" val="127511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EC5609-9A41-43ED-A2A8-BAD56E28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Pathogenic Avian Influenza (HPAI)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6C4ADF-A1C2-4761-870E-5D4E4CE3E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Influenza A (H5 or H7)</a:t>
            </a:r>
          </a:p>
          <a:p>
            <a:r>
              <a:rPr lang="en-US" dirty="0"/>
              <a:t>Most H5 or H7 are low pathogenic</a:t>
            </a:r>
          </a:p>
          <a:p>
            <a:r>
              <a:rPr lang="en-US" dirty="0"/>
              <a:t>HPAI lead to mortality in chickens ~90-100%</a:t>
            </a:r>
          </a:p>
          <a:p>
            <a:r>
              <a:rPr lang="en-US" dirty="0"/>
              <a:t>Variably pathogenic to wild water fowl </a:t>
            </a:r>
          </a:p>
          <a:p>
            <a:r>
              <a:rPr lang="en-US" dirty="0"/>
              <a:t>Spread from wild birds to domestic</a:t>
            </a:r>
          </a:p>
          <a:p>
            <a:r>
              <a:rPr lang="en-US" dirty="0"/>
              <a:t>Rare human transmission – especially H5N1 and H7N9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4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3368-1E39-40E6-89EA-870A7599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H5N1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4A136-B2E9-4E30-AD7B-3E8363BD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2003 – 2024 &gt; 889 human infections primarily in Asia</a:t>
            </a:r>
          </a:p>
          <a:p>
            <a:r>
              <a:rPr lang="en-US" dirty="0"/>
              <a:t>52% mortality (of those diagnosed)</a:t>
            </a:r>
          </a:p>
          <a:p>
            <a:r>
              <a:rPr lang="en-US" dirty="0"/>
              <a:t>Highest mortality rate in 10-19 year age range</a:t>
            </a:r>
          </a:p>
          <a:p>
            <a:r>
              <a:rPr lang="en-US" dirty="0"/>
              <a:t>Most linked to contact with infected poultry</a:t>
            </a:r>
          </a:p>
          <a:p>
            <a:r>
              <a:rPr lang="en-US" dirty="0"/>
              <a:t>Rare reports of human – human transmission</a:t>
            </a:r>
          </a:p>
        </p:txBody>
      </p:sp>
    </p:spTree>
    <p:extLst>
      <p:ext uri="{BB962C8B-B14F-4D97-AF65-F5344CB8AC3E}">
        <p14:creationId xmlns:p14="http://schemas.microsoft.com/office/powerpoint/2010/main" val="178495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39ECA0-3038-460C-B9E8-419362BAE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781" y="562062"/>
            <a:ext cx="7914438" cy="51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807E-46A5-46DA-9BE4-51A55B93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H5N1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9691F-50D9-4425-8563-1D6FF7C7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29, 2024 – H5N1 in dairy herds in Texas (7), Kansas (2) and Michigan </a:t>
            </a:r>
          </a:p>
          <a:p>
            <a:r>
              <a:rPr lang="en-US" dirty="0"/>
              <a:t>Now seen in Ohio, Idaho and New Mexico</a:t>
            </a:r>
          </a:p>
          <a:p>
            <a:r>
              <a:rPr lang="en-US" dirty="0"/>
              <a:t>None in MS yet</a:t>
            </a:r>
          </a:p>
          <a:p>
            <a:r>
              <a:rPr lang="en-US" dirty="0"/>
              <a:t>Suspected infection via migratory birds</a:t>
            </a:r>
          </a:p>
          <a:p>
            <a:r>
              <a:rPr lang="en-US" dirty="0"/>
              <a:t>Same clade infecting wild birds and domestic chickens</a:t>
            </a:r>
          </a:p>
        </p:txBody>
      </p:sp>
    </p:spTree>
    <p:extLst>
      <p:ext uri="{BB962C8B-B14F-4D97-AF65-F5344CB8AC3E}">
        <p14:creationId xmlns:p14="http://schemas.microsoft.com/office/powerpoint/2010/main" val="205780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B7F54F-E08F-4BC8-A6EE-A18A2F238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949" y="399284"/>
            <a:ext cx="7256101" cy="55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0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807E-46A5-46DA-9BE4-51A55B93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H5N1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9691F-50D9-4425-8563-1D6FF7C7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4/1/2024 - Texas reports human case of H5N1</a:t>
            </a:r>
          </a:p>
          <a:p>
            <a:r>
              <a:rPr lang="en-US" dirty="0"/>
              <a:t>Adult working at a dairy farm, exposed to infected cows</a:t>
            </a:r>
          </a:p>
          <a:p>
            <a:r>
              <a:rPr lang="en-US" dirty="0"/>
              <a:t>Conjunctivitis</a:t>
            </a:r>
          </a:p>
          <a:p>
            <a:r>
              <a:rPr lang="en-US" dirty="0"/>
              <a:t>Isolated and started on oseltamivir</a:t>
            </a:r>
          </a:p>
          <a:p>
            <a:r>
              <a:rPr lang="en-US" dirty="0"/>
              <a:t>Genetic shift identified that facilitates human infection but not transmission</a:t>
            </a:r>
          </a:p>
          <a:p>
            <a:r>
              <a:rPr lang="en-US" dirty="0"/>
              <a:t>Sequence suggests current H5N1 vaccines would be effective</a:t>
            </a:r>
          </a:p>
        </p:txBody>
      </p:sp>
    </p:spTree>
    <p:extLst>
      <p:ext uri="{BB962C8B-B14F-4D97-AF65-F5344CB8AC3E}">
        <p14:creationId xmlns:p14="http://schemas.microsoft.com/office/powerpoint/2010/main" val="286474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D5EC-9B55-4E33-BF30-BE954F3F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2068-0B7C-421A-AFC4-D29BB953C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immediate concern of human-human transmission</a:t>
            </a:r>
          </a:p>
          <a:p>
            <a:r>
              <a:rPr lang="en-US" dirty="0"/>
              <a:t>Farm workers at some risk</a:t>
            </a:r>
          </a:p>
          <a:p>
            <a:r>
              <a:rPr lang="en-US" dirty="0"/>
              <a:t>Shift to new human strain a possibility</a:t>
            </a:r>
          </a:p>
          <a:p>
            <a:r>
              <a:rPr lang="en-US" dirty="0"/>
              <a:t>Current anti-viral flu medicines should be effective</a:t>
            </a:r>
          </a:p>
          <a:p>
            <a:r>
              <a:rPr lang="en-US" dirty="0"/>
              <a:t>Vaccine stockpile for H5N1 exists, unclear efficacy for new strains </a:t>
            </a:r>
          </a:p>
        </p:txBody>
      </p:sp>
    </p:spTree>
    <p:extLst>
      <p:ext uri="{BB962C8B-B14F-4D97-AF65-F5344CB8AC3E}">
        <p14:creationId xmlns:p14="http://schemas.microsoft.com/office/powerpoint/2010/main" val="254690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7B8C3-59FE-4DAB-9FC2-DF4213BF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004887"/>
            <a:ext cx="107918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3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56F0-29B6-4186-BC4E-950B64F8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01838-8459-4D61-A32A-C16836330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is still here, but </a:t>
            </a:r>
            <a:r>
              <a:rPr lang="en-US"/>
              <a:t>declining fortunately… for now</a:t>
            </a:r>
            <a:endParaRPr lang="en-US" dirty="0"/>
          </a:p>
          <a:p>
            <a:r>
              <a:rPr lang="en-US" dirty="0"/>
              <a:t>Vaccination Everyone &gt; 4 years of age recommended</a:t>
            </a:r>
          </a:p>
          <a:p>
            <a:r>
              <a:rPr lang="en-US" dirty="0"/>
              <a:t>&gt; 11 years old </a:t>
            </a:r>
          </a:p>
          <a:p>
            <a:pPr lvl="1"/>
            <a:r>
              <a:rPr lang="en-US" dirty="0"/>
              <a:t>1 updated vaccine (Pfizer, </a:t>
            </a:r>
            <a:r>
              <a:rPr lang="en-US" dirty="0" err="1"/>
              <a:t>Moderna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1 updated </a:t>
            </a:r>
            <a:r>
              <a:rPr lang="en-US" dirty="0" err="1"/>
              <a:t>Novavax</a:t>
            </a:r>
            <a:r>
              <a:rPr lang="en-US" dirty="0"/>
              <a:t> (2 if never vaccinated before)</a:t>
            </a:r>
          </a:p>
          <a:p>
            <a:r>
              <a:rPr lang="en-US" dirty="0"/>
              <a:t>Updated vaccines available since Sept 12, 2023. </a:t>
            </a:r>
            <a:r>
              <a:rPr lang="en-US" u="sng" dirty="0"/>
              <a:t>So if you haven’t gotten the vaccine since Sept… you are due</a:t>
            </a:r>
          </a:p>
        </p:txBody>
      </p:sp>
    </p:spTree>
    <p:extLst>
      <p:ext uri="{BB962C8B-B14F-4D97-AF65-F5344CB8AC3E}">
        <p14:creationId xmlns:p14="http://schemas.microsoft.com/office/powerpoint/2010/main" val="6130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387EF4-D2FA-4547-8069-1CC302DFF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6" y="247457"/>
            <a:ext cx="7512326" cy="56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2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4513D-15D2-461F-9430-AB65303F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781050"/>
            <a:ext cx="75628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0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356137-9F6D-4016-A5C8-8A900AAC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53" y="594942"/>
            <a:ext cx="6927011" cy="52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4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981200" y="6553200"/>
            <a:ext cx="78486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200">
                <a:solidFill>
                  <a:srgbClr val="FFFFFF"/>
                </a:solidFill>
              </a:rPr>
              <a:t>De Clercq </a:t>
            </a:r>
            <a:r>
              <a:rPr lang="en-GB" sz="1200" i="1">
                <a:solidFill>
                  <a:srgbClr val="FFFFFF"/>
                </a:solidFill>
              </a:rPr>
              <a:t>Nature Reviews Drug Discovery</a:t>
            </a:r>
            <a:r>
              <a:rPr lang="en-GB" sz="1200">
                <a:solidFill>
                  <a:srgbClr val="FFFFFF"/>
                </a:solidFill>
              </a:rPr>
              <a:t> </a:t>
            </a:r>
            <a:r>
              <a:rPr lang="en-GB" sz="1200" b="1">
                <a:solidFill>
                  <a:srgbClr val="FFFFFF"/>
                </a:solidFill>
              </a:rPr>
              <a:t>5</a:t>
            </a:r>
            <a:r>
              <a:rPr lang="en-GB" sz="1200">
                <a:solidFill>
                  <a:srgbClr val="FFFFFF"/>
                </a:solidFill>
              </a:rPr>
              <a:t>, 1015</a:t>
            </a:r>
            <a:r>
              <a:rPr lang="en-GB" sz="1200">
                <a:solidFill>
                  <a:srgbClr val="FFFFFF"/>
                </a:solidFill>
                <a:cs typeface="Arial" charset="0"/>
              </a:rPr>
              <a:t>–</a:t>
            </a:r>
            <a:r>
              <a:rPr lang="en-GB" sz="1200">
                <a:solidFill>
                  <a:srgbClr val="FFFFFF"/>
                </a:solidFill>
              </a:rPr>
              <a:t>1025 (December 2006) | doi:10.1038/nrd2175</a:t>
            </a:r>
          </a:p>
        </p:txBody>
      </p:sp>
      <p:pic>
        <p:nvPicPr>
          <p:cNvPr id="105475" name="Picture 3" descr="nrd2175-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18F65-F130-4736-83D3-E9C31912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31" y="1218065"/>
            <a:ext cx="6489059" cy="40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3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785F8-E1C0-4396-8B3D-1CCFC9A0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6" y="297014"/>
            <a:ext cx="10498347" cy="57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77907"/>
      </p:ext>
    </p:extLst>
  </p:cSld>
  <p:clrMapOvr>
    <a:masterClrMapping/>
  </p:clrMapOvr>
</p:sld>
</file>

<file path=ppt/theme/theme1.xml><?xml version="1.0" encoding="utf-8"?>
<a:theme xmlns:a="http://schemas.openxmlformats.org/drawingml/2006/main" name="1_UMMC_bioethic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mc_soph.pptx" id="{599B4BAC-7088-2A42-967B-2B73CB02C1ED}" vid="{69000508-E3B8-9041-95F2-7C3DC6DC4C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6" ma:contentTypeDescription="Create a new document." ma:contentTypeScope="" ma:versionID="f476241a03ca0e4e63cac3a7205acac0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1fba65f87246254fb2ef5151a403c66d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04b7ec-354b-4cc8-a49d-fe4410fe4e61" xsi:nil="true"/>
  </documentManagement>
</p:properties>
</file>

<file path=customXml/itemProps1.xml><?xml version="1.0" encoding="utf-8"?>
<ds:datastoreItem xmlns:ds="http://schemas.openxmlformats.org/officeDocument/2006/customXml" ds:itemID="{39F8DE83-F29C-4A9C-A330-8E4AABC8DF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140784-54A6-4DA7-84D9-496500F4A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3B51DC-9D6B-4AEB-BF65-6AE8657B8E95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f04b7ec-354b-4cc8-a49d-fe4410fe4e61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f80c9b86-5f2e-4d6b-80f9-7f1cae6e82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335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Geneva</vt:lpstr>
      <vt:lpstr>Times</vt:lpstr>
      <vt:lpstr>Trebuchet MS</vt:lpstr>
      <vt:lpstr>Wingdings</vt:lpstr>
      <vt:lpstr>ヒラギノ角ゴ Pro W3</vt:lpstr>
      <vt:lpstr>1_UMMC_bioethics</vt:lpstr>
      <vt:lpstr>COVID-19 Update and Review of H5N1 Flu in the U.S.</vt:lpstr>
      <vt:lpstr>PowerPoint Presentation</vt:lpstr>
      <vt:lpstr>Key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Highly Pathogenic Avian Influenza (HPAI)</vt:lpstr>
      <vt:lpstr>Human H5N1</vt:lpstr>
      <vt:lpstr>PowerPoint Presentation</vt:lpstr>
      <vt:lpstr>Current H5N1 in the U.S.</vt:lpstr>
      <vt:lpstr>PowerPoint Presentation</vt:lpstr>
      <vt:lpstr>Current H5N1 in the U.S.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Dobbs</dc:creator>
  <cp:lastModifiedBy>Thomas Dobbs</cp:lastModifiedBy>
  <cp:revision>11</cp:revision>
  <dcterms:created xsi:type="dcterms:W3CDTF">2024-04-11T13:29:40Z</dcterms:created>
  <dcterms:modified xsi:type="dcterms:W3CDTF">2024-04-18T12:34:30Z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