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9" r:id="rId3"/>
    <p:sldId id="258" r:id="rId4"/>
    <p:sldId id="260" r:id="rId5"/>
    <p:sldId id="261" r:id="rId6"/>
    <p:sldId id="270" r:id="rId7"/>
    <p:sldId id="262" r:id="rId8"/>
    <p:sldId id="264" r:id="rId9"/>
    <p:sldId id="263" r:id="rId10"/>
    <p:sldId id="272" r:id="rId11"/>
    <p:sldId id="265" r:id="rId12"/>
    <p:sldId id="266" r:id="rId13"/>
    <p:sldId id="267" r:id="rId14"/>
    <p:sldId id="268" r:id="rId15"/>
    <p:sldId id="271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3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0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0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5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1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7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6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6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8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5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F7AA-FBB6-42B3-BB90-738812B07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FC94A-E0BD-4F13-A924-0380EC742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6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0" y="241991"/>
            <a:ext cx="5404263" cy="3458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01854"/>
            <a:ext cx="4097965" cy="1400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2891" y="4501854"/>
            <a:ext cx="499688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Heart Health 101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Donald Clark III (Trey), MD MPH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Cardiologist, University Heart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" b="192"/>
          <a:stretch/>
        </p:blipFill>
        <p:spPr>
          <a:xfrm>
            <a:off x="5748201" y="241991"/>
            <a:ext cx="6154378" cy="34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Life’s Simple 7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9" t="12371" r="8339" b="13725"/>
          <a:stretch/>
        </p:blipFill>
        <p:spPr>
          <a:xfrm>
            <a:off x="1032161" y="2027931"/>
            <a:ext cx="3539839" cy="3565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r="57977" b="3572"/>
          <a:stretch/>
        </p:blipFill>
        <p:spPr>
          <a:xfrm>
            <a:off x="7689273" y="1934896"/>
            <a:ext cx="864523" cy="1506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7" r="43808" b="3033"/>
          <a:stretch/>
        </p:blipFill>
        <p:spPr>
          <a:xfrm>
            <a:off x="6291116" y="1934896"/>
            <a:ext cx="881149" cy="1570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1" b="467"/>
          <a:stretch/>
        </p:blipFill>
        <p:spPr>
          <a:xfrm>
            <a:off x="9048636" y="1934896"/>
            <a:ext cx="918164" cy="1611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72161" b="4572"/>
          <a:stretch/>
        </p:blipFill>
        <p:spPr>
          <a:xfrm>
            <a:off x="5609128" y="4148804"/>
            <a:ext cx="881149" cy="1545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1" r="14599" b="2007"/>
          <a:stretch/>
        </p:blipFill>
        <p:spPr>
          <a:xfrm>
            <a:off x="7171112" y="4107239"/>
            <a:ext cx="939338" cy="1586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6" r="29318" b="3378"/>
          <a:stretch/>
        </p:blipFill>
        <p:spPr>
          <a:xfrm>
            <a:off x="8623876" y="4137770"/>
            <a:ext cx="894197" cy="1564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16" b="2007"/>
          <a:stretch/>
        </p:blipFill>
        <p:spPr>
          <a:xfrm>
            <a:off x="10068328" y="4107240"/>
            <a:ext cx="937562" cy="15869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8829" y="3865418"/>
            <a:ext cx="6301047" cy="20199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Active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32021" b="48592"/>
          <a:stretch/>
        </p:blipFill>
        <p:spPr>
          <a:xfrm>
            <a:off x="813856" y="1899903"/>
            <a:ext cx="4233508" cy="2889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8" t="2231" r="1874" b="12020"/>
          <a:stretch/>
        </p:blipFill>
        <p:spPr>
          <a:xfrm>
            <a:off x="9665833" y="747853"/>
            <a:ext cx="1996922" cy="5193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51356" r="31974" b="-296"/>
          <a:stretch/>
        </p:blipFill>
        <p:spPr>
          <a:xfrm>
            <a:off x="5047364" y="1987177"/>
            <a:ext cx="4371729" cy="28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Lose Weight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72" b="40070"/>
          <a:stretch/>
        </p:blipFill>
        <p:spPr>
          <a:xfrm>
            <a:off x="836862" y="1757191"/>
            <a:ext cx="4076770" cy="3463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60120" r="35155" b="474"/>
          <a:stretch/>
        </p:blipFill>
        <p:spPr>
          <a:xfrm>
            <a:off x="5012575" y="1690690"/>
            <a:ext cx="4398243" cy="2554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9" b="26282"/>
          <a:stretch/>
        </p:blipFill>
        <p:spPr>
          <a:xfrm>
            <a:off x="9509761" y="1148226"/>
            <a:ext cx="2136370" cy="45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Better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-1" r="34895" b="37632"/>
          <a:stretch/>
        </p:blipFill>
        <p:spPr>
          <a:xfrm>
            <a:off x="934191" y="1798165"/>
            <a:ext cx="4014128" cy="3876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63636" r="33792" b="1212"/>
          <a:stretch/>
        </p:blipFill>
        <p:spPr>
          <a:xfrm>
            <a:off x="5053816" y="1798165"/>
            <a:ext cx="4389331" cy="2374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9" b="1940"/>
          <a:stretch/>
        </p:blipFill>
        <p:spPr>
          <a:xfrm>
            <a:off x="9654141" y="489228"/>
            <a:ext cx="1914243" cy="55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Smoking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r="33778" b="52849"/>
          <a:stretch/>
        </p:blipFill>
        <p:spPr>
          <a:xfrm>
            <a:off x="764772" y="1854391"/>
            <a:ext cx="4226041" cy="2972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47758" r="34113" b="4121"/>
          <a:stretch/>
        </p:blipFill>
        <p:spPr>
          <a:xfrm>
            <a:off x="5087390" y="1854391"/>
            <a:ext cx="4256336" cy="305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4" b="727"/>
          <a:stretch/>
        </p:blipFill>
        <p:spPr>
          <a:xfrm>
            <a:off x="9588597" y="590203"/>
            <a:ext cx="1861780" cy="53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7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CV </a:t>
            </a:r>
            <a:r>
              <a:rPr lang="en-US" dirty="0"/>
              <a:t>disease is highly prevalent, </a:t>
            </a:r>
            <a:r>
              <a:rPr lang="en-US" dirty="0" smtClean="0"/>
              <a:t>know your risk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Know your numbers (BP, cholesterol, blood sugar)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Simple ≠ Easy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“All or None” – any improvement is beneficial</a:t>
            </a:r>
          </a:p>
          <a:p>
            <a:endParaRPr lang="en-US" dirty="0" smtClean="0"/>
          </a:p>
          <a:p>
            <a:r>
              <a:rPr lang="en-US" dirty="0" smtClean="0"/>
              <a:t>Sustainability is key</a:t>
            </a:r>
          </a:p>
          <a:p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9" t="12371" r="8339" b="13725"/>
          <a:stretch/>
        </p:blipFill>
        <p:spPr>
          <a:xfrm>
            <a:off x="9010997" y="199131"/>
            <a:ext cx="2585258" cy="26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Habits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376"/>
            <a:ext cx="10515600" cy="3699769"/>
          </a:xfrm>
        </p:spPr>
        <p:txBody>
          <a:bodyPr>
            <a:normAutofit/>
          </a:bodyPr>
          <a:lstStyle/>
          <a:p>
            <a:r>
              <a:rPr lang="en-US" dirty="0" smtClean="0"/>
              <a:t>50% ↓risk of heart attack</a:t>
            </a:r>
          </a:p>
          <a:p>
            <a:pPr lvl="1"/>
            <a:r>
              <a:rPr lang="en-US" dirty="0" smtClean="0"/>
              <a:t>Weight control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hysical activity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ealthy diet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smoking</a:t>
            </a:r>
          </a:p>
          <a:p>
            <a:r>
              <a:rPr lang="en-US" dirty="0" smtClean="0"/>
              <a:t>DNA is not your destiny!</a:t>
            </a:r>
          </a:p>
          <a:p>
            <a:r>
              <a:rPr lang="en-US" u="sng" dirty="0" smtClean="0"/>
              <a:t>You</a:t>
            </a:r>
            <a:r>
              <a:rPr lang="en-US" dirty="0" smtClean="0"/>
              <a:t> are in control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clark2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81" y="646968"/>
            <a:ext cx="3350043" cy="7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clark2\Desktop\Captu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19086" r="66955" b="3532"/>
          <a:stretch/>
        </p:blipFill>
        <p:spPr bwMode="auto">
          <a:xfrm>
            <a:off x="6492394" y="1788314"/>
            <a:ext cx="3973330" cy="41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5953" y="6400328"/>
            <a:ext cx="2440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Khera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>
                <a:solidFill>
                  <a:prstClr val="black"/>
                </a:solidFill>
              </a:rPr>
              <a:t>et al. </a:t>
            </a:r>
            <a:r>
              <a:rPr lang="en-US" sz="1400" i="1" dirty="0" smtClean="0">
                <a:solidFill>
                  <a:prstClr val="black"/>
                </a:solidFill>
              </a:rPr>
              <a:t>N </a:t>
            </a:r>
            <a:r>
              <a:rPr lang="en-US" sz="1400" i="1" dirty="0" err="1" smtClean="0">
                <a:solidFill>
                  <a:prstClr val="black"/>
                </a:solidFill>
              </a:rPr>
              <a:t>Engl</a:t>
            </a:r>
            <a:r>
              <a:rPr lang="en-US" sz="1400" i="1" dirty="0" smtClean="0">
                <a:solidFill>
                  <a:prstClr val="black"/>
                </a:solidFill>
              </a:rPr>
              <a:t> J Med </a:t>
            </a:r>
            <a:r>
              <a:rPr lang="en-US" sz="1400" dirty="0" smtClean="0">
                <a:solidFill>
                  <a:prstClr val="black"/>
                </a:solidFill>
              </a:rPr>
              <a:t>2016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Motivation?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longer</a:t>
            </a:r>
          </a:p>
          <a:p>
            <a:pPr lvl="1"/>
            <a:r>
              <a:rPr lang="en-US" dirty="0" smtClean="0"/>
              <a:t>5, 10, 20+ years</a:t>
            </a:r>
          </a:p>
          <a:p>
            <a:pPr lvl="1"/>
            <a:r>
              <a:rPr lang="en-US" dirty="0" smtClean="0"/>
              <a:t>More time with family, friends</a:t>
            </a:r>
          </a:p>
          <a:p>
            <a:pPr lvl="1"/>
            <a:r>
              <a:rPr lang="en-US" dirty="0" smtClean="0"/>
              <a:t>More time to make a positive impact</a:t>
            </a:r>
          </a:p>
          <a:p>
            <a:pPr lvl="1"/>
            <a:r>
              <a:rPr lang="en-US" dirty="0" smtClean="0"/>
              <a:t>More time to enjoy retirement</a:t>
            </a:r>
          </a:p>
          <a:p>
            <a:r>
              <a:rPr lang="en-US" dirty="0" smtClean="0"/>
              <a:t>Live better</a:t>
            </a:r>
          </a:p>
          <a:p>
            <a:pPr lvl="1"/>
            <a:r>
              <a:rPr lang="en-US" dirty="0" smtClean="0"/>
              <a:t>Avoid disability (stroke, congestive heart failure)</a:t>
            </a:r>
          </a:p>
          <a:p>
            <a:pPr lvl="1"/>
            <a:r>
              <a:rPr lang="en-US" dirty="0"/>
              <a:t>Maintain </a:t>
            </a:r>
            <a:r>
              <a:rPr lang="en-US" dirty="0" smtClean="0"/>
              <a:t>independence </a:t>
            </a:r>
            <a:r>
              <a:rPr lang="en-US" dirty="0"/>
              <a:t>(no medical visits, need for caregivers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Avoid financial pitfalls ($$ hospitalizations, medications)</a:t>
            </a:r>
          </a:p>
          <a:p>
            <a:pPr lvl="1"/>
            <a:r>
              <a:rPr lang="en-US" dirty="0" smtClean="0"/>
              <a:t>Feel more energetic (short and long term)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48" y="182247"/>
            <a:ext cx="3818331" cy="26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0" y="241991"/>
            <a:ext cx="5404263" cy="3458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84" y="1534210"/>
            <a:ext cx="4097965" cy="1400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5013" y="4393789"/>
            <a:ext cx="480246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Donald Clark III (Trey), MD MPH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University Heart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(601) 984-5678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cardiovascular disease</a:t>
            </a:r>
          </a:p>
          <a:p>
            <a:endParaRPr lang="en-US" dirty="0"/>
          </a:p>
          <a:p>
            <a:r>
              <a:rPr lang="en-US" dirty="0"/>
              <a:t>Ways to improve heart </a:t>
            </a:r>
            <a:r>
              <a:rPr lang="en-US" dirty="0" smtClean="0"/>
              <a:t>health</a:t>
            </a:r>
          </a:p>
          <a:p>
            <a:endParaRPr lang="en-US" dirty="0" smtClean="0"/>
          </a:p>
          <a:p>
            <a:r>
              <a:rPr lang="en-US" dirty="0" smtClean="0"/>
              <a:t>Importance of prevention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Questions &amp; discussion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" b="450"/>
          <a:stretch/>
        </p:blipFill>
        <p:spPr>
          <a:xfrm>
            <a:off x="6800374" y="1580097"/>
            <a:ext cx="3740164" cy="3681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575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Coronary artery disease</a:t>
            </a:r>
          </a:p>
          <a:p>
            <a:endParaRPr lang="en-US" dirty="0"/>
          </a:p>
          <a:p>
            <a:r>
              <a:rPr lang="en-US" dirty="0" smtClean="0"/>
              <a:t>Stroke</a:t>
            </a:r>
          </a:p>
          <a:p>
            <a:endParaRPr lang="en-US" dirty="0"/>
          </a:p>
          <a:p>
            <a:r>
              <a:rPr lang="en-US" dirty="0" smtClean="0"/>
              <a:t>Congestive heart failure</a:t>
            </a:r>
          </a:p>
          <a:p>
            <a:endParaRPr lang="en-US" dirty="0"/>
          </a:p>
          <a:p>
            <a:r>
              <a:rPr lang="en-US" dirty="0" smtClean="0"/>
              <a:t>Peripheral vascular disease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34" y="580149"/>
            <a:ext cx="4033913" cy="2821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34" y="3536215"/>
            <a:ext cx="4401164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# 1 Cause of Death</a:t>
            </a:r>
          </a:p>
          <a:p>
            <a:endParaRPr lang="en-US" dirty="0" smtClean="0"/>
          </a:p>
          <a:p>
            <a:r>
              <a:rPr lang="en-US" dirty="0" smtClean="0"/>
              <a:t>1 death every 36 seconds</a:t>
            </a:r>
          </a:p>
          <a:p>
            <a:endParaRPr lang="en-US" dirty="0" smtClean="0"/>
          </a:p>
          <a:p>
            <a:r>
              <a:rPr lang="en-US" dirty="0" smtClean="0"/>
              <a:t>655,000 deaths yearly in US</a:t>
            </a:r>
          </a:p>
          <a:p>
            <a:pPr lvl="1"/>
            <a:r>
              <a:rPr lang="en-US" dirty="0" smtClean="0"/>
              <a:t>1 in 4 deaths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Geographic and racial disparities</a:t>
            </a:r>
          </a:p>
          <a:p>
            <a:endParaRPr lang="en-US" dirty="0"/>
          </a:p>
          <a:p>
            <a:r>
              <a:rPr lang="en-US" dirty="0" smtClean="0"/>
              <a:t>Takeaway: </a:t>
            </a:r>
            <a:r>
              <a:rPr lang="en-US" u="sng" dirty="0" smtClean="0"/>
              <a:t>VERY</a:t>
            </a:r>
            <a:r>
              <a:rPr lang="en-US" dirty="0" smtClean="0"/>
              <a:t> common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64" y="667775"/>
            <a:ext cx="6432864" cy="341297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252065" y="2975957"/>
            <a:ext cx="257695" cy="2826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Health – Life’s Simple 7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34" y="1509062"/>
            <a:ext cx="7316221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Life’s Simple 7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9" t="12371" r="8339" b="13725"/>
          <a:stretch/>
        </p:blipFill>
        <p:spPr>
          <a:xfrm>
            <a:off x="1032161" y="2027931"/>
            <a:ext cx="3539839" cy="3565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r="57977" b="3572"/>
          <a:stretch/>
        </p:blipFill>
        <p:spPr>
          <a:xfrm>
            <a:off x="7689273" y="1934896"/>
            <a:ext cx="864523" cy="1506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7" r="43808" b="3033"/>
          <a:stretch/>
        </p:blipFill>
        <p:spPr>
          <a:xfrm>
            <a:off x="6291116" y="1934896"/>
            <a:ext cx="881149" cy="1570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1" b="467"/>
          <a:stretch/>
        </p:blipFill>
        <p:spPr>
          <a:xfrm>
            <a:off x="9048636" y="1934896"/>
            <a:ext cx="918164" cy="1611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72161" b="4572"/>
          <a:stretch/>
        </p:blipFill>
        <p:spPr>
          <a:xfrm>
            <a:off x="5609128" y="4148804"/>
            <a:ext cx="881149" cy="1545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1" r="14599" b="2007"/>
          <a:stretch/>
        </p:blipFill>
        <p:spPr>
          <a:xfrm>
            <a:off x="7171112" y="4107239"/>
            <a:ext cx="939338" cy="1586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6" r="29318" b="3378"/>
          <a:stretch/>
        </p:blipFill>
        <p:spPr>
          <a:xfrm>
            <a:off x="8623876" y="4137770"/>
            <a:ext cx="894197" cy="1564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16" b="2007"/>
          <a:stretch/>
        </p:blipFill>
        <p:spPr>
          <a:xfrm>
            <a:off x="10068328" y="4107240"/>
            <a:ext cx="937562" cy="15869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40418" y="1789308"/>
            <a:ext cx="4696691" cy="1903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Blood Pressure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1" b="33161"/>
          <a:stretch/>
        </p:blipFill>
        <p:spPr>
          <a:xfrm>
            <a:off x="1039630" y="1446415"/>
            <a:ext cx="4914207" cy="503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67515" r="33307" b="5091"/>
          <a:stretch/>
        </p:blipFill>
        <p:spPr>
          <a:xfrm>
            <a:off x="6155268" y="1519594"/>
            <a:ext cx="5335226" cy="22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Cholesterol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 b="31503"/>
          <a:stretch/>
        </p:blipFill>
        <p:spPr>
          <a:xfrm>
            <a:off x="838200" y="1476944"/>
            <a:ext cx="4927177" cy="4932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68497"/>
          <a:stretch/>
        </p:blipFill>
        <p:spPr>
          <a:xfrm>
            <a:off x="5918662" y="1476944"/>
            <a:ext cx="5130982" cy="23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Blood Sugar</a:t>
            </a:r>
            <a:endParaRPr lang="en-US" dirty="0"/>
          </a:p>
        </p:txBody>
      </p:sp>
      <p:pic>
        <p:nvPicPr>
          <p:cNvPr id="4" name="Picture 2" descr="Image result for university of mississippi medical cen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54" y="6176963"/>
            <a:ext cx="2132874" cy="6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6" r="1" b="35231"/>
          <a:stretch/>
        </p:blipFill>
        <p:spPr>
          <a:xfrm>
            <a:off x="838200" y="1439704"/>
            <a:ext cx="4887885" cy="4473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65309" r="1238" b="1"/>
          <a:stretch/>
        </p:blipFill>
        <p:spPr>
          <a:xfrm>
            <a:off x="6274806" y="1587732"/>
            <a:ext cx="5261901" cy="27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261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1_Office Theme</vt:lpstr>
      <vt:lpstr>PowerPoint Presentation</vt:lpstr>
      <vt:lpstr>Outline</vt:lpstr>
      <vt:lpstr>Cardiovascular Disease</vt:lpstr>
      <vt:lpstr>Impact</vt:lpstr>
      <vt:lpstr>Heart Health – Life’s Simple 7</vt:lpstr>
      <vt:lpstr>Life’s Simple 7</vt:lpstr>
      <vt:lpstr>Manage Blood Pressure</vt:lpstr>
      <vt:lpstr>Control Cholesterol</vt:lpstr>
      <vt:lpstr>Reduce Blood Sugar</vt:lpstr>
      <vt:lpstr>Life’s Simple 7</vt:lpstr>
      <vt:lpstr>Get Active</vt:lpstr>
      <vt:lpstr>Lose Weight</vt:lpstr>
      <vt:lpstr>Eat Better</vt:lpstr>
      <vt:lpstr>Stop Smoking</vt:lpstr>
      <vt:lpstr>Simple 7 Summary</vt:lpstr>
      <vt:lpstr>Healthy Habits Work</vt:lpstr>
      <vt:lpstr>What’s Your Motivation? </vt:lpstr>
      <vt:lpstr>PowerPoint Presentation</vt:lpstr>
    </vt:vector>
  </TitlesOfParts>
  <Company>University of Mississippi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Clark</dc:creator>
  <cp:lastModifiedBy>Donald Clark</cp:lastModifiedBy>
  <cp:revision>30</cp:revision>
  <dcterms:created xsi:type="dcterms:W3CDTF">2021-02-09T16:09:47Z</dcterms:created>
  <dcterms:modified xsi:type="dcterms:W3CDTF">2021-06-10T19:11:20Z</dcterms:modified>
</cp:coreProperties>
</file>