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7" r:id="rId2"/>
    <p:sldId id="259" r:id="rId3"/>
    <p:sldId id="262" r:id="rId4"/>
    <p:sldId id="294" r:id="rId5"/>
    <p:sldId id="295" r:id="rId6"/>
    <p:sldId id="296" r:id="rId7"/>
    <p:sldId id="297" r:id="rId8"/>
    <p:sldId id="298" r:id="rId9"/>
    <p:sldId id="269" r:id="rId10"/>
    <p:sldId id="277" r:id="rId11"/>
    <p:sldId id="275" r:id="rId12"/>
    <p:sldId id="265" r:id="rId13"/>
    <p:sldId id="266" r:id="rId14"/>
    <p:sldId id="300" r:id="rId15"/>
    <p:sldId id="271" r:id="rId16"/>
    <p:sldId id="301" r:id="rId17"/>
    <p:sldId id="302" r:id="rId18"/>
    <p:sldId id="273" r:id="rId19"/>
    <p:sldId id="308" r:id="rId20"/>
    <p:sldId id="276" r:id="rId21"/>
    <p:sldId id="318" r:id="rId22"/>
    <p:sldId id="292" r:id="rId23"/>
    <p:sldId id="317" r:id="rId24"/>
    <p:sldId id="260" r:id="rId25"/>
    <p:sldId id="25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F3D3A428-82B0-457D-833E-A2ABD3D53BB1}" type="datetimeFigureOut">
              <a:rPr lang="en-US" smtClean="0"/>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E51580-3A09-41CD-AB4B-C53B9FE41C0E}" type="slidenum">
              <a:rPr lang="en-US" smtClean="0"/>
              <a:t>‹#›</a:t>
            </a:fld>
            <a:endParaRPr lang="en-US" dirty="0"/>
          </a:p>
        </p:txBody>
      </p:sp>
    </p:spTree>
    <p:extLst>
      <p:ext uri="{BB962C8B-B14F-4D97-AF65-F5344CB8AC3E}">
        <p14:creationId xmlns:p14="http://schemas.microsoft.com/office/powerpoint/2010/main" val="63330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D3A428-82B0-457D-833E-A2ABD3D53BB1}"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51580-3A09-41CD-AB4B-C53B9FE41C0E}" type="slidenum">
              <a:rPr lang="en-US" smtClean="0"/>
              <a:t>‹#›</a:t>
            </a:fld>
            <a:endParaRPr lang="en-US" dirty="0"/>
          </a:p>
        </p:txBody>
      </p:sp>
    </p:spTree>
    <p:extLst>
      <p:ext uri="{BB962C8B-B14F-4D97-AF65-F5344CB8AC3E}">
        <p14:creationId xmlns:p14="http://schemas.microsoft.com/office/powerpoint/2010/main" val="1077574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D3A428-82B0-457D-833E-A2ABD3D53BB1}"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51580-3A09-41CD-AB4B-C53B9FE41C0E}" type="slidenum">
              <a:rPr lang="en-US" smtClean="0"/>
              <a:t>‹#›</a:t>
            </a:fld>
            <a:endParaRPr lang="en-US" dirty="0"/>
          </a:p>
        </p:txBody>
      </p:sp>
    </p:spTree>
    <p:extLst>
      <p:ext uri="{BB962C8B-B14F-4D97-AF65-F5344CB8AC3E}">
        <p14:creationId xmlns:p14="http://schemas.microsoft.com/office/powerpoint/2010/main" val="4166920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D3A428-82B0-457D-833E-A2ABD3D53BB1}"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51580-3A09-41CD-AB4B-C53B9FE41C0E}"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07844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D3A428-82B0-457D-833E-A2ABD3D53BB1}"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51580-3A09-41CD-AB4B-C53B9FE41C0E}" type="slidenum">
              <a:rPr lang="en-US" smtClean="0"/>
              <a:t>‹#›</a:t>
            </a:fld>
            <a:endParaRPr lang="en-US" dirty="0"/>
          </a:p>
        </p:txBody>
      </p:sp>
    </p:spTree>
    <p:extLst>
      <p:ext uri="{BB962C8B-B14F-4D97-AF65-F5344CB8AC3E}">
        <p14:creationId xmlns:p14="http://schemas.microsoft.com/office/powerpoint/2010/main" val="596549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3D3A428-82B0-457D-833E-A2ABD3D53BB1}" type="datetimeFigureOut">
              <a:rPr lang="en-US" smtClean="0"/>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E51580-3A09-41CD-AB4B-C53B9FE41C0E}" type="slidenum">
              <a:rPr lang="en-US" smtClean="0"/>
              <a:t>‹#›</a:t>
            </a:fld>
            <a:endParaRPr lang="en-US" dirty="0"/>
          </a:p>
        </p:txBody>
      </p:sp>
    </p:spTree>
    <p:extLst>
      <p:ext uri="{BB962C8B-B14F-4D97-AF65-F5344CB8AC3E}">
        <p14:creationId xmlns:p14="http://schemas.microsoft.com/office/powerpoint/2010/main" val="658871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3D3A428-82B0-457D-833E-A2ABD3D53BB1}" type="datetimeFigureOut">
              <a:rPr lang="en-US" smtClean="0"/>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E51580-3A09-41CD-AB4B-C53B9FE41C0E}" type="slidenum">
              <a:rPr lang="en-US" smtClean="0"/>
              <a:t>‹#›</a:t>
            </a:fld>
            <a:endParaRPr lang="en-US" dirty="0"/>
          </a:p>
        </p:txBody>
      </p:sp>
    </p:spTree>
    <p:extLst>
      <p:ext uri="{BB962C8B-B14F-4D97-AF65-F5344CB8AC3E}">
        <p14:creationId xmlns:p14="http://schemas.microsoft.com/office/powerpoint/2010/main" val="1275697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3A428-82B0-457D-833E-A2ABD3D53BB1}"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51580-3A09-41CD-AB4B-C53B9FE41C0E}" type="slidenum">
              <a:rPr lang="en-US" smtClean="0"/>
              <a:t>‹#›</a:t>
            </a:fld>
            <a:endParaRPr lang="en-US" dirty="0"/>
          </a:p>
        </p:txBody>
      </p:sp>
    </p:spTree>
    <p:extLst>
      <p:ext uri="{BB962C8B-B14F-4D97-AF65-F5344CB8AC3E}">
        <p14:creationId xmlns:p14="http://schemas.microsoft.com/office/powerpoint/2010/main" val="3759052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3A428-82B0-457D-833E-A2ABD3D53BB1}"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51580-3A09-41CD-AB4B-C53B9FE41C0E}" type="slidenum">
              <a:rPr lang="en-US" smtClean="0"/>
              <a:t>‹#›</a:t>
            </a:fld>
            <a:endParaRPr lang="en-US" dirty="0"/>
          </a:p>
        </p:txBody>
      </p:sp>
    </p:spTree>
    <p:extLst>
      <p:ext uri="{BB962C8B-B14F-4D97-AF65-F5344CB8AC3E}">
        <p14:creationId xmlns:p14="http://schemas.microsoft.com/office/powerpoint/2010/main" val="928561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3A428-82B0-457D-833E-A2ABD3D53BB1}"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51580-3A09-41CD-AB4B-C53B9FE41C0E}" type="slidenum">
              <a:rPr lang="en-US" smtClean="0"/>
              <a:t>‹#›</a:t>
            </a:fld>
            <a:endParaRPr lang="en-US" dirty="0"/>
          </a:p>
        </p:txBody>
      </p:sp>
    </p:spTree>
    <p:extLst>
      <p:ext uri="{BB962C8B-B14F-4D97-AF65-F5344CB8AC3E}">
        <p14:creationId xmlns:p14="http://schemas.microsoft.com/office/powerpoint/2010/main" val="1211442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D3A428-82B0-457D-833E-A2ABD3D53BB1}"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51580-3A09-41CD-AB4B-C53B9FE41C0E}" type="slidenum">
              <a:rPr lang="en-US" smtClean="0"/>
              <a:t>‹#›</a:t>
            </a:fld>
            <a:endParaRPr lang="en-US" dirty="0"/>
          </a:p>
        </p:txBody>
      </p:sp>
    </p:spTree>
    <p:extLst>
      <p:ext uri="{BB962C8B-B14F-4D97-AF65-F5344CB8AC3E}">
        <p14:creationId xmlns:p14="http://schemas.microsoft.com/office/powerpoint/2010/main" val="2552753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D3A428-82B0-457D-833E-A2ABD3D53BB1}"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51580-3A09-41CD-AB4B-C53B9FE41C0E}" type="slidenum">
              <a:rPr lang="en-US" smtClean="0"/>
              <a:t>‹#›</a:t>
            </a:fld>
            <a:endParaRPr lang="en-US" dirty="0"/>
          </a:p>
        </p:txBody>
      </p:sp>
    </p:spTree>
    <p:extLst>
      <p:ext uri="{BB962C8B-B14F-4D97-AF65-F5344CB8AC3E}">
        <p14:creationId xmlns:p14="http://schemas.microsoft.com/office/powerpoint/2010/main" val="1341354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D3A428-82B0-457D-833E-A2ABD3D53BB1}" type="datetimeFigureOut">
              <a:rPr lang="en-US" smtClean="0"/>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E51580-3A09-41CD-AB4B-C53B9FE41C0E}" type="slidenum">
              <a:rPr lang="en-US" smtClean="0"/>
              <a:t>‹#›</a:t>
            </a:fld>
            <a:endParaRPr lang="en-US" dirty="0"/>
          </a:p>
        </p:txBody>
      </p:sp>
    </p:spTree>
    <p:extLst>
      <p:ext uri="{BB962C8B-B14F-4D97-AF65-F5344CB8AC3E}">
        <p14:creationId xmlns:p14="http://schemas.microsoft.com/office/powerpoint/2010/main" val="619017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D3A428-82B0-457D-833E-A2ABD3D53BB1}" type="datetimeFigureOut">
              <a:rPr lang="en-US" smtClean="0"/>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E51580-3A09-41CD-AB4B-C53B9FE41C0E}" type="slidenum">
              <a:rPr lang="en-US" smtClean="0"/>
              <a:t>‹#›</a:t>
            </a:fld>
            <a:endParaRPr lang="en-US" dirty="0"/>
          </a:p>
        </p:txBody>
      </p:sp>
    </p:spTree>
    <p:extLst>
      <p:ext uri="{BB962C8B-B14F-4D97-AF65-F5344CB8AC3E}">
        <p14:creationId xmlns:p14="http://schemas.microsoft.com/office/powerpoint/2010/main" val="44716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3A428-82B0-457D-833E-A2ABD3D53BB1}" type="datetimeFigureOut">
              <a:rPr lang="en-US" smtClean="0"/>
              <a:t>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E51580-3A09-41CD-AB4B-C53B9FE41C0E}" type="slidenum">
              <a:rPr lang="en-US" smtClean="0"/>
              <a:t>‹#›</a:t>
            </a:fld>
            <a:endParaRPr lang="en-US" dirty="0"/>
          </a:p>
        </p:txBody>
      </p:sp>
    </p:spTree>
    <p:extLst>
      <p:ext uri="{BB962C8B-B14F-4D97-AF65-F5344CB8AC3E}">
        <p14:creationId xmlns:p14="http://schemas.microsoft.com/office/powerpoint/2010/main" val="315087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D3A428-82B0-457D-833E-A2ABD3D53BB1}"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51580-3A09-41CD-AB4B-C53B9FE41C0E}" type="slidenum">
              <a:rPr lang="en-US" smtClean="0"/>
              <a:t>‹#›</a:t>
            </a:fld>
            <a:endParaRPr lang="en-US" dirty="0"/>
          </a:p>
        </p:txBody>
      </p:sp>
    </p:spTree>
    <p:extLst>
      <p:ext uri="{BB962C8B-B14F-4D97-AF65-F5344CB8AC3E}">
        <p14:creationId xmlns:p14="http://schemas.microsoft.com/office/powerpoint/2010/main" val="240610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D3A428-82B0-457D-833E-A2ABD3D53BB1}"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51580-3A09-41CD-AB4B-C53B9FE41C0E}" type="slidenum">
              <a:rPr lang="en-US" smtClean="0"/>
              <a:t>‹#›</a:t>
            </a:fld>
            <a:endParaRPr lang="en-US" dirty="0"/>
          </a:p>
        </p:txBody>
      </p:sp>
    </p:spTree>
    <p:extLst>
      <p:ext uri="{BB962C8B-B14F-4D97-AF65-F5344CB8AC3E}">
        <p14:creationId xmlns:p14="http://schemas.microsoft.com/office/powerpoint/2010/main" val="2182481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3D3A428-82B0-457D-833E-A2ABD3D53BB1}" type="datetimeFigureOut">
              <a:rPr lang="en-US" smtClean="0"/>
              <a:t>1/18/2024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6E51580-3A09-41CD-AB4B-C53B9FE41C0E}" type="slidenum">
              <a:rPr lang="en-US" smtClean="0"/>
              <a:t>‹#›</a:t>
            </a:fld>
            <a:endParaRPr lang="en-US" dirty="0"/>
          </a:p>
        </p:txBody>
      </p:sp>
    </p:spTree>
    <p:extLst>
      <p:ext uri="{BB962C8B-B14F-4D97-AF65-F5344CB8AC3E}">
        <p14:creationId xmlns:p14="http://schemas.microsoft.com/office/powerpoint/2010/main" val="323966248"/>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extBox 3"/>
          <p:cNvSpPr txBox="1"/>
          <p:nvPr/>
        </p:nvSpPr>
        <p:spPr>
          <a:xfrm>
            <a:off x="0" y="1502127"/>
            <a:ext cx="12192000" cy="2800767"/>
          </a:xfrm>
          <a:prstGeom prst="rect">
            <a:avLst/>
          </a:prstGeom>
          <a:noFill/>
        </p:spPr>
        <p:txBody>
          <a:bodyPr wrap="square" rtlCol="0">
            <a:spAutoFit/>
          </a:bodyPr>
          <a:lstStyle/>
          <a:p>
            <a:pPr algn="ctr"/>
            <a:r>
              <a:rPr lang="en-US" sz="3600" b="1" dirty="0">
                <a:solidFill>
                  <a:schemeClr val="bg1"/>
                </a:solidFill>
                <a:latin typeface="Georgia" panose="02040502050405020303" pitchFamily="18" charset="0"/>
              </a:rPr>
              <a:t>Textual Misconduct</a:t>
            </a:r>
          </a:p>
          <a:p>
            <a:pPr algn="ctr"/>
            <a:r>
              <a:rPr lang="en-US" sz="2800" b="1" dirty="0">
                <a:solidFill>
                  <a:schemeClr val="bg1"/>
                </a:solidFill>
                <a:latin typeface="Georgia" panose="02040502050405020303" pitchFamily="18" charset="0"/>
              </a:rPr>
              <a:t>“How to NOT Get in Trouble with Your Electronics”</a:t>
            </a:r>
          </a:p>
          <a:p>
            <a:pPr algn="ctr"/>
            <a:endParaRPr lang="en-US" sz="2800" b="1" dirty="0">
              <a:solidFill>
                <a:schemeClr val="bg1"/>
              </a:solidFill>
              <a:latin typeface="Georgia" panose="02040502050405020303" pitchFamily="18" charset="0"/>
            </a:endParaRPr>
          </a:p>
          <a:p>
            <a:pPr algn="ctr"/>
            <a:r>
              <a:rPr lang="en-US" sz="2800" b="1" dirty="0">
                <a:solidFill>
                  <a:schemeClr val="bg1"/>
                </a:solidFill>
                <a:latin typeface="Georgia" panose="02040502050405020303" pitchFamily="18" charset="0"/>
              </a:rPr>
              <a:t>Inv. Ashley Hannah</a:t>
            </a:r>
          </a:p>
          <a:p>
            <a:pPr algn="ctr"/>
            <a:r>
              <a:rPr lang="en-US" sz="2800" b="1" dirty="0">
                <a:solidFill>
                  <a:schemeClr val="bg1"/>
                </a:solidFill>
                <a:latin typeface="Georgia" panose="02040502050405020303" pitchFamily="18" charset="0"/>
              </a:rPr>
              <a:t>Cyber Crime Division</a:t>
            </a:r>
          </a:p>
          <a:p>
            <a:pPr algn="ctr"/>
            <a:r>
              <a:rPr lang="en-US" sz="2800" b="1">
                <a:solidFill>
                  <a:schemeClr val="bg1"/>
                </a:solidFill>
                <a:latin typeface="Georgia" panose="02040502050405020303" pitchFamily="18" charset="0"/>
              </a:rPr>
              <a:t>January 18,2024</a:t>
            </a:r>
            <a:endParaRPr lang="en-US" sz="2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958268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Box 2"/>
          <p:cNvSpPr txBox="1"/>
          <p:nvPr/>
        </p:nvSpPr>
        <p:spPr>
          <a:xfrm>
            <a:off x="1421476" y="1762298"/>
            <a:ext cx="9783144" cy="3539430"/>
          </a:xfrm>
          <a:prstGeom prst="rect">
            <a:avLst/>
          </a:prstGeom>
          <a:noFill/>
        </p:spPr>
        <p:txBody>
          <a:bodyPr wrap="square" rtlCol="0">
            <a:spAutoFit/>
          </a:bodyPr>
          <a:lstStyle/>
          <a:p>
            <a:endParaRPr lang="en-US" sz="3200" dirty="0">
              <a:solidFill>
                <a:schemeClr val="bg1"/>
              </a:solidFill>
              <a:latin typeface="Times New Roman" panose="02020603050405020304" pitchFamily="18" charset="0"/>
              <a:cs typeface="Times New Roman" panose="02020603050405020304" pitchFamily="18" charset="0"/>
            </a:endParaRPr>
          </a:p>
          <a:p>
            <a:r>
              <a:rPr lang="en-US" sz="3200" b="1" dirty="0">
                <a:solidFill>
                  <a:schemeClr val="bg1"/>
                </a:solidFill>
                <a:latin typeface="Georgia" panose="02040502050405020303" pitchFamily="18" charset="0"/>
                <a:cs typeface="Times New Roman" panose="02020603050405020304" pitchFamily="18" charset="0"/>
              </a:rPr>
              <a:t>Is it against the law?</a:t>
            </a:r>
          </a:p>
          <a:p>
            <a:pPr marL="457200" indent="-457200">
              <a:buFont typeface="Arial" panose="020B0604020202020204" pitchFamily="34" charset="0"/>
              <a:buChar char="•"/>
            </a:pPr>
            <a:r>
              <a:rPr lang="en-US" sz="3200" dirty="0">
                <a:solidFill>
                  <a:schemeClr val="bg1"/>
                </a:solidFill>
                <a:latin typeface="Georgia" panose="02040502050405020303" pitchFamily="18" charset="0"/>
                <a:cs typeface="Times New Roman" panose="02020603050405020304" pitchFamily="18" charset="0"/>
              </a:rPr>
              <a:t>Sec. 97-5-31 Exploitation of Children- Making, receiving, or sending Child Pornography</a:t>
            </a:r>
          </a:p>
          <a:p>
            <a:pPr marL="457200" indent="-457200">
              <a:buFont typeface="Arial" panose="020B0604020202020204" pitchFamily="34" charset="0"/>
              <a:buChar char="•"/>
            </a:pPr>
            <a:r>
              <a:rPr lang="en-US" sz="3200" dirty="0">
                <a:solidFill>
                  <a:schemeClr val="bg1"/>
                </a:solidFill>
                <a:latin typeface="Georgia" panose="02040502050405020303" pitchFamily="18" charset="0"/>
                <a:cs typeface="Times New Roman" panose="02020603050405020304" pitchFamily="18" charset="0"/>
              </a:rPr>
              <a:t>5-40 years in prison</a:t>
            </a:r>
          </a:p>
          <a:p>
            <a:pPr marL="457200" indent="-457200">
              <a:buFont typeface="Arial" panose="020B0604020202020204" pitchFamily="34" charset="0"/>
              <a:buChar char="•"/>
            </a:pPr>
            <a:r>
              <a:rPr lang="en-US" sz="3200" dirty="0">
                <a:solidFill>
                  <a:schemeClr val="bg1"/>
                </a:solidFill>
                <a:latin typeface="Georgia" panose="02040502050405020303" pitchFamily="18" charset="0"/>
                <a:cs typeface="Times New Roman" panose="02020603050405020304" pitchFamily="18" charset="0"/>
              </a:rPr>
              <a:t>Could you be charged with this???</a:t>
            </a:r>
          </a:p>
          <a:p>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F77556-FE9F-43EA-B988-CD21F0FC4BC6}"/>
              </a:ext>
            </a:extLst>
          </p:cNvPr>
          <p:cNvSpPr txBox="1"/>
          <p:nvPr/>
        </p:nvSpPr>
        <p:spPr>
          <a:xfrm>
            <a:off x="5083277" y="632942"/>
            <a:ext cx="2148345" cy="707886"/>
          </a:xfrm>
          <a:prstGeom prst="rect">
            <a:avLst/>
          </a:prstGeom>
          <a:noFill/>
        </p:spPr>
        <p:txBody>
          <a:bodyPr wrap="none" rtlCol="0">
            <a:spAutoFit/>
          </a:bodyPr>
          <a:lstStyle/>
          <a:p>
            <a:r>
              <a:rPr lang="en-US" sz="4000" b="1" dirty="0">
                <a:solidFill>
                  <a:schemeClr val="bg1"/>
                </a:solidFill>
                <a:latin typeface="Georgia" panose="02040502050405020303" pitchFamily="18" charset="0"/>
              </a:rPr>
              <a:t>Sexting</a:t>
            </a:r>
          </a:p>
        </p:txBody>
      </p:sp>
    </p:spTree>
    <p:extLst>
      <p:ext uri="{BB962C8B-B14F-4D97-AF65-F5344CB8AC3E}">
        <p14:creationId xmlns:p14="http://schemas.microsoft.com/office/powerpoint/2010/main" val="4235440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Box 2"/>
          <p:cNvSpPr txBox="1"/>
          <p:nvPr/>
        </p:nvSpPr>
        <p:spPr>
          <a:xfrm>
            <a:off x="829048" y="1788055"/>
            <a:ext cx="9783144"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latin typeface="Georgia" panose="02040502050405020303" pitchFamily="18" charset="0"/>
                <a:cs typeface="Times New Roman" panose="02020603050405020304" pitchFamily="18" charset="0"/>
              </a:rPr>
              <a:t>Sending, Receiving, or Making Child Pornography is a felony</a:t>
            </a:r>
          </a:p>
          <a:p>
            <a:pPr marL="571500" indent="-571500">
              <a:buFont typeface="Arial" panose="020B0604020202020204" pitchFamily="34" charset="0"/>
              <a:buChar char="•"/>
            </a:pPr>
            <a:r>
              <a:rPr lang="en-US" sz="3600" dirty="0">
                <a:solidFill>
                  <a:schemeClr val="bg1"/>
                </a:solidFill>
                <a:latin typeface="Georgia" panose="02040502050405020303" pitchFamily="18" charset="0"/>
                <a:cs typeface="Times New Roman" panose="02020603050405020304" pitchFamily="18" charset="0"/>
              </a:rPr>
              <a:t>Asking for nude images of children is a felony</a:t>
            </a:r>
          </a:p>
          <a:p>
            <a:pPr marL="571500" indent="-571500">
              <a:buFont typeface="Arial" panose="020B0604020202020204" pitchFamily="34" charset="0"/>
              <a:buChar char="•"/>
            </a:pPr>
            <a:r>
              <a:rPr lang="en-US" sz="3600" dirty="0">
                <a:solidFill>
                  <a:schemeClr val="bg1"/>
                </a:solidFill>
                <a:latin typeface="Georgia" panose="02040502050405020303" pitchFamily="18" charset="0"/>
                <a:cs typeface="Times New Roman" panose="02020603050405020304" pitchFamily="18" charset="0"/>
              </a:rPr>
              <a:t>Sending any porn to a child, either adult porn or child porn, is against the law</a:t>
            </a:r>
          </a:p>
        </p:txBody>
      </p:sp>
      <p:sp>
        <p:nvSpPr>
          <p:cNvPr id="4" name="TextBox 3">
            <a:extLst>
              <a:ext uri="{FF2B5EF4-FFF2-40B4-BE49-F238E27FC236}">
                <a16:creationId xmlns:a16="http://schemas.microsoft.com/office/drawing/2014/main" id="{48F77556-FE9F-43EA-B988-CD21F0FC4BC6}"/>
              </a:ext>
            </a:extLst>
          </p:cNvPr>
          <p:cNvSpPr txBox="1"/>
          <p:nvPr/>
        </p:nvSpPr>
        <p:spPr>
          <a:xfrm>
            <a:off x="4477188" y="462244"/>
            <a:ext cx="3344185" cy="923330"/>
          </a:xfrm>
          <a:prstGeom prst="rect">
            <a:avLst/>
          </a:prstGeom>
          <a:noFill/>
        </p:spPr>
        <p:txBody>
          <a:bodyPr wrap="none" rtlCol="0">
            <a:spAutoFit/>
          </a:bodyPr>
          <a:lstStyle/>
          <a:p>
            <a:r>
              <a:rPr lang="en-US" sz="5400" b="1" dirty="0">
                <a:solidFill>
                  <a:schemeClr val="bg1"/>
                </a:solidFill>
                <a:latin typeface="Century Gothic" panose="020B0502020202020204" pitchFamily="34" charset="0"/>
              </a:rPr>
              <a:t> </a:t>
            </a:r>
            <a:r>
              <a:rPr lang="en-US" sz="4000" b="1" dirty="0">
                <a:solidFill>
                  <a:schemeClr val="bg1"/>
                </a:solidFill>
                <a:latin typeface="Georgia" panose="02040502050405020303" pitchFamily="18" charset="0"/>
              </a:rPr>
              <a:t>Some Laws</a:t>
            </a:r>
          </a:p>
        </p:txBody>
      </p:sp>
    </p:spTree>
    <p:extLst>
      <p:ext uri="{BB962C8B-B14F-4D97-AF65-F5344CB8AC3E}">
        <p14:creationId xmlns:p14="http://schemas.microsoft.com/office/powerpoint/2010/main" val="231045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Box 2"/>
          <p:cNvSpPr txBox="1"/>
          <p:nvPr/>
        </p:nvSpPr>
        <p:spPr>
          <a:xfrm>
            <a:off x="1087180" y="1735279"/>
            <a:ext cx="9783144" cy="4031873"/>
          </a:xfrm>
          <a:prstGeom prst="rect">
            <a:avLst/>
          </a:prstGeom>
          <a:noFill/>
        </p:spPr>
        <p:txBody>
          <a:bodyPr wrap="square" rtlCol="0">
            <a:spAutoFit/>
          </a:bodyPr>
          <a:lstStyle/>
          <a:p>
            <a:endParaRPr lang="en-US" sz="3200" dirty="0">
              <a:solidFill>
                <a:schemeClr val="bg1"/>
              </a:solidFill>
              <a:latin typeface="Georgia" panose="02040502050405020303" pitchFamily="18" charset="0"/>
              <a:cs typeface="Times New Roman" panose="02020603050405020304" pitchFamily="18" charset="0"/>
            </a:endParaRPr>
          </a:p>
          <a:p>
            <a:pPr marL="457200" indent="-457200">
              <a:buFont typeface="Arial" panose="020B0604020202020204" pitchFamily="34" charset="0"/>
              <a:buChar char="•"/>
            </a:pPr>
            <a:r>
              <a:rPr lang="en-US" sz="3200" dirty="0">
                <a:solidFill>
                  <a:schemeClr val="bg1"/>
                </a:solidFill>
                <a:latin typeface="Georgia" panose="02040502050405020303" pitchFamily="18" charset="0"/>
                <a:cs typeface="Times New Roman" panose="02020603050405020304" pitchFamily="18" charset="0"/>
              </a:rPr>
              <a:t>What if the pictures you sent gets sent to others?</a:t>
            </a:r>
          </a:p>
          <a:p>
            <a:pPr marL="457200" indent="-457200">
              <a:buFont typeface="Arial" panose="020B0604020202020204" pitchFamily="34" charset="0"/>
              <a:buChar char="•"/>
            </a:pPr>
            <a:r>
              <a:rPr lang="en-US" sz="3200" dirty="0">
                <a:solidFill>
                  <a:schemeClr val="bg1"/>
                </a:solidFill>
                <a:latin typeface="Georgia" panose="02040502050405020303" pitchFamily="18" charset="0"/>
                <a:cs typeface="Times New Roman" panose="02020603050405020304" pitchFamily="18" charset="0"/>
              </a:rPr>
              <a:t>What if that picture fell into the hands of someone who doesn’t like you?</a:t>
            </a:r>
          </a:p>
          <a:p>
            <a:pPr marL="457200" indent="-457200">
              <a:buFont typeface="Arial" panose="020B0604020202020204" pitchFamily="34" charset="0"/>
              <a:buChar char="•"/>
            </a:pPr>
            <a:r>
              <a:rPr lang="en-US" sz="3200" dirty="0">
                <a:solidFill>
                  <a:schemeClr val="bg1"/>
                </a:solidFill>
                <a:latin typeface="Georgia" panose="02040502050405020303" pitchFamily="18" charset="0"/>
                <a:cs typeface="Times New Roman" panose="02020603050405020304" pitchFamily="18" charset="0"/>
              </a:rPr>
              <a:t>What if the picture was found later when you were trying to get into college?</a:t>
            </a:r>
          </a:p>
          <a:p>
            <a:pPr marL="457200" indent="-457200">
              <a:buFont typeface="Arial" panose="020B0604020202020204" pitchFamily="34" charset="0"/>
              <a:buChar char="•"/>
            </a:pPr>
            <a:r>
              <a:rPr lang="en-US" sz="3200" dirty="0">
                <a:solidFill>
                  <a:schemeClr val="bg1"/>
                </a:solidFill>
                <a:latin typeface="Georgia" panose="02040502050405020303" pitchFamily="18" charset="0"/>
                <a:cs typeface="Times New Roman" panose="02020603050405020304" pitchFamily="18" charset="0"/>
              </a:rPr>
              <a:t>What if your parents saw the picture??</a:t>
            </a:r>
          </a:p>
          <a:p>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F77556-FE9F-43EA-B988-CD21F0FC4BC6}"/>
              </a:ext>
            </a:extLst>
          </p:cNvPr>
          <p:cNvSpPr txBox="1"/>
          <p:nvPr/>
        </p:nvSpPr>
        <p:spPr>
          <a:xfrm>
            <a:off x="3604321" y="683262"/>
            <a:ext cx="6059672" cy="707886"/>
          </a:xfrm>
          <a:prstGeom prst="rect">
            <a:avLst/>
          </a:prstGeom>
          <a:noFill/>
        </p:spPr>
        <p:txBody>
          <a:bodyPr wrap="none" rtlCol="0">
            <a:spAutoFit/>
          </a:bodyPr>
          <a:lstStyle/>
          <a:p>
            <a:r>
              <a:rPr lang="en-US" sz="4000" b="1" dirty="0">
                <a:solidFill>
                  <a:schemeClr val="bg1"/>
                </a:solidFill>
                <a:latin typeface="Georgia" panose="02040502050405020303" pitchFamily="18" charset="0"/>
              </a:rPr>
              <a:t>What could go wrong?</a:t>
            </a:r>
          </a:p>
        </p:txBody>
      </p:sp>
    </p:spTree>
    <p:extLst>
      <p:ext uri="{BB962C8B-B14F-4D97-AF65-F5344CB8AC3E}">
        <p14:creationId xmlns:p14="http://schemas.microsoft.com/office/powerpoint/2010/main" val="167466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Box 2"/>
          <p:cNvSpPr txBox="1"/>
          <p:nvPr/>
        </p:nvSpPr>
        <p:spPr>
          <a:xfrm>
            <a:off x="1421476" y="1762298"/>
            <a:ext cx="9783144" cy="5078313"/>
          </a:xfrm>
          <a:prstGeom prst="rect">
            <a:avLst/>
          </a:prstGeom>
          <a:noFill/>
        </p:spPr>
        <p:txBody>
          <a:bodyPr wrap="square" rtlCol="0">
            <a:spAutoFit/>
          </a:bodyPr>
          <a:lstStyle/>
          <a:p>
            <a:endParaRPr lang="en-US" sz="36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600" dirty="0">
                <a:solidFill>
                  <a:schemeClr val="bg1"/>
                </a:solidFill>
                <a:latin typeface="Georgia" panose="02040502050405020303" pitchFamily="18" charset="0"/>
                <a:cs typeface="Times New Roman" panose="02020603050405020304" pitchFamily="18" charset="0"/>
              </a:rPr>
              <a:t>When the pictures are out there, can you erase them or get them back?</a:t>
            </a:r>
          </a:p>
          <a:p>
            <a:pPr marL="457200" indent="-457200">
              <a:buFont typeface="Arial" panose="020B0604020202020204" pitchFamily="34" charset="0"/>
              <a:buChar char="•"/>
            </a:pPr>
            <a:endParaRPr lang="en-US" sz="3600" dirty="0">
              <a:solidFill>
                <a:schemeClr val="bg1"/>
              </a:solidFill>
              <a:latin typeface="Georgia" panose="02040502050405020303" pitchFamily="18" charset="0"/>
              <a:cs typeface="Times New Roman" panose="02020603050405020304" pitchFamily="18" charset="0"/>
            </a:endParaRPr>
          </a:p>
          <a:p>
            <a:pPr marL="457200" indent="-457200">
              <a:buFont typeface="Arial" panose="020B0604020202020204" pitchFamily="34" charset="0"/>
              <a:buChar char="•"/>
            </a:pPr>
            <a:r>
              <a:rPr lang="en-US" sz="3600" dirty="0">
                <a:solidFill>
                  <a:schemeClr val="bg1"/>
                </a:solidFill>
                <a:latin typeface="Georgia" panose="02040502050405020303" pitchFamily="18" charset="0"/>
                <a:cs typeface="Times New Roman" panose="02020603050405020304" pitchFamily="18" charset="0"/>
              </a:rPr>
              <a:t>Could they end up on the internet being seen by thousands of people??</a:t>
            </a:r>
          </a:p>
          <a:p>
            <a:pPr marL="457200" indent="-457200">
              <a:buFont typeface="Arial" panose="020B0604020202020204" pitchFamily="34" charset="0"/>
              <a:buChar char="•"/>
            </a:pPr>
            <a:endParaRPr lang="en-US" sz="3600" b="1" dirty="0">
              <a:solidFill>
                <a:schemeClr val="bg1"/>
              </a:solidFill>
              <a:latin typeface="Times New Roman" panose="02020603050405020304" pitchFamily="18" charset="0"/>
              <a:cs typeface="Times New Roman" panose="02020603050405020304" pitchFamily="18" charset="0"/>
            </a:endParaRPr>
          </a:p>
          <a:p>
            <a:endParaRPr lang="en-US" sz="3600" b="1" dirty="0">
              <a:solidFill>
                <a:schemeClr val="bg1"/>
              </a:solidFill>
              <a:latin typeface="Times New Roman" panose="02020603050405020304" pitchFamily="18" charset="0"/>
              <a:cs typeface="Times New Roman" panose="02020603050405020304" pitchFamily="18" charset="0"/>
            </a:endParaRPr>
          </a:p>
          <a:p>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F77556-FE9F-43EA-B988-CD21F0FC4BC6}"/>
              </a:ext>
            </a:extLst>
          </p:cNvPr>
          <p:cNvSpPr txBox="1"/>
          <p:nvPr/>
        </p:nvSpPr>
        <p:spPr>
          <a:xfrm>
            <a:off x="3746091" y="683262"/>
            <a:ext cx="6059672" cy="707886"/>
          </a:xfrm>
          <a:prstGeom prst="rect">
            <a:avLst/>
          </a:prstGeom>
          <a:noFill/>
        </p:spPr>
        <p:txBody>
          <a:bodyPr wrap="none" rtlCol="0">
            <a:spAutoFit/>
          </a:bodyPr>
          <a:lstStyle/>
          <a:p>
            <a:r>
              <a:rPr lang="en-US" sz="4000" b="1" dirty="0">
                <a:solidFill>
                  <a:schemeClr val="bg1"/>
                </a:solidFill>
                <a:latin typeface="Georgia" panose="02040502050405020303" pitchFamily="18" charset="0"/>
              </a:rPr>
              <a:t>What could go wrong?</a:t>
            </a:r>
          </a:p>
        </p:txBody>
      </p:sp>
    </p:spTree>
    <p:extLst>
      <p:ext uri="{BB962C8B-B14F-4D97-AF65-F5344CB8AC3E}">
        <p14:creationId xmlns:p14="http://schemas.microsoft.com/office/powerpoint/2010/main" val="399592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Box 2"/>
          <p:cNvSpPr txBox="1"/>
          <p:nvPr/>
        </p:nvSpPr>
        <p:spPr>
          <a:xfrm>
            <a:off x="1421476" y="1762298"/>
            <a:ext cx="9783144" cy="954107"/>
          </a:xfrm>
          <a:prstGeom prst="rect">
            <a:avLst/>
          </a:prstGeom>
          <a:noFill/>
        </p:spPr>
        <p:txBody>
          <a:bodyPr wrap="square" rtlCol="0">
            <a:spAutoFit/>
          </a:bodyPr>
          <a:lstStyle/>
          <a:p>
            <a:endParaRPr lang="en-US" sz="2800" b="1" dirty="0">
              <a:solidFill>
                <a:schemeClr val="bg1"/>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F77556-FE9F-43EA-B988-CD21F0FC4BC6}"/>
              </a:ext>
            </a:extLst>
          </p:cNvPr>
          <p:cNvSpPr txBox="1"/>
          <p:nvPr/>
        </p:nvSpPr>
        <p:spPr>
          <a:xfrm>
            <a:off x="3899427" y="725570"/>
            <a:ext cx="6059672" cy="707886"/>
          </a:xfrm>
          <a:prstGeom prst="rect">
            <a:avLst/>
          </a:prstGeom>
          <a:noFill/>
        </p:spPr>
        <p:txBody>
          <a:bodyPr wrap="none" rtlCol="0">
            <a:spAutoFit/>
          </a:bodyPr>
          <a:lstStyle/>
          <a:p>
            <a:r>
              <a:rPr lang="en-US" sz="4000" b="1" dirty="0">
                <a:solidFill>
                  <a:schemeClr val="bg1"/>
                </a:solidFill>
                <a:latin typeface="Georgia" panose="02040502050405020303" pitchFamily="18" charset="0"/>
              </a:rPr>
              <a:t>What could go wrong?</a:t>
            </a:r>
          </a:p>
        </p:txBody>
      </p:sp>
      <p:sp>
        <p:nvSpPr>
          <p:cNvPr id="6" name="TextBox 5">
            <a:extLst>
              <a:ext uri="{FF2B5EF4-FFF2-40B4-BE49-F238E27FC236}">
                <a16:creationId xmlns:a16="http://schemas.microsoft.com/office/drawing/2014/main" id="{E1ACFFA2-C823-4CC5-A393-D12507EA627D}"/>
              </a:ext>
            </a:extLst>
          </p:cNvPr>
          <p:cNvSpPr txBox="1"/>
          <p:nvPr/>
        </p:nvSpPr>
        <p:spPr>
          <a:xfrm>
            <a:off x="1047989" y="2173759"/>
            <a:ext cx="9783144" cy="4524315"/>
          </a:xfrm>
          <a:prstGeom prst="rect">
            <a:avLst/>
          </a:prstGeom>
          <a:noFill/>
        </p:spPr>
        <p:txBody>
          <a:bodyPr wrap="square" rtlCol="0">
            <a:spAutoFit/>
          </a:bodyPr>
          <a:lstStyle/>
          <a:p>
            <a:pPr marL="571500" indent="-571500">
              <a:buFont typeface="Wingdings" panose="05000000000000000000" pitchFamily="2" charset="2"/>
              <a:buChar char="§"/>
            </a:pPr>
            <a:r>
              <a:rPr lang="en-US" sz="3600" dirty="0">
                <a:solidFill>
                  <a:schemeClr val="bg1"/>
                </a:solidFill>
                <a:latin typeface="Georgia" panose="02040502050405020303" pitchFamily="18" charset="0"/>
                <a:cs typeface="Times New Roman" panose="02020603050405020304" pitchFamily="18" charset="0"/>
              </a:rPr>
              <a:t>What if the person you think you’re talking to is not who they say?</a:t>
            </a:r>
          </a:p>
          <a:p>
            <a:pPr marL="571500" indent="-571500">
              <a:buFont typeface="Wingdings" panose="05000000000000000000" pitchFamily="2" charset="2"/>
              <a:buChar char="§"/>
            </a:pPr>
            <a:r>
              <a:rPr lang="en-US" sz="3600" dirty="0">
                <a:solidFill>
                  <a:schemeClr val="bg1"/>
                </a:solidFill>
                <a:latin typeface="Georgia" panose="02040502050405020303" pitchFamily="18" charset="0"/>
                <a:cs typeface="Times New Roman" panose="02020603050405020304" pitchFamily="18" charset="0"/>
              </a:rPr>
              <a:t>Could someone lie about who they are?</a:t>
            </a:r>
          </a:p>
          <a:p>
            <a:pPr marL="571500" indent="-571500">
              <a:buFont typeface="Wingdings" panose="05000000000000000000" pitchFamily="2" charset="2"/>
              <a:buChar char="§"/>
            </a:pPr>
            <a:r>
              <a:rPr lang="en-US" sz="3600" dirty="0">
                <a:solidFill>
                  <a:schemeClr val="bg1"/>
                </a:solidFill>
                <a:latin typeface="Georgia" panose="02040502050405020303" pitchFamily="18" charset="0"/>
                <a:cs typeface="Times New Roman" panose="02020603050405020304" pitchFamily="18" charset="0"/>
              </a:rPr>
              <a:t>Sometimes you think you’re talking to a cute guy/girl who is your age</a:t>
            </a:r>
          </a:p>
          <a:p>
            <a:endParaRPr lang="en-US" sz="3600" dirty="0">
              <a:solidFill>
                <a:schemeClr val="bg1"/>
              </a:solidFill>
              <a:latin typeface="Georgia" panose="02040502050405020303" pitchFamily="18" charset="0"/>
              <a:cs typeface="Times New Roman" panose="02020603050405020304" pitchFamily="18" charset="0"/>
            </a:endParaRPr>
          </a:p>
          <a:p>
            <a:r>
              <a:rPr lang="en-US" sz="3600" dirty="0">
                <a:solidFill>
                  <a:schemeClr val="bg1"/>
                </a:solidFill>
                <a:latin typeface="Georgia" panose="02040502050405020303" pitchFamily="18" charset="0"/>
                <a:cs typeface="Times New Roman" panose="02020603050405020304" pitchFamily="18" charset="0"/>
              </a:rPr>
              <a:t>And you’re really talking to….</a:t>
            </a:r>
          </a:p>
          <a:p>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27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A picture containing person, outdoor, bathtub, older&#10;&#10;Description automatically generated">
            <a:extLst>
              <a:ext uri="{FF2B5EF4-FFF2-40B4-BE49-F238E27FC236}">
                <a16:creationId xmlns:a16="http://schemas.microsoft.com/office/drawing/2014/main" id="{4618C621-114F-466E-8B5F-AE29592F1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264693"/>
            <a:ext cx="3810000" cy="3810000"/>
          </a:xfrm>
          <a:prstGeom prst="rect">
            <a:avLst/>
          </a:prstGeom>
        </p:spPr>
      </p:pic>
      <p:pic>
        <p:nvPicPr>
          <p:cNvPr id="9" name="Picture 8">
            <a:extLst>
              <a:ext uri="{FF2B5EF4-FFF2-40B4-BE49-F238E27FC236}">
                <a16:creationId xmlns:a16="http://schemas.microsoft.com/office/drawing/2014/main" id="{E1C2D8F8-2498-40C5-8406-9FCA7446D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900" y="2243137"/>
            <a:ext cx="4229100" cy="2371725"/>
          </a:xfrm>
          <a:prstGeom prst="rect">
            <a:avLst/>
          </a:prstGeom>
        </p:spPr>
      </p:pic>
      <p:pic>
        <p:nvPicPr>
          <p:cNvPr id="11" name="Picture 10" descr="A person holding a pineapple&#10;&#10;Description automatically generated">
            <a:extLst>
              <a:ext uri="{FF2B5EF4-FFF2-40B4-BE49-F238E27FC236}">
                <a16:creationId xmlns:a16="http://schemas.microsoft.com/office/drawing/2014/main" id="{6D258A7A-5F7C-4EF1-AC05-2390BB1444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8367" y="1264693"/>
            <a:ext cx="6296167" cy="4722125"/>
          </a:xfrm>
          <a:prstGeom prst="rect">
            <a:avLst/>
          </a:prstGeom>
        </p:spPr>
      </p:pic>
    </p:spTree>
    <p:extLst>
      <p:ext uri="{BB962C8B-B14F-4D97-AF65-F5344CB8AC3E}">
        <p14:creationId xmlns:p14="http://schemas.microsoft.com/office/powerpoint/2010/main" val="222591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Box 2"/>
          <p:cNvSpPr txBox="1"/>
          <p:nvPr/>
        </p:nvSpPr>
        <p:spPr>
          <a:xfrm>
            <a:off x="1421476" y="1762298"/>
            <a:ext cx="9783144" cy="954107"/>
          </a:xfrm>
          <a:prstGeom prst="rect">
            <a:avLst/>
          </a:prstGeom>
          <a:noFill/>
        </p:spPr>
        <p:txBody>
          <a:bodyPr wrap="square" rtlCol="0">
            <a:spAutoFit/>
          </a:bodyPr>
          <a:lstStyle/>
          <a:p>
            <a:endParaRPr lang="en-US" sz="2800" b="1" dirty="0">
              <a:solidFill>
                <a:schemeClr val="bg1"/>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F77556-FE9F-43EA-B988-CD21F0FC4BC6}"/>
              </a:ext>
            </a:extLst>
          </p:cNvPr>
          <p:cNvSpPr txBox="1"/>
          <p:nvPr/>
        </p:nvSpPr>
        <p:spPr>
          <a:xfrm>
            <a:off x="4102054" y="686960"/>
            <a:ext cx="5684569" cy="707886"/>
          </a:xfrm>
          <a:prstGeom prst="rect">
            <a:avLst/>
          </a:prstGeom>
          <a:noFill/>
        </p:spPr>
        <p:txBody>
          <a:bodyPr wrap="none" rtlCol="0">
            <a:spAutoFit/>
          </a:bodyPr>
          <a:lstStyle/>
          <a:p>
            <a:r>
              <a:rPr lang="en-US" sz="4000" b="1" dirty="0">
                <a:solidFill>
                  <a:schemeClr val="bg1"/>
                </a:solidFill>
                <a:latin typeface="Georgia" panose="02040502050405020303" pitchFamily="18" charset="0"/>
              </a:rPr>
              <a:t>What You Should Do</a:t>
            </a:r>
          </a:p>
        </p:txBody>
      </p:sp>
      <p:sp>
        <p:nvSpPr>
          <p:cNvPr id="6" name="TextBox 5">
            <a:extLst>
              <a:ext uri="{FF2B5EF4-FFF2-40B4-BE49-F238E27FC236}">
                <a16:creationId xmlns:a16="http://schemas.microsoft.com/office/drawing/2014/main" id="{E1ACFFA2-C823-4CC5-A393-D12507EA627D}"/>
              </a:ext>
            </a:extLst>
          </p:cNvPr>
          <p:cNvSpPr txBox="1"/>
          <p:nvPr/>
        </p:nvSpPr>
        <p:spPr>
          <a:xfrm>
            <a:off x="1421476" y="1879438"/>
            <a:ext cx="9783144"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latin typeface="Georgia" panose="02040502050405020303" pitchFamily="18" charset="0"/>
                <a:cs typeface="Times New Roman" panose="02020603050405020304" pitchFamily="18" charset="0"/>
              </a:rPr>
              <a:t>Don’t take images of yourself that you wouldn’t want everyone to see</a:t>
            </a:r>
          </a:p>
          <a:p>
            <a:pPr marL="571500" indent="-571500">
              <a:buFont typeface="Arial" panose="020B0604020202020204" pitchFamily="34" charset="0"/>
              <a:buChar char="•"/>
            </a:pPr>
            <a:r>
              <a:rPr lang="en-US" sz="3600" dirty="0">
                <a:solidFill>
                  <a:schemeClr val="bg1"/>
                </a:solidFill>
                <a:latin typeface="Georgia" panose="02040502050405020303" pitchFamily="18" charset="0"/>
                <a:cs typeface="Times New Roman" panose="02020603050405020304" pitchFamily="18" charset="0"/>
              </a:rPr>
              <a:t>Don’t forward anyone else’s image</a:t>
            </a:r>
          </a:p>
          <a:p>
            <a:pPr marL="571500" indent="-571500">
              <a:buFont typeface="Arial" panose="020B0604020202020204" pitchFamily="34" charset="0"/>
              <a:buChar char="•"/>
            </a:pPr>
            <a:r>
              <a:rPr lang="en-US" sz="3600" dirty="0">
                <a:solidFill>
                  <a:schemeClr val="bg1"/>
                </a:solidFill>
                <a:latin typeface="Georgia" panose="02040502050405020303" pitchFamily="18" charset="0"/>
                <a:cs typeface="Times New Roman" panose="02020603050405020304" pitchFamily="18" charset="0"/>
              </a:rPr>
              <a:t>Don’t ask or pressure anyone to share an image</a:t>
            </a:r>
          </a:p>
          <a:p>
            <a:pPr marL="571500" indent="-571500">
              <a:buFont typeface="Arial" panose="020B0604020202020204" pitchFamily="34" charset="0"/>
              <a:buChar char="•"/>
            </a:pPr>
            <a:r>
              <a:rPr lang="en-US" sz="3600" dirty="0">
                <a:solidFill>
                  <a:schemeClr val="bg1"/>
                </a:solidFill>
                <a:latin typeface="Georgia" panose="02040502050405020303" pitchFamily="18" charset="0"/>
                <a:cs typeface="Times New Roman" panose="02020603050405020304" pitchFamily="18" charset="0"/>
              </a:rPr>
              <a:t>Talk to an adult</a:t>
            </a:r>
          </a:p>
          <a:p>
            <a:pPr marL="571500" indent="-571500">
              <a:buFont typeface="Arial" panose="020B0604020202020204" pitchFamily="34" charset="0"/>
              <a:buChar char="•"/>
            </a:pPr>
            <a:r>
              <a:rPr lang="en-US" sz="3600" dirty="0">
                <a:solidFill>
                  <a:schemeClr val="bg1"/>
                </a:solidFill>
                <a:latin typeface="Georgia" panose="02040502050405020303" pitchFamily="18" charset="0"/>
                <a:cs typeface="Times New Roman" panose="02020603050405020304" pitchFamily="18" charset="0"/>
              </a:rPr>
              <a:t>Consider reporting the image to CyberTipline.org</a:t>
            </a:r>
          </a:p>
        </p:txBody>
      </p:sp>
    </p:spTree>
    <p:extLst>
      <p:ext uri="{BB962C8B-B14F-4D97-AF65-F5344CB8AC3E}">
        <p14:creationId xmlns:p14="http://schemas.microsoft.com/office/powerpoint/2010/main" val="138187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Box 2"/>
          <p:cNvSpPr txBox="1"/>
          <p:nvPr/>
        </p:nvSpPr>
        <p:spPr>
          <a:xfrm>
            <a:off x="1421476" y="1762298"/>
            <a:ext cx="9783144" cy="954107"/>
          </a:xfrm>
          <a:prstGeom prst="rect">
            <a:avLst/>
          </a:prstGeom>
          <a:noFill/>
        </p:spPr>
        <p:txBody>
          <a:bodyPr wrap="square" rtlCol="0">
            <a:spAutoFit/>
          </a:bodyPr>
          <a:lstStyle/>
          <a:p>
            <a:endParaRPr lang="en-US" sz="2800" b="1" dirty="0">
              <a:solidFill>
                <a:schemeClr val="bg1"/>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F77556-FE9F-43EA-B988-CD21F0FC4BC6}"/>
              </a:ext>
            </a:extLst>
          </p:cNvPr>
          <p:cNvSpPr txBox="1"/>
          <p:nvPr/>
        </p:nvSpPr>
        <p:spPr>
          <a:xfrm>
            <a:off x="4102054" y="686960"/>
            <a:ext cx="5684569" cy="707886"/>
          </a:xfrm>
          <a:prstGeom prst="rect">
            <a:avLst/>
          </a:prstGeom>
          <a:noFill/>
        </p:spPr>
        <p:txBody>
          <a:bodyPr wrap="none" rtlCol="0">
            <a:spAutoFit/>
          </a:bodyPr>
          <a:lstStyle/>
          <a:p>
            <a:r>
              <a:rPr lang="en-US" sz="4000" b="1" dirty="0">
                <a:solidFill>
                  <a:schemeClr val="bg1"/>
                </a:solidFill>
                <a:latin typeface="Georgia" panose="02040502050405020303" pitchFamily="18" charset="0"/>
              </a:rPr>
              <a:t>What You Should Do</a:t>
            </a:r>
          </a:p>
        </p:txBody>
      </p:sp>
      <p:sp>
        <p:nvSpPr>
          <p:cNvPr id="6" name="TextBox 5">
            <a:extLst>
              <a:ext uri="{FF2B5EF4-FFF2-40B4-BE49-F238E27FC236}">
                <a16:creationId xmlns:a16="http://schemas.microsoft.com/office/drawing/2014/main" id="{E1ACFFA2-C823-4CC5-A393-D12507EA627D}"/>
              </a:ext>
            </a:extLst>
          </p:cNvPr>
          <p:cNvSpPr txBox="1"/>
          <p:nvPr/>
        </p:nvSpPr>
        <p:spPr>
          <a:xfrm>
            <a:off x="1204428" y="1686706"/>
            <a:ext cx="9783144" cy="4524315"/>
          </a:xfrm>
          <a:prstGeom prst="rect">
            <a:avLst/>
          </a:prstGeom>
          <a:noFill/>
        </p:spPr>
        <p:txBody>
          <a:bodyPr wrap="square" rtlCol="0">
            <a:spAutoFit/>
          </a:bodyPr>
          <a:lstStyle/>
          <a:p>
            <a:r>
              <a:rPr lang="en-US" sz="3200" dirty="0">
                <a:solidFill>
                  <a:schemeClr val="bg1"/>
                </a:solidFill>
                <a:latin typeface="Georgia" panose="02040502050405020303" pitchFamily="18" charset="0"/>
                <a:cs typeface="Times New Roman" panose="02020603050405020304" pitchFamily="18" charset="0"/>
              </a:rPr>
              <a:t>If a sexting image or video has been posted to a website or app, there are steps you can take to try to get it taken down.</a:t>
            </a:r>
          </a:p>
          <a:p>
            <a:pPr marL="571500" indent="-571500">
              <a:buFont typeface="Arial" panose="020B0604020202020204" pitchFamily="34" charset="0"/>
              <a:buChar char="•"/>
            </a:pPr>
            <a:r>
              <a:rPr lang="en-US" sz="3200" dirty="0">
                <a:solidFill>
                  <a:schemeClr val="bg1"/>
                </a:solidFill>
                <a:latin typeface="Georgia" panose="02040502050405020303" pitchFamily="18" charset="0"/>
                <a:cs typeface="Times New Roman" panose="02020603050405020304" pitchFamily="18" charset="0"/>
              </a:rPr>
              <a:t>File a complaint with the website or app.</a:t>
            </a:r>
          </a:p>
          <a:p>
            <a:pPr marL="571500" indent="-571500">
              <a:buFont typeface="Arial" panose="020B0604020202020204" pitchFamily="34" charset="0"/>
              <a:buChar char="•"/>
            </a:pPr>
            <a:r>
              <a:rPr lang="en-US" sz="3200" dirty="0">
                <a:solidFill>
                  <a:schemeClr val="bg1"/>
                </a:solidFill>
                <a:latin typeface="Georgia" panose="02040502050405020303" pitchFamily="18" charset="0"/>
                <a:cs typeface="Times New Roman" panose="02020603050405020304" pitchFamily="18" charset="0"/>
              </a:rPr>
              <a:t>Include your age.</a:t>
            </a:r>
          </a:p>
          <a:p>
            <a:pPr marL="571500" indent="-571500">
              <a:buFont typeface="Arial" panose="020B0604020202020204" pitchFamily="34" charset="0"/>
              <a:buChar char="•"/>
            </a:pPr>
            <a:r>
              <a:rPr lang="en-US" sz="3200" dirty="0">
                <a:solidFill>
                  <a:schemeClr val="bg1"/>
                </a:solidFill>
                <a:latin typeface="Georgia" panose="02040502050405020303" pitchFamily="18" charset="0"/>
                <a:cs typeface="Times New Roman" panose="02020603050405020304" pitchFamily="18" charset="0"/>
              </a:rPr>
              <a:t>Tell them it was posted without your consent.</a:t>
            </a:r>
          </a:p>
          <a:p>
            <a:pPr marL="571500" indent="-571500">
              <a:buFont typeface="Arial" panose="020B0604020202020204" pitchFamily="34" charset="0"/>
              <a:buChar char="•"/>
            </a:pPr>
            <a:r>
              <a:rPr lang="en-US" sz="3200" dirty="0">
                <a:solidFill>
                  <a:schemeClr val="bg1"/>
                </a:solidFill>
                <a:latin typeface="Georgia" panose="02040502050405020303" pitchFamily="18" charset="0"/>
                <a:cs typeface="Times New Roman" panose="02020603050405020304" pitchFamily="18" charset="0"/>
              </a:rPr>
              <a:t>If you are unable to report to the website, consider calling the police or filing a report at CyberTipline.org</a:t>
            </a:r>
          </a:p>
        </p:txBody>
      </p:sp>
    </p:spTree>
    <p:extLst>
      <p:ext uri="{BB962C8B-B14F-4D97-AF65-F5344CB8AC3E}">
        <p14:creationId xmlns:p14="http://schemas.microsoft.com/office/powerpoint/2010/main" val="174062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Box 2"/>
          <p:cNvSpPr txBox="1"/>
          <p:nvPr/>
        </p:nvSpPr>
        <p:spPr>
          <a:xfrm>
            <a:off x="1080467" y="2187843"/>
            <a:ext cx="3455275" cy="3970318"/>
          </a:xfrm>
          <a:prstGeom prst="rect">
            <a:avLst/>
          </a:prstGeom>
          <a:noFill/>
        </p:spPr>
        <p:txBody>
          <a:bodyPr wrap="square" rtlCol="0">
            <a:spAutoFit/>
          </a:bodyPr>
          <a:lstStyle/>
          <a:p>
            <a:pPr algn="ctr"/>
            <a:r>
              <a:rPr lang="en-US" sz="3600" dirty="0">
                <a:solidFill>
                  <a:schemeClr val="bg1"/>
                </a:solidFill>
                <a:latin typeface="Georgia" panose="02040502050405020303" pitchFamily="18" charset="0"/>
                <a:cs typeface="Times New Roman" panose="02020603050405020304" pitchFamily="18" charset="0"/>
              </a:rPr>
              <a:t>You have the right to say NO to inappropriate requests</a:t>
            </a:r>
          </a:p>
          <a:p>
            <a:endParaRPr lang="en-US" sz="3600" b="1" dirty="0">
              <a:solidFill>
                <a:schemeClr val="bg1"/>
              </a:solidFill>
              <a:latin typeface="Times New Roman" panose="02020603050405020304" pitchFamily="18" charset="0"/>
              <a:cs typeface="Times New Roman" panose="02020603050405020304" pitchFamily="18" charset="0"/>
            </a:endParaRPr>
          </a:p>
          <a:p>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F77556-FE9F-43EA-B988-CD21F0FC4BC6}"/>
              </a:ext>
            </a:extLst>
          </p:cNvPr>
          <p:cNvSpPr txBox="1"/>
          <p:nvPr/>
        </p:nvSpPr>
        <p:spPr>
          <a:xfrm>
            <a:off x="3428950" y="699839"/>
            <a:ext cx="7330853" cy="707886"/>
          </a:xfrm>
          <a:prstGeom prst="rect">
            <a:avLst/>
          </a:prstGeom>
          <a:noFill/>
        </p:spPr>
        <p:txBody>
          <a:bodyPr wrap="none" rtlCol="0">
            <a:spAutoFit/>
          </a:bodyPr>
          <a:lstStyle/>
          <a:p>
            <a:r>
              <a:rPr lang="en-US" sz="4000" b="1" dirty="0">
                <a:solidFill>
                  <a:schemeClr val="bg1"/>
                </a:solidFill>
                <a:latin typeface="Georgia" panose="02040502050405020303" pitchFamily="18" charset="0"/>
              </a:rPr>
              <a:t>Unwanted Sexual Requests</a:t>
            </a:r>
          </a:p>
        </p:txBody>
      </p:sp>
      <p:pic>
        <p:nvPicPr>
          <p:cNvPr id="6" name="Picture 5" descr="A person holding her hand up&#10;&#10;Description automatically generated with medium confidence">
            <a:extLst>
              <a:ext uri="{FF2B5EF4-FFF2-40B4-BE49-F238E27FC236}">
                <a16:creationId xmlns:a16="http://schemas.microsoft.com/office/drawing/2014/main" id="{3BB622B9-4437-438F-8565-26F931329B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5151" y="1882920"/>
            <a:ext cx="5411996" cy="3607997"/>
          </a:xfrm>
          <a:prstGeom prst="rect">
            <a:avLst/>
          </a:prstGeom>
        </p:spPr>
      </p:pic>
    </p:spTree>
    <p:extLst>
      <p:ext uri="{BB962C8B-B14F-4D97-AF65-F5344CB8AC3E}">
        <p14:creationId xmlns:p14="http://schemas.microsoft.com/office/powerpoint/2010/main" val="38518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extBox 5"/>
          <p:cNvSpPr txBox="1"/>
          <p:nvPr/>
        </p:nvSpPr>
        <p:spPr>
          <a:xfrm>
            <a:off x="476685" y="2228531"/>
            <a:ext cx="5347855" cy="3785652"/>
          </a:xfrm>
          <a:prstGeom prst="rect">
            <a:avLst/>
          </a:prstGeom>
          <a:noFill/>
        </p:spPr>
        <p:txBody>
          <a:bodyPr wrap="square" rtlCol="0">
            <a:spAutoFit/>
          </a:bodyPr>
          <a:lstStyle/>
          <a:p>
            <a:pPr algn="ctr"/>
            <a:r>
              <a:rPr lang="en-US" sz="4000" dirty="0">
                <a:solidFill>
                  <a:schemeClr val="bg1"/>
                </a:solidFill>
                <a:latin typeface="Georgia" panose="02040502050405020303" pitchFamily="18" charset="0"/>
                <a:cs typeface="Times New Roman" panose="02020603050405020304" pitchFamily="18" charset="0"/>
              </a:rPr>
              <a:t>Some people are so good at manipulating teens that sometimes the teens don’t even realize they’ve been tricked.</a:t>
            </a:r>
          </a:p>
        </p:txBody>
      </p:sp>
      <p:sp>
        <p:nvSpPr>
          <p:cNvPr id="5" name="Title 4">
            <a:extLst>
              <a:ext uri="{FF2B5EF4-FFF2-40B4-BE49-F238E27FC236}">
                <a16:creationId xmlns:a16="http://schemas.microsoft.com/office/drawing/2014/main" id="{F1A08C07-7D5D-49F6-A2B2-13064F31A76F}"/>
              </a:ext>
            </a:extLst>
          </p:cNvPr>
          <p:cNvSpPr>
            <a:spLocks noGrp="1"/>
          </p:cNvSpPr>
          <p:nvPr>
            <p:ph type="title"/>
          </p:nvPr>
        </p:nvSpPr>
        <p:spPr>
          <a:xfrm>
            <a:off x="1259831" y="476253"/>
            <a:ext cx="10515600" cy="1325563"/>
          </a:xfrm>
        </p:spPr>
        <p:txBody>
          <a:bodyPr>
            <a:normAutofit/>
          </a:bodyPr>
          <a:lstStyle/>
          <a:p>
            <a:pPr algn="ctr"/>
            <a:r>
              <a:rPr lang="en-US" sz="4000" b="1" dirty="0">
                <a:solidFill>
                  <a:schemeClr val="bg1"/>
                </a:solidFill>
                <a:latin typeface="Georgia" panose="02040502050405020303" pitchFamily="18" charset="0"/>
              </a:rPr>
              <a:t>It’s not your fault</a:t>
            </a:r>
          </a:p>
        </p:txBody>
      </p:sp>
      <p:pic>
        <p:nvPicPr>
          <p:cNvPr id="3" name="Picture 2" descr="A person sitting on a chair next to a television&#10;&#10;Description automatically generated with low confidence">
            <a:extLst>
              <a:ext uri="{FF2B5EF4-FFF2-40B4-BE49-F238E27FC236}">
                <a16:creationId xmlns:a16="http://schemas.microsoft.com/office/drawing/2014/main" id="{63E6BA93-5729-4CFA-86BE-9F8036A66A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7461" y="2406857"/>
            <a:ext cx="5225143" cy="3429000"/>
          </a:xfrm>
          <a:prstGeom prst="rect">
            <a:avLst/>
          </a:prstGeom>
        </p:spPr>
      </p:pic>
    </p:spTree>
    <p:extLst>
      <p:ext uri="{BB962C8B-B14F-4D97-AF65-F5344CB8AC3E}">
        <p14:creationId xmlns:p14="http://schemas.microsoft.com/office/powerpoint/2010/main" val="69728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330495" y="1964915"/>
            <a:ext cx="4060858" cy="3624316"/>
          </a:xfrm>
          <a:prstGeom prst="rect">
            <a:avLst/>
          </a:prstGeom>
          <a:effectLst>
            <a:outerShdw blurRad="63500" sx="102000" sy="102000" algn="ctr" rotWithShape="0">
              <a:prstClr val="black">
                <a:alpha val="40000"/>
              </a:prstClr>
            </a:outerShdw>
          </a:effectLst>
        </p:spPr>
      </p:pic>
      <p:sp>
        <p:nvSpPr>
          <p:cNvPr id="6" name="TextBox 5"/>
          <p:cNvSpPr txBox="1"/>
          <p:nvPr/>
        </p:nvSpPr>
        <p:spPr>
          <a:xfrm>
            <a:off x="88469" y="1618913"/>
            <a:ext cx="6391469" cy="3970318"/>
          </a:xfrm>
          <a:prstGeom prst="rect">
            <a:avLst/>
          </a:prstGeom>
          <a:noFill/>
        </p:spPr>
        <p:txBody>
          <a:bodyPr wrap="square" rtlCol="0">
            <a:spAutoFit/>
          </a:bodyPr>
          <a:lstStyle/>
          <a:p>
            <a:pPr marL="457200" indent="-457200">
              <a:buFont typeface="Arial" panose="020B0604020202020204" pitchFamily="34" charset="0"/>
              <a:buChar char="•"/>
            </a:pPr>
            <a:r>
              <a:rPr lang="en-US" dirty="0">
                <a:solidFill>
                  <a:schemeClr val="bg1"/>
                </a:solidFill>
                <a:latin typeface="Georgia" panose="02040502050405020303" pitchFamily="18" charset="0"/>
              </a:rPr>
              <a:t>Chief legal officer and advisor for the State of Mississippi on both civil and criminal matters. </a:t>
            </a:r>
          </a:p>
          <a:p>
            <a:pPr marL="457200" indent="-457200">
              <a:buFont typeface="Arial" panose="020B0604020202020204" pitchFamily="34" charset="0"/>
              <a:buChar char="•"/>
            </a:pPr>
            <a:endParaRPr lang="en-US" dirty="0">
              <a:solidFill>
                <a:schemeClr val="bg1"/>
              </a:solidFill>
              <a:latin typeface="Georgia" panose="02040502050405020303" pitchFamily="18" charset="0"/>
            </a:endParaRPr>
          </a:p>
          <a:p>
            <a:pPr marL="457200" indent="-457200">
              <a:buFont typeface="Arial" panose="020B0604020202020204" pitchFamily="34" charset="0"/>
              <a:buChar char="•"/>
            </a:pPr>
            <a:r>
              <a:rPr lang="en-US" dirty="0">
                <a:solidFill>
                  <a:schemeClr val="bg1"/>
                </a:solidFill>
                <a:latin typeface="Georgia" panose="02040502050405020303" pitchFamily="18" charset="0"/>
              </a:rPr>
              <a:t>Attorney General Lynn Fitch's responsibility is to represent public officials and governmental agencies and to issue legal opinions that interpret state law. Most importantly, she represents the people of the State of Mississippi.</a:t>
            </a:r>
          </a:p>
          <a:p>
            <a:endParaRPr lang="en-US" dirty="0">
              <a:solidFill>
                <a:schemeClr val="bg1"/>
              </a:solidFill>
              <a:latin typeface="Georgia" panose="02040502050405020303" pitchFamily="18" charset="0"/>
            </a:endParaRPr>
          </a:p>
          <a:p>
            <a:pPr marL="457200" indent="-457200">
              <a:buFont typeface="Arial" panose="020B0604020202020204" pitchFamily="34" charset="0"/>
              <a:buChar char="•"/>
            </a:pPr>
            <a:r>
              <a:rPr lang="en-US" dirty="0">
                <a:solidFill>
                  <a:schemeClr val="bg1"/>
                </a:solidFill>
                <a:latin typeface="Georgia" panose="02040502050405020303" pitchFamily="18" charset="0"/>
              </a:rPr>
              <a:t>Bachelor of Business Administration and a Juris Doctorate at the University of Mississippi.</a:t>
            </a:r>
          </a:p>
          <a:p>
            <a:endParaRPr lang="en-US" dirty="0">
              <a:solidFill>
                <a:schemeClr val="bg1"/>
              </a:solidFill>
            </a:endParaRPr>
          </a:p>
          <a:p>
            <a:pPr marL="457200" indent="-457200">
              <a:buFont typeface="Arial" panose="020B0604020202020204" pitchFamily="34" charset="0"/>
              <a:buChar char="•"/>
            </a:pPr>
            <a:r>
              <a:rPr lang="en-US" dirty="0">
                <a:solidFill>
                  <a:schemeClr val="bg1"/>
                </a:solidFill>
                <a:latin typeface="Georgia" panose="02040502050405020303" pitchFamily="18" charset="0"/>
              </a:rPr>
              <a:t>She has over 30 years of both private and government law experience. </a:t>
            </a:r>
            <a:endParaRPr lang="en-US" sz="2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751676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Box 2"/>
          <p:cNvSpPr txBox="1"/>
          <p:nvPr/>
        </p:nvSpPr>
        <p:spPr>
          <a:xfrm>
            <a:off x="856750" y="2193599"/>
            <a:ext cx="10766414" cy="4093428"/>
          </a:xfrm>
          <a:prstGeom prst="rect">
            <a:avLst/>
          </a:prstGeom>
          <a:noFill/>
        </p:spPr>
        <p:txBody>
          <a:bodyPr wrap="square" rtlCol="0">
            <a:spAutoFit/>
          </a:bodyPr>
          <a:lstStyle/>
          <a:p>
            <a:pPr marL="571500" indent="-571500">
              <a:buFont typeface="Wingdings" panose="05000000000000000000" pitchFamily="2" charset="2"/>
              <a:buChar char="§"/>
            </a:pPr>
            <a:r>
              <a:rPr lang="en-US" sz="3600" dirty="0">
                <a:solidFill>
                  <a:schemeClr val="bg1"/>
                </a:solidFill>
                <a:latin typeface="Georgia" panose="02040502050405020303" pitchFamily="18" charset="0"/>
                <a:cs typeface="Times New Roman" panose="02020603050405020304" pitchFamily="18" charset="0"/>
              </a:rPr>
              <a:t>Don’t give out nude images!</a:t>
            </a:r>
          </a:p>
          <a:p>
            <a:pPr marL="571500" indent="-571500">
              <a:buFont typeface="Wingdings" panose="05000000000000000000" pitchFamily="2" charset="2"/>
              <a:buChar char="§"/>
            </a:pPr>
            <a:r>
              <a:rPr lang="en-US" sz="3600" dirty="0">
                <a:solidFill>
                  <a:schemeClr val="bg1"/>
                </a:solidFill>
                <a:latin typeface="Georgia" panose="02040502050405020303" pitchFamily="18" charset="0"/>
                <a:cs typeface="Times New Roman" panose="02020603050405020304" pitchFamily="18" charset="0"/>
              </a:rPr>
              <a:t>Don’t resend pictures of others!</a:t>
            </a:r>
          </a:p>
          <a:p>
            <a:pPr marL="571500" indent="-571500">
              <a:buFont typeface="Wingdings" panose="05000000000000000000" pitchFamily="2" charset="2"/>
              <a:buChar char="§"/>
            </a:pPr>
            <a:r>
              <a:rPr lang="en-US" sz="3600" dirty="0">
                <a:solidFill>
                  <a:schemeClr val="bg1"/>
                </a:solidFill>
                <a:latin typeface="Georgia" panose="02040502050405020303" pitchFamily="18" charset="0"/>
                <a:cs typeface="Times New Roman" panose="02020603050405020304" pitchFamily="18" charset="0"/>
              </a:rPr>
              <a:t>Don’t ask for nude images from anyone!</a:t>
            </a:r>
          </a:p>
          <a:p>
            <a:pPr marL="571500" indent="-571500">
              <a:buFont typeface="Wingdings" panose="05000000000000000000" pitchFamily="2" charset="2"/>
              <a:buChar char="§"/>
            </a:pPr>
            <a:r>
              <a:rPr lang="en-US" sz="3600" dirty="0">
                <a:solidFill>
                  <a:schemeClr val="bg1"/>
                </a:solidFill>
                <a:latin typeface="Georgia" panose="02040502050405020303" pitchFamily="18" charset="0"/>
                <a:cs typeface="Times New Roman" panose="02020603050405020304" pitchFamily="18" charset="0"/>
              </a:rPr>
              <a:t>Don’t share your passwords (Snapchat streaks)</a:t>
            </a:r>
          </a:p>
          <a:p>
            <a:pPr marL="571500" indent="-571500">
              <a:buFont typeface="Wingdings" panose="05000000000000000000" pitchFamily="2" charset="2"/>
              <a:buChar char="§"/>
            </a:pPr>
            <a:r>
              <a:rPr lang="en-US" sz="3600" dirty="0">
                <a:solidFill>
                  <a:schemeClr val="bg1"/>
                </a:solidFill>
                <a:latin typeface="Georgia" panose="02040502050405020303" pitchFamily="18" charset="0"/>
                <a:cs typeface="Times New Roman" panose="02020603050405020304" pitchFamily="18" charset="0"/>
              </a:rPr>
              <a:t>If you have anything on your phone that you shouldn’t- ERASE IT!</a:t>
            </a:r>
          </a:p>
          <a:p>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F77556-FE9F-43EA-B988-CD21F0FC4BC6}"/>
              </a:ext>
            </a:extLst>
          </p:cNvPr>
          <p:cNvSpPr txBox="1"/>
          <p:nvPr/>
        </p:nvSpPr>
        <p:spPr>
          <a:xfrm>
            <a:off x="3775036" y="702264"/>
            <a:ext cx="7096815" cy="707886"/>
          </a:xfrm>
          <a:prstGeom prst="rect">
            <a:avLst/>
          </a:prstGeom>
          <a:noFill/>
        </p:spPr>
        <p:txBody>
          <a:bodyPr wrap="none" rtlCol="0">
            <a:spAutoFit/>
          </a:bodyPr>
          <a:lstStyle/>
          <a:p>
            <a:r>
              <a:rPr lang="en-US" sz="4000" b="1" dirty="0">
                <a:solidFill>
                  <a:schemeClr val="bg1"/>
                </a:solidFill>
                <a:latin typeface="Georgia" panose="02040502050405020303" pitchFamily="18" charset="0"/>
              </a:rPr>
              <a:t>How Not to Get in Trouble</a:t>
            </a:r>
          </a:p>
        </p:txBody>
      </p:sp>
    </p:spTree>
    <p:extLst>
      <p:ext uri="{BB962C8B-B14F-4D97-AF65-F5344CB8AC3E}">
        <p14:creationId xmlns:p14="http://schemas.microsoft.com/office/powerpoint/2010/main" val="381682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A08C07-7D5D-49F6-A2B2-13064F31A76F}"/>
              </a:ext>
            </a:extLst>
          </p:cNvPr>
          <p:cNvSpPr>
            <a:spLocks noGrp="1"/>
          </p:cNvSpPr>
          <p:nvPr>
            <p:ph type="title"/>
          </p:nvPr>
        </p:nvSpPr>
        <p:spPr>
          <a:xfrm>
            <a:off x="1259831" y="476253"/>
            <a:ext cx="10515600" cy="1325563"/>
          </a:xfrm>
        </p:spPr>
        <p:txBody>
          <a:bodyPr>
            <a:normAutofit/>
          </a:bodyPr>
          <a:lstStyle/>
          <a:p>
            <a:pPr algn="ctr"/>
            <a:r>
              <a:rPr lang="en-US" sz="4000" b="1" dirty="0">
                <a:solidFill>
                  <a:schemeClr val="bg1"/>
                </a:solidFill>
                <a:latin typeface="Georgia" panose="02040502050405020303" pitchFamily="18" charset="0"/>
              </a:rPr>
              <a:t>What You Can Do</a:t>
            </a:r>
          </a:p>
        </p:txBody>
      </p:sp>
      <p:pic>
        <p:nvPicPr>
          <p:cNvPr id="3" name="Picture 2">
            <a:extLst>
              <a:ext uri="{FF2B5EF4-FFF2-40B4-BE49-F238E27FC236}">
                <a16:creationId xmlns:a16="http://schemas.microsoft.com/office/drawing/2014/main" id="{A19B6D8A-AA80-4F7C-20EC-A393E181A6BD}"/>
              </a:ext>
            </a:extLst>
          </p:cNvPr>
          <p:cNvPicPr>
            <a:picLocks noChangeAspect="1"/>
          </p:cNvPicPr>
          <p:nvPr/>
        </p:nvPicPr>
        <p:blipFill>
          <a:blip r:embed="rId2"/>
          <a:stretch>
            <a:fillRect/>
          </a:stretch>
        </p:blipFill>
        <p:spPr>
          <a:xfrm>
            <a:off x="4910137" y="1927297"/>
            <a:ext cx="2371725" cy="962025"/>
          </a:xfrm>
          <a:prstGeom prst="rect">
            <a:avLst/>
          </a:prstGeom>
        </p:spPr>
      </p:pic>
      <p:sp>
        <p:nvSpPr>
          <p:cNvPr id="7" name="TextBox 6">
            <a:extLst>
              <a:ext uri="{FF2B5EF4-FFF2-40B4-BE49-F238E27FC236}">
                <a16:creationId xmlns:a16="http://schemas.microsoft.com/office/drawing/2014/main" id="{6A7A665E-8747-6909-8091-4FC708D60BF0}"/>
              </a:ext>
            </a:extLst>
          </p:cNvPr>
          <p:cNvSpPr txBox="1"/>
          <p:nvPr/>
        </p:nvSpPr>
        <p:spPr>
          <a:xfrm>
            <a:off x="3047301" y="3246431"/>
            <a:ext cx="6094602" cy="646331"/>
          </a:xfrm>
          <a:prstGeom prst="rect">
            <a:avLst/>
          </a:prstGeom>
          <a:noFill/>
        </p:spPr>
        <p:txBody>
          <a:bodyPr wrap="square">
            <a:spAutoFit/>
          </a:bodyPr>
          <a:lstStyle/>
          <a:p>
            <a:r>
              <a:rPr lang="en-US" sz="3600" dirty="0">
                <a:solidFill>
                  <a:schemeClr val="bg2"/>
                </a:solidFill>
              </a:rPr>
              <a:t>https://takeitdown.ncmec.org</a:t>
            </a:r>
          </a:p>
        </p:txBody>
      </p:sp>
    </p:spTree>
    <p:extLst>
      <p:ext uri="{BB962C8B-B14F-4D97-AF65-F5344CB8AC3E}">
        <p14:creationId xmlns:p14="http://schemas.microsoft.com/office/powerpoint/2010/main" val="1271896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145" y="462244"/>
            <a:ext cx="2227811" cy="1273035"/>
          </a:xfrm>
          <a:prstGeom prst="rect">
            <a:avLst/>
          </a:prstGeom>
        </p:spPr>
      </p:pic>
      <p:sp>
        <p:nvSpPr>
          <p:cNvPr id="6" name="TextBox 5">
            <a:extLst>
              <a:ext uri="{FF2B5EF4-FFF2-40B4-BE49-F238E27FC236}">
                <a16:creationId xmlns:a16="http://schemas.microsoft.com/office/drawing/2014/main" id="{798FCE5D-E010-4643-8872-5339B24EF1FA}"/>
              </a:ext>
            </a:extLst>
          </p:cNvPr>
          <p:cNvSpPr txBox="1"/>
          <p:nvPr/>
        </p:nvSpPr>
        <p:spPr>
          <a:xfrm>
            <a:off x="1045029" y="2024743"/>
            <a:ext cx="10328987"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Georgia" panose="02040502050405020303" pitchFamily="18" charset="0"/>
              </a:rPr>
              <a:t>Be careful about what you share</a:t>
            </a:r>
          </a:p>
          <a:p>
            <a:endParaRPr lang="en-US" sz="3200" dirty="0">
              <a:solidFill>
                <a:schemeClr val="bg1"/>
              </a:solidFill>
              <a:latin typeface="Georgia" panose="02040502050405020303" pitchFamily="18" charset="0"/>
            </a:endParaRPr>
          </a:p>
          <a:p>
            <a:pPr marL="285750" indent="-285750">
              <a:buFont typeface="Arial" panose="020B0604020202020204" pitchFamily="34" charset="0"/>
              <a:buChar char="•"/>
            </a:pPr>
            <a:r>
              <a:rPr lang="en-US" sz="3200" dirty="0">
                <a:solidFill>
                  <a:schemeClr val="bg1"/>
                </a:solidFill>
                <a:latin typeface="Georgia" panose="02040502050405020303" pitchFamily="18" charset="0"/>
              </a:rPr>
              <a:t>Don’t cyberbully or encourage it</a:t>
            </a:r>
          </a:p>
          <a:p>
            <a:endParaRPr lang="en-US" sz="3200" dirty="0">
              <a:solidFill>
                <a:schemeClr val="bg1"/>
              </a:solidFill>
              <a:latin typeface="Georgia" panose="02040502050405020303" pitchFamily="18" charset="0"/>
            </a:endParaRPr>
          </a:p>
          <a:p>
            <a:pPr marL="285750" indent="-285750">
              <a:buFont typeface="Arial" panose="020B0604020202020204" pitchFamily="34" charset="0"/>
              <a:buChar char="•"/>
            </a:pPr>
            <a:r>
              <a:rPr lang="en-US" sz="3200" dirty="0">
                <a:solidFill>
                  <a:schemeClr val="bg1"/>
                </a:solidFill>
                <a:latin typeface="Georgia" panose="02040502050405020303" pitchFamily="18" charset="0"/>
              </a:rPr>
              <a:t>Don’t request/send inappropriate content</a:t>
            </a:r>
          </a:p>
          <a:p>
            <a:endParaRPr lang="en-US" sz="3200" dirty="0">
              <a:solidFill>
                <a:schemeClr val="bg1"/>
              </a:solidFill>
              <a:latin typeface="Georgia" panose="02040502050405020303" pitchFamily="18" charset="0"/>
            </a:endParaRPr>
          </a:p>
          <a:p>
            <a:pPr marL="285750" indent="-285750">
              <a:buFont typeface="Arial" panose="020B0604020202020204" pitchFamily="34" charset="0"/>
              <a:buChar char="•"/>
            </a:pPr>
            <a:r>
              <a:rPr lang="en-US" sz="3200" dirty="0">
                <a:solidFill>
                  <a:schemeClr val="bg1"/>
                </a:solidFill>
                <a:latin typeface="Georgia" panose="02040502050405020303" pitchFamily="18" charset="0"/>
              </a:rPr>
              <a:t>Report inappropriate behavior</a:t>
            </a:r>
          </a:p>
        </p:txBody>
      </p:sp>
    </p:spTree>
    <p:extLst>
      <p:ext uri="{BB962C8B-B14F-4D97-AF65-F5344CB8AC3E}">
        <p14:creationId xmlns:p14="http://schemas.microsoft.com/office/powerpoint/2010/main" val="1829444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7E2BD-BF0F-4DA7-84B5-0E9A42DE085F}"/>
              </a:ext>
            </a:extLst>
          </p:cNvPr>
          <p:cNvSpPr>
            <a:spLocks noGrp="1"/>
          </p:cNvSpPr>
          <p:nvPr>
            <p:ph type="title"/>
          </p:nvPr>
        </p:nvSpPr>
        <p:spPr>
          <a:xfrm>
            <a:off x="838200" y="2971847"/>
            <a:ext cx="10515600" cy="1325563"/>
          </a:xfrm>
        </p:spPr>
        <p:txBody>
          <a:bodyPr/>
          <a:lstStyle/>
          <a:p>
            <a:pPr algn="ctr"/>
            <a:r>
              <a:rPr lang="en-US" b="1" dirty="0">
                <a:solidFill>
                  <a:schemeClr val="bg1"/>
                </a:solidFill>
                <a:latin typeface="Georgia" panose="02040502050405020303" pitchFamily="18" charset="0"/>
              </a:rPr>
              <a:t>QUESTIONS</a:t>
            </a:r>
          </a:p>
        </p:txBody>
      </p:sp>
    </p:spTree>
    <p:extLst>
      <p:ext uri="{BB962C8B-B14F-4D97-AF65-F5344CB8AC3E}">
        <p14:creationId xmlns:p14="http://schemas.microsoft.com/office/powerpoint/2010/main" val="169766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011816" y="1924565"/>
            <a:ext cx="4132147" cy="3687941"/>
          </a:xfrm>
          <a:prstGeom prst="rect">
            <a:avLst/>
          </a:prstGeom>
          <a:effectLst>
            <a:outerShdw blurRad="63500" sx="102000" sy="102000" algn="ctr" rotWithShape="0">
              <a:prstClr val="black">
                <a:alpha val="40000"/>
              </a:prstClr>
            </a:outerShdw>
          </a:effectLst>
        </p:spPr>
      </p:pic>
      <p:sp>
        <p:nvSpPr>
          <p:cNvPr id="6" name="TextBox 5"/>
          <p:cNvSpPr txBox="1"/>
          <p:nvPr/>
        </p:nvSpPr>
        <p:spPr>
          <a:xfrm>
            <a:off x="222905" y="2425960"/>
            <a:ext cx="6588442" cy="3416320"/>
          </a:xfrm>
          <a:prstGeom prst="rect">
            <a:avLst/>
          </a:prstGeom>
          <a:noFill/>
        </p:spPr>
        <p:txBody>
          <a:bodyPr wrap="square" rtlCol="0">
            <a:spAutoFit/>
          </a:bodyPr>
          <a:lstStyle/>
          <a:p>
            <a:pPr algn="ctr"/>
            <a:r>
              <a:rPr lang="en-US" sz="2400" dirty="0">
                <a:solidFill>
                  <a:schemeClr val="bg1"/>
                </a:solidFill>
                <a:latin typeface="Georgia" panose="02040502050405020303" pitchFamily="18" charset="0"/>
                <a:cs typeface="Times New Roman" panose="02020603050405020304" pitchFamily="18" charset="0"/>
              </a:rPr>
              <a:t>CONNECT WITH US ON SOCIAL MEDIA</a:t>
            </a:r>
          </a:p>
          <a:p>
            <a:pPr marL="457200" indent="-457200">
              <a:buFont typeface="Arial" panose="020B0604020202020204" pitchFamily="34" charset="0"/>
              <a:buChar char="•"/>
            </a:pPr>
            <a:endParaRPr lang="en-US" sz="2400" dirty="0">
              <a:solidFill>
                <a:schemeClr val="bg1"/>
              </a:solidFill>
              <a:latin typeface="Georgia" panose="02040502050405020303" pitchFamily="18" charset="0"/>
              <a:cs typeface="Times New Roman" panose="02020603050405020304" pitchFamily="18" charset="0"/>
            </a:endParaRPr>
          </a:p>
          <a:p>
            <a:pPr marL="457200" indent="-457200">
              <a:buFont typeface="Arial" panose="020B0604020202020204" pitchFamily="34" charset="0"/>
              <a:buChar char="•"/>
            </a:pPr>
            <a:r>
              <a:rPr lang="en-US" sz="2400" dirty="0">
                <a:solidFill>
                  <a:schemeClr val="bg1"/>
                </a:solidFill>
                <a:latin typeface="Georgia" panose="02040502050405020303" pitchFamily="18" charset="0"/>
                <a:cs typeface="Times New Roman" panose="02020603050405020304" pitchFamily="18" charset="0"/>
              </a:rPr>
              <a:t>Facebook - facebook.com/LynnFitchAG/</a:t>
            </a:r>
          </a:p>
          <a:p>
            <a:pPr marL="457200" indent="-457200">
              <a:buFont typeface="Arial" panose="020B0604020202020204" pitchFamily="34" charset="0"/>
              <a:buChar char="•"/>
            </a:pPr>
            <a:endParaRPr lang="en-US" sz="2400" dirty="0">
              <a:solidFill>
                <a:schemeClr val="bg1"/>
              </a:solidFill>
              <a:latin typeface="Georgia" panose="02040502050405020303" pitchFamily="18" charset="0"/>
              <a:cs typeface="Times New Roman" panose="02020603050405020304" pitchFamily="18" charset="0"/>
            </a:endParaRPr>
          </a:p>
          <a:p>
            <a:pPr marL="457200" indent="-457200">
              <a:buFont typeface="Arial" panose="020B0604020202020204" pitchFamily="34" charset="0"/>
              <a:buChar char="•"/>
            </a:pPr>
            <a:r>
              <a:rPr lang="en-US" sz="2400" dirty="0">
                <a:solidFill>
                  <a:schemeClr val="bg1"/>
                </a:solidFill>
                <a:latin typeface="Georgia" panose="02040502050405020303" pitchFamily="18" charset="0"/>
                <a:cs typeface="Times New Roman" panose="02020603050405020304" pitchFamily="18" charset="0"/>
              </a:rPr>
              <a:t>Twitter - twitter.com/LynnFitchAG</a:t>
            </a:r>
          </a:p>
          <a:p>
            <a:endParaRPr lang="en-US" sz="2400" dirty="0">
              <a:solidFill>
                <a:schemeClr val="bg1"/>
              </a:solidFill>
              <a:latin typeface="Georgia" panose="02040502050405020303" pitchFamily="18" charset="0"/>
              <a:cs typeface="Times New Roman" panose="02020603050405020304" pitchFamily="18" charset="0"/>
            </a:endParaRPr>
          </a:p>
          <a:p>
            <a:pPr marL="457200" indent="-457200">
              <a:buFont typeface="Arial" panose="020B0604020202020204" pitchFamily="34" charset="0"/>
              <a:buChar char="•"/>
            </a:pPr>
            <a:r>
              <a:rPr lang="en-US" sz="2400" dirty="0">
                <a:solidFill>
                  <a:schemeClr val="bg1"/>
                </a:solidFill>
                <a:latin typeface="Georgia" panose="02040502050405020303" pitchFamily="18" charset="0"/>
                <a:cs typeface="Times New Roman" panose="02020603050405020304" pitchFamily="18" charset="0"/>
              </a:rPr>
              <a:t>Instagram - instagram.com/LynnFitchAG</a:t>
            </a:r>
          </a:p>
          <a:p>
            <a:pPr marL="457200" indent="-457200">
              <a:buFont typeface="Arial" panose="020B0604020202020204" pitchFamily="34" charset="0"/>
              <a:buChar char="•"/>
            </a:pPr>
            <a:endParaRPr lang="en-US" sz="2400" dirty="0">
              <a:solidFill>
                <a:schemeClr val="bg1"/>
              </a:solidFill>
              <a:latin typeface="Georgia" panose="02040502050405020303" pitchFamily="18" charset="0"/>
              <a:cs typeface="Times New Roman" panose="02020603050405020304" pitchFamily="18" charset="0"/>
            </a:endParaRPr>
          </a:p>
          <a:p>
            <a:pPr marL="457200" indent="-457200">
              <a:buFont typeface="Arial" panose="020B0604020202020204" pitchFamily="34" charset="0"/>
              <a:buChar char="•"/>
            </a:pPr>
            <a:r>
              <a:rPr lang="en-US" sz="2400" dirty="0">
                <a:solidFill>
                  <a:schemeClr val="bg1"/>
                </a:solidFill>
                <a:latin typeface="Georgia" panose="02040502050405020303" pitchFamily="18" charset="0"/>
                <a:cs typeface="Times New Roman" panose="02020603050405020304" pitchFamily="18" charset="0"/>
              </a:rPr>
              <a:t>Website - https://www.ago.state.ms.us/</a:t>
            </a:r>
          </a:p>
        </p:txBody>
      </p:sp>
    </p:spTree>
    <p:extLst>
      <p:ext uri="{BB962C8B-B14F-4D97-AF65-F5344CB8AC3E}">
        <p14:creationId xmlns:p14="http://schemas.microsoft.com/office/powerpoint/2010/main" val="2152274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extBox 3"/>
          <p:cNvSpPr txBox="1"/>
          <p:nvPr/>
        </p:nvSpPr>
        <p:spPr>
          <a:xfrm>
            <a:off x="1587986" y="2635216"/>
            <a:ext cx="8080310" cy="2062103"/>
          </a:xfrm>
          <a:prstGeom prst="rect">
            <a:avLst/>
          </a:prstGeom>
          <a:noFill/>
        </p:spPr>
        <p:txBody>
          <a:bodyPr wrap="square" rtlCol="0">
            <a:spAutoFit/>
          </a:bodyPr>
          <a:lstStyle/>
          <a:p>
            <a:pPr algn="ctr"/>
            <a:r>
              <a:rPr lang="en-US" sz="1600" b="1" dirty="0">
                <a:solidFill>
                  <a:schemeClr val="bg1"/>
                </a:solidFill>
                <a:latin typeface="Georgia" panose="02040502050405020303" pitchFamily="18" charset="0"/>
              </a:rPr>
              <a:t>TEXTUAL MISCONDUCT</a:t>
            </a:r>
          </a:p>
          <a:p>
            <a:pPr algn="ctr"/>
            <a:r>
              <a:rPr lang="en-US" sz="1600" b="1" dirty="0">
                <a:solidFill>
                  <a:schemeClr val="bg1"/>
                </a:solidFill>
                <a:latin typeface="Georgia" panose="02040502050405020303" pitchFamily="18" charset="0"/>
              </a:rPr>
              <a:t>“How to Not Get in Trouble with Your Electronics”</a:t>
            </a:r>
          </a:p>
          <a:p>
            <a:pPr algn="ctr"/>
            <a:endParaRPr lang="en-US" sz="1600" b="1" dirty="0">
              <a:solidFill>
                <a:schemeClr val="bg1"/>
              </a:solidFill>
              <a:latin typeface="Georgia" panose="02040502050405020303" pitchFamily="18" charset="0"/>
            </a:endParaRPr>
          </a:p>
          <a:p>
            <a:pPr algn="ctr"/>
            <a:r>
              <a:rPr lang="en-US" sz="1600" b="1" dirty="0">
                <a:solidFill>
                  <a:schemeClr val="bg1"/>
                </a:solidFill>
                <a:latin typeface="Georgia" panose="02040502050405020303" pitchFamily="18" charset="0"/>
              </a:rPr>
              <a:t>Ashley Hannah, Cyber Crime Division</a:t>
            </a:r>
          </a:p>
          <a:p>
            <a:pPr algn="ctr"/>
            <a:r>
              <a:rPr lang="en-US" sz="1600" b="1" dirty="0">
                <a:solidFill>
                  <a:schemeClr val="bg1"/>
                </a:solidFill>
                <a:latin typeface="Georgia" panose="02040502050405020303" pitchFamily="18" charset="0"/>
              </a:rPr>
              <a:t>Mississippi ICAC Deputy Commander</a:t>
            </a:r>
          </a:p>
          <a:p>
            <a:pPr algn="ctr"/>
            <a:r>
              <a:rPr lang="en-US" sz="1600" b="1" dirty="0">
                <a:solidFill>
                  <a:schemeClr val="bg1"/>
                </a:solidFill>
                <a:latin typeface="Georgia" panose="02040502050405020303" pitchFamily="18" charset="0"/>
              </a:rPr>
              <a:t>ashley.hannah@ago.ms.gov</a:t>
            </a:r>
          </a:p>
          <a:p>
            <a:pPr algn="ctr"/>
            <a:endParaRPr lang="en-US" sz="1600" b="1" dirty="0">
              <a:solidFill>
                <a:schemeClr val="bg1"/>
              </a:solidFill>
              <a:latin typeface="Times New Roman" panose="02020603050405020304" pitchFamily="18" charset="0"/>
              <a:cs typeface="Times New Roman" panose="02020603050405020304" pitchFamily="18" charset="0"/>
            </a:endParaRPr>
          </a:p>
          <a:p>
            <a:pPr algn="ctr"/>
            <a:r>
              <a:rPr lang="en-US" sz="1600" b="1" dirty="0">
                <a:solidFill>
                  <a:schemeClr val="bg1"/>
                </a:solidFill>
                <a:latin typeface="Times New Roman" panose="02020603050405020304" pitchFamily="18" charset="0"/>
                <a:cs typeface="Times New Roman" panose="02020603050405020304" pitchFamily="18" charset="0"/>
              </a:rPr>
              <a:t>601-576-4266</a:t>
            </a:r>
          </a:p>
        </p:txBody>
      </p:sp>
    </p:spTree>
    <p:extLst>
      <p:ext uri="{BB962C8B-B14F-4D97-AF65-F5344CB8AC3E}">
        <p14:creationId xmlns:p14="http://schemas.microsoft.com/office/powerpoint/2010/main" val="136978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6901" y="694389"/>
            <a:ext cx="7895749" cy="907551"/>
          </a:xfrm>
        </p:spPr>
        <p:txBody>
          <a:bodyPr>
            <a:normAutofit fontScale="90000"/>
          </a:bodyPr>
          <a:lstStyle/>
          <a:p>
            <a:pPr algn="ctr"/>
            <a:r>
              <a:rPr lang="en-US" sz="4400" b="1" dirty="0">
                <a:solidFill>
                  <a:schemeClr val="bg1"/>
                </a:solidFill>
                <a:latin typeface="Georgia" panose="02040502050405020303" pitchFamily="18" charset="0"/>
                <a:cs typeface="Times New Roman" panose="02020603050405020304" pitchFamily="18" charset="0"/>
              </a:rPr>
              <a:t>How can you get in trouble with your electronics?</a:t>
            </a:r>
          </a:p>
        </p:txBody>
      </p:sp>
      <p:sp>
        <p:nvSpPr>
          <p:cNvPr id="6" name="TextBox 5"/>
          <p:cNvSpPr txBox="1"/>
          <p:nvPr/>
        </p:nvSpPr>
        <p:spPr>
          <a:xfrm>
            <a:off x="144524" y="2937820"/>
            <a:ext cx="5871971" cy="2554545"/>
          </a:xfrm>
          <a:prstGeom prst="rect">
            <a:avLst/>
          </a:prstGeom>
          <a:noFill/>
        </p:spPr>
        <p:txBody>
          <a:bodyPr wrap="square" rtlCol="0">
            <a:spAutoFit/>
          </a:bodyPr>
          <a:lstStyle/>
          <a:p>
            <a:pPr algn="ctr"/>
            <a:r>
              <a:rPr lang="en-US" sz="3200" dirty="0">
                <a:solidFill>
                  <a:schemeClr val="bg1"/>
                </a:solidFill>
                <a:latin typeface="Georgia" panose="02040502050405020303" pitchFamily="18" charset="0"/>
                <a:cs typeface="Times New Roman" panose="02020603050405020304" pitchFamily="18" charset="0"/>
              </a:rPr>
              <a:t>Sexting</a:t>
            </a:r>
          </a:p>
          <a:p>
            <a:pPr algn="ctr"/>
            <a:endParaRPr lang="en-US" sz="3200" dirty="0">
              <a:solidFill>
                <a:schemeClr val="bg1"/>
              </a:solidFill>
              <a:latin typeface="Georgia" panose="02040502050405020303" pitchFamily="18" charset="0"/>
              <a:cs typeface="Times New Roman" panose="02020603050405020304" pitchFamily="18" charset="0"/>
            </a:endParaRPr>
          </a:p>
          <a:p>
            <a:pPr algn="ctr"/>
            <a:r>
              <a:rPr lang="en-US" sz="3200" dirty="0">
                <a:solidFill>
                  <a:schemeClr val="bg1"/>
                </a:solidFill>
                <a:latin typeface="Georgia" panose="02040502050405020303" pitchFamily="18" charset="0"/>
                <a:cs typeface="Times New Roman" panose="02020603050405020304" pitchFamily="18" charset="0"/>
              </a:rPr>
              <a:t>Cyberbullying</a:t>
            </a:r>
          </a:p>
          <a:p>
            <a:pPr algn="ctr"/>
            <a:endParaRPr lang="en-US" sz="3200" dirty="0">
              <a:solidFill>
                <a:schemeClr val="bg1"/>
              </a:solidFill>
              <a:latin typeface="Georgia" panose="02040502050405020303" pitchFamily="18" charset="0"/>
              <a:cs typeface="Times New Roman" panose="02020603050405020304" pitchFamily="18" charset="0"/>
            </a:endParaRPr>
          </a:p>
          <a:p>
            <a:pPr algn="ctr"/>
            <a:r>
              <a:rPr lang="en-US" sz="3200" dirty="0">
                <a:solidFill>
                  <a:schemeClr val="bg1"/>
                </a:solidFill>
                <a:latin typeface="Georgia" panose="02040502050405020303" pitchFamily="18" charset="0"/>
                <a:cs typeface="Times New Roman" panose="02020603050405020304" pitchFamily="18" charset="0"/>
              </a:rPr>
              <a:t>Meeting Strangers</a:t>
            </a:r>
            <a:endParaRPr lang="en-US" sz="3200" dirty="0">
              <a:solidFill>
                <a:schemeClr val="bg1">
                  <a:lumMod val="75000"/>
                  <a:lumOff val="25000"/>
                </a:schemeClr>
              </a:solidFill>
              <a:latin typeface="Georgia" panose="02040502050405020303" pitchFamily="18" charset="0"/>
              <a:cs typeface="Times New Roman" panose="02020603050405020304" pitchFamily="18" charset="0"/>
            </a:endParaRPr>
          </a:p>
        </p:txBody>
      </p:sp>
      <p:pic>
        <p:nvPicPr>
          <p:cNvPr id="4" name="Picture 3" descr="A person holding a phone&#10;&#10;Description automatically generated with low confidence">
            <a:extLst>
              <a:ext uri="{FF2B5EF4-FFF2-40B4-BE49-F238E27FC236}">
                <a16:creationId xmlns:a16="http://schemas.microsoft.com/office/drawing/2014/main" id="{D19A6416-06D9-4FCD-94A4-7D32A6F46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011" y="2779760"/>
            <a:ext cx="5103403" cy="2870664"/>
          </a:xfrm>
          <a:prstGeom prst="rect">
            <a:avLst/>
          </a:prstGeom>
        </p:spPr>
      </p:pic>
    </p:spTree>
    <p:extLst>
      <p:ext uri="{BB962C8B-B14F-4D97-AF65-F5344CB8AC3E}">
        <p14:creationId xmlns:p14="http://schemas.microsoft.com/office/powerpoint/2010/main" val="67611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C812C-3733-4B27-AEDA-7F72165B9673}"/>
              </a:ext>
            </a:extLst>
          </p:cNvPr>
          <p:cNvSpPr>
            <a:spLocks noGrp="1"/>
          </p:cNvSpPr>
          <p:nvPr>
            <p:ph type="title"/>
          </p:nvPr>
        </p:nvSpPr>
        <p:spPr/>
        <p:txBody>
          <a:bodyPr>
            <a:normAutofit/>
          </a:bodyPr>
          <a:lstStyle/>
          <a:p>
            <a:pPr algn="ctr"/>
            <a:r>
              <a:rPr lang="en-US" sz="4000" b="1" dirty="0">
                <a:solidFill>
                  <a:schemeClr val="bg1"/>
                </a:solidFill>
                <a:latin typeface="Georgia" panose="02040502050405020303" pitchFamily="18" charset="0"/>
              </a:rPr>
              <a:t>Inappropriate Content</a:t>
            </a:r>
          </a:p>
        </p:txBody>
      </p:sp>
      <p:sp>
        <p:nvSpPr>
          <p:cNvPr id="3" name="TextBox 2">
            <a:extLst>
              <a:ext uri="{FF2B5EF4-FFF2-40B4-BE49-F238E27FC236}">
                <a16:creationId xmlns:a16="http://schemas.microsoft.com/office/drawing/2014/main" id="{F9F99592-F5C3-4615-B671-B9AE9A23FFD1}"/>
              </a:ext>
            </a:extLst>
          </p:cNvPr>
          <p:cNvSpPr txBox="1"/>
          <p:nvPr/>
        </p:nvSpPr>
        <p:spPr>
          <a:xfrm>
            <a:off x="1415845" y="1735279"/>
            <a:ext cx="9301316"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latin typeface="Georgia" panose="02040502050405020303" pitchFamily="18" charset="0"/>
              </a:rPr>
              <a:t>It’s important to avoid inappropriate content online. </a:t>
            </a:r>
          </a:p>
          <a:p>
            <a:pPr marL="285750" indent="-285750">
              <a:buFont typeface="Arial" panose="020B0604020202020204" pitchFamily="34" charset="0"/>
              <a:buChar char="•"/>
            </a:pPr>
            <a:r>
              <a:rPr lang="en-US" sz="2800" dirty="0">
                <a:solidFill>
                  <a:schemeClr val="bg1"/>
                </a:solidFill>
                <a:latin typeface="Georgia" panose="02040502050405020303" pitchFamily="18" charset="0"/>
              </a:rPr>
              <a:t>You also need to refrain from posting it yourself!</a:t>
            </a:r>
          </a:p>
          <a:p>
            <a:pPr marL="285750" indent="-285750">
              <a:buFont typeface="Arial" panose="020B0604020202020204" pitchFamily="34" charset="0"/>
              <a:buChar char="•"/>
            </a:pPr>
            <a:r>
              <a:rPr lang="en-US" sz="2800" dirty="0">
                <a:solidFill>
                  <a:schemeClr val="bg1"/>
                </a:solidFill>
                <a:latin typeface="Georgia" panose="02040502050405020303" pitchFamily="18" charset="0"/>
              </a:rPr>
              <a:t>You should be cautious about posting images and comments that are inappropriate such as:</a:t>
            </a:r>
          </a:p>
          <a:p>
            <a:pPr marL="742950" lvl="1" indent="-285750">
              <a:buFont typeface="Arial" panose="020B0604020202020204" pitchFamily="34" charset="0"/>
              <a:buChar char="•"/>
            </a:pPr>
            <a:r>
              <a:rPr lang="en-US" sz="2800" dirty="0">
                <a:solidFill>
                  <a:schemeClr val="bg1"/>
                </a:solidFill>
                <a:latin typeface="Georgia" panose="02040502050405020303" pitchFamily="18" charset="0"/>
              </a:rPr>
              <a:t>Drinking and drug use</a:t>
            </a:r>
          </a:p>
          <a:p>
            <a:pPr marL="742950" lvl="1" indent="-285750">
              <a:buFont typeface="Arial" panose="020B0604020202020204" pitchFamily="34" charset="0"/>
              <a:buChar char="•"/>
            </a:pPr>
            <a:r>
              <a:rPr lang="en-US" sz="2800" dirty="0">
                <a:solidFill>
                  <a:schemeClr val="bg1"/>
                </a:solidFill>
                <a:latin typeface="Georgia" panose="02040502050405020303" pitchFamily="18" charset="0"/>
              </a:rPr>
              <a:t>Hate speech</a:t>
            </a:r>
          </a:p>
          <a:p>
            <a:pPr marL="742950" lvl="1" indent="-285750">
              <a:buFont typeface="Arial" panose="020B0604020202020204" pitchFamily="34" charset="0"/>
              <a:buChar char="•"/>
            </a:pPr>
            <a:r>
              <a:rPr lang="en-US" sz="2800" dirty="0">
                <a:solidFill>
                  <a:schemeClr val="bg1"/>
                </a:solidFill>
                <a:latin typeface="Georgia" panose="02040502050405020303" pitchFamily="18" charset="0"/>
              </a:rPr>
              <a:t>Lewd or offensive gestures</a:t>
            </a:r>
          </a:p>
          <a:p>
            <a:pPr marL="742950" lvl="1" indent="-285750">
              <a:buFont typeface="Arial" panose="020B0604020202020204" pitchFamily="34" charset="0"/>
              <a:buChar char="•"/>
            </a:pPr>
            <a:r>
              <a:rPr lang="en-US" sz="2800" dirty="0">
                <a:solidFill>
                  <a:schemeClr val="bg1"/>
                </a:solidFill>
                <a:latin typeface="Georgia" panose="02040502050405020303" pitchFamily="18" charset="0"/>
              </a:rPr>
              <a:t>Profanity</a:t>
            </a:r>
          </a:p>
          <a:p>
            <a:pPr marL="742950" lvl="1" indent="-285750">
              <a:buFont typeface="Arial" panose="020B0604020202020204" pitchFamily="34" charset="0"/>
              <a:buChar char="•"/>
            </a:pPr>
            <a:r>
              <a:rPr lang="en-US" sz="2800" dirty="0">
                <a:solidFill>
                  <a:schemeClr val="bg1"/>
                </a:solidFill>
                <a:latin typeface="Georgia" panose="02040502050405020303" pitchFamily="18" charset="0"/>
              </a:rPr>
              <a:t>Revealing or suggestive images</a:t>
            </a:r>
          </a:p>
          <a:p>
            <a:pPr marL="742950" lvl="1" indent="-285750">
              <a:buFont typeface="Arial" panose="020B0604020202020204" pitchFamily="34" charset="0"/>
              <a:buChar char="•"/>
            </a:pPr>
            <a:r>
              <a:rPr lang="en-US" sz="2800" dirty="0">
                <a:solidFill>
                  <a:schemeClr val="bg1"/>
                </a:solidFill>
                <a:latin typeface="Georgia" panose="02040502050405020303" pitchFamily="18" charset="0"/>
              </a:rPr>
              <a:t>Threats</a:t>
            </a:r>
          </a:p>
        </p:txBody>
      </p:sp>
    </p:spTree>
    <p:extLst>
      <p:ext uri="{BB962C8B-B14F-4D97-AF65-F5344CB8AC3E}">
        <p14:creationId xmlns:p14="http://schemas.microsoft.com/office/powerpoint/2010/main" val="79089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C812C-3733-4B27-AEDA-7F72165B9673}"/>
              </a:ext>
            </a:extLst>
          </p:cNvPr>
          <p:cNvSpPr>
            <a:spLocks noGrp="1"/>
          </p:cNvSpPr>
          <p:nvPr>
            <p:ph type="title"/>
          </p:nvPr>
        </p:nvSpPr>
        <p:spPr>
          <a:xfrm>
            <a:off x="1529492" y="409716"/>
            <a:ext cx="10515600" cy="1325563"/>
          </a:xfrm>
        </p:spPr>
        <p:txBody>
          <a:bodyPr>
            <a:normAutofit/>
          </a:bodyPr>
          <a:lstStyle/>
          <a:p>
            <a:pPr algn="ctr"/>
            <a:r>
              <a:rPr lang="en-US" sz="4000" b="1" dirty="0">
                <a:solidFill>
                  <a:schemeClr val="bg1"/>
                </a:solidFill>
                <a:latin typeface="Georgia" panose="02040502050405020303" pitchFamily="18" charset="0"/>
              </a:rPr>
              <a:t>Inappropriate Content</a:t>
            </a:r>
          </a:p>
        </p:txBody>
      </p:sp>
      <p:sp>
        <p:nvSpPr>
          <p:cNvPr id="3" name="TextBox 2">
            <a:extLst>
              <a:ext uri="{FF2B5EF4-FFF2-40B4-BE49-F238E27FC236}">
                <a16:creationId xmlns:a16="http://schemas.microsoft.com/office/drawing/2014/main" id="{F9F99592-F5C3-4615-B671-B9AE9A23FFD1}"/>
              </a:ext>
            </a:extLst>
          </p:cNvPr>
          <p:cNvSpPr txBox="1"/>
          <p:nvPr/>
        </p:nvSpPr>
        <p:spPr>
          <a:xfrm>
            <a:off x="1361192" y="1519333"/>
            <a:ext cx="9301316"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latin typeface="Georgia" panose="02040502050405020303" pitchFamily="18" charset="0"/>
              </a:rPr>
              <a:t>Posting these things may:</a:t>
            </a:r>
          </a:p>
          <a:p>
            <a:pPr marL="742950" lvl="1" indent="-285750">
              <a:buFont typeface="Arial" panose="020B0604020202020204" pitchFamily="34" charset="0"/>
              <a:buChar char="•"/>
            </a:pPr>
            <a:r>
              <a:rPr lang="en-US" sz="2800" dirty="0">
                <a:solidFill>
                  <a:schemeClr val="bg1"/>
                </a:solidFill>
                <a:latin typeface="Georgia" panose="02040502050405020303" pitchFamily="18" charset="0"/>
              </a:rPr>
              <a:t>Ruin your reputation</a:t>
            </a:r>
          </a:p>
          <a:p>
            <a:pPr marL="742950" lvl="1" indent="-285750">
              <a:buFont typeface="Arial" panose="020B0604020202020204" pitchFamily="34" charset="0"/>
              <a:buChar char="•"/>
            </a:pPr>
            <a:r>
              <a:rPr lang="en-US" sz="2800" dirty="0">
                <a:solidFill>
                  <a:schemeClr val="bg1"/>
                </a:solidFill>
                <a:latin typeface="Georgia" panose="02040502050405020303" pitchFamily="18" charset="0"/>
              </a:rPr>
              <a:t>Get you in trouble with your parents, school, or the law</a:t>
            </a:r>
          </a:p>
          <a:p>
            <a:pPr marL="742950" lvl="1" indent="-285750">
              <a:buFont typeface="Arial" panose="020B0604020202020204" pitchFamily="34" charset="0"/>
              <a:buChar char="•"/>
            </a:pPr>
            <a:r>
              <a:rPr lang="en-US" sz="2800" dirty="0">
                <a:solidFill>
                  <a:schemeClr val="bg1"/>
                </a:solidFill>
                <a:latin typeface="Georgia" panose="02040502050405020303" pitchFamily="18" charset="0"/>
              </a:rPr>
              <a:t>Damage future opportunities</a:t>
            </a:r>
          </a:p>
          <a:p>
            <a:pPr marL="0" lvl="1" indent="457200">
              <a:buFont typeface="Arial" panose="020B0604020202020204" pitchFamily="34" charset="0"/>
              <a:buChar char="•"/>
            </a:pPr>
            <a:r>
              <a:rPr lang="en-US" sz="2800" dirty="0">
                <a:solidFill>
                  <a:schemeClr val="bg1"/>
                </a:solidFill>
                <a:latin typeface="Georgia" panose="02040502050405020303" pitchFamily="18" charset="0"/>
              </a:rPr>
              <a:t>Before posting ask yourself these questions:</a:t>
            </a:r>
          </a:p>
          <a:p>
            <a:pPr marL="457200" lvl="2" indent="457200">
              <a:buFont typeface="Arial" panose="020B0604020202020204" pitchFamily="34" charset="0"/>
              <a:buChar char="•"/>
            </a:pPr>
            <a:r>
              <a:rPr lang="en-US" sz="2800" dirty="0">
                <a:solidFill>
                  <a:schemeClr val="bg1"/>
                </a:solidFill>
                <a:latin typeface="Georgia" panose="02040502050405020303" pitchFamily="18" charset="0"/>
              </a:rPr>
              <a:t>Who might I hurt?</a:t>
            </a:r>
          </a:p>
          <a:p>
            <a:pPr marL="457200" lvl="2" indent="457200">
              <a:buFont typeface="Arial" panose="020B0604020202020204" pitchFamily="34" charset="0"/>
              <a:buChar char="•"/>
            </a:pPr>
            <a:r>
              <a:rPr lang="en-US" sz="2800" dirty="0">
                <a:solidFill>
                  <a:schemeClr val="bg1"/>
                </a:solidFill>
                <a:latin typeface="Georgia" panose="02040502050405020303" pitchFamily="18" charset="0"/>
              </a:rPr>
              <a:t>Do I like what this says about me?</a:t>
            </a:r>
          </a:p>
          <a:p>
            <a:pPr marL="457200" lvl="2" indent="457200">
              <a:buFont typeface="Arial" panose="020B0604020202020204" pitchFamily="34" charset="0"/>
              <a:buChar char="•"/>
            </a:pPr>
            <a:r>
              <a:rPr lang="en-US" sz="2800" dirty="0">
                <a:solidFill>
                  <a:schemeClr val="bg1"/>
                </a:solidFill>
                <a:latin typeface="Georgia" panose="02040502050405020303" pitchFamily="18" charset="0"/>
              </a:rPr>
              <a:t>Could this get me into trouble?</a:t>
            </a:r>
          </a:p>
          <a:p>
            <a:pPr marL="457200" lvl="2" indent="457200">
              <a:buFont typeface="Arial" panose="020B0604020202020204" pitchFamily="34" charset="0"/>
              <a:buChar char="•"/>
            </a:pPr>
            <a:r>
              <a:rPr lang="en-US" sz="2800" dirty="0">
                <a:solidFill>
                  <a:schemeClr val="bg1"/>
                </a:solidFill>
                <a:latin typeface="Georgia" panose="02040502050405020303" pitchFamily="18" charset="0"/>
              </a:rPr>
              <a:t>Would the adults in my life think this is inappropriate?</a:t>
            </a:r>
          </a:p>
          <a:p>
            <a:pPr marL="457200" lvl="2" indent="457200">
              <a:buFont typeface="Arial" panose="020B0604020202020204" pitchFamily="34" charset="0"/>
              <a:buChar char="•"/>
            </a:pPr>
            <a:r>
              <a:rPr lang="en-US" sz="2800" dirty="0">
                <a:solidFill>
                  <a:schemeClr val="bg1"/>
                </a:solidFill>
                <a:latin typeface="Georgia" panose="02040502050405020303" pitchFamily="18" charset="0"/>
              </a:rPr>
              <a:t>How could this impact my future?</a:t>
            </a:r>
          </a:p>
        </p:txBody>
      </p:sp>
    </p:spTree>
    <p:extLst>
      <p:ext uri="{BB962C8B-B14F-4D97-AF65-F5344CB8AC3E}">
        <p14:creationId xmlns:p14="http://schemas.microsoft.com/office/powerpoint/2010/main" val="423712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C812C-3733-4B27-AEDA-7F72165B9673}"/>
              </a:ext>
            </a:extLst>
          </p:cNvPr>
          <p:cNvSpPr>
            <a:spLocks noGrp="1"/>
          </p:cNvSpPr>
          <p:nvPr>
            <p:ph type="title"/>
          </p:nvPr>
        </p:nvSpPr>
        <p:spPr/>
        <p:txBody>
          <a:bodyPr>
            <a:normAutofit/>
          </a:bodyPr>
          <a:lstStyle/>
          <a:p>
            <a:pPr algn="ctr"/>
            <a:r>
              <a:rPr lang="en-US" sz="4000" b="1" dirty="0">
                <a:solidFill>
                  <a:schemeClr val="bg1"/>
                </a:solidFill>
                <a:latin typeface="Georgia" panose="02040502050405020303" pitchFamily="18" charset="0"/>
              </a:rPr>
              <a:t>Online Privacy</a:t>
            </a:r>
          </a:p>
        </p:txBody>
      </p:sp>
      <p:sp>
        <p:nvSpPr>
          <p:cNvPr id="3" name="TextBox 2">
            <a:extLst>
              <a:ext uri="{FF2B5EF4-FFF2-40B4-BE49-F238E27FC236}">
                <a16:creationId xmlns:a16="http://schemas.microsoft.com/office/drawing/2014/main" id="{F9F99592-F5C3-4615-B671-B9AE9A23FFD1}"/>
              </a:ext>
            </a:extLst>
          </p:cNvPr>
          <p:cNvSpPr txBox="1"/>
          <p:nvPr/>
        </p:nvSpPr>
        <p:spPr>
          <a:xfrm>
            <a:off x="1276764" y="1832398"/>
            <a:ext cx="9301316"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latin typeface="Georgia" panose="02040502050405020303" pitchFamily="18" charset="0"/>
              </a:rPr>
              <a:t>Online information can:</a:t>
            </a:r>
          </a:p>
          <a:p>
            <a:pPr marL="742950" lvl="1" indent="-285750">
              <a:buFont typeface="Arial" panose="020B0604020202020204" pitchFamily="34" charset="0"/>
              <a:buChar char="•"/>
            </a:pPr>
            <a:r>
              <a:rPr lang="en-US" sz="2800" dirty="0">
                <a:solidFill>
                  <a:schemeClr val="bg1"/>
                </a:solidFill>
                <a:latin typeface="Georgia" panose="02040502050405020303" pitchFamily="18" charset="0"/>
              </a:rPr>
              <a:t>Spread quickly and to a lot of people</a:t>
            </a:r>
          </a:p>
          <a:p>
            <a:pPr marL="742950" lvl="1" indent="-285750">
              <a:buFont typeface="Arial" panose="020B0604020202020204" pitchFamily="34" charset="0"/>
              <a:buChar char="•"/>
            </a:pPr>
            <a:r>
              <a:rPr lang="en-US" sz="2800" dirty="0">
                <a:solidFill>
                  <a:schemeClr val="bg1"/>
                </a:solidFill>
                <a:latin typeface="Georgia" panose="02040502050405020303" pitchFamily="18" charset="0"/>
              </a:rPr>
              <a:t>Reach people that you don’t want it to</a:t>
            </a:r>
          </a:p>
          <a:p>
            <a:pPr marL="742950" lvl="1" indent="-285750">
              <a:buFont typeface="Arial" panose="020B0604020202020204" pitchFamily="34" charset="0"/>
              <a:buChar char="•"/>
            </a:pPr>
            <a:r>
              <a:rPr lang="en-US" sz="2800" dirty="0">
                <a:solidFill>
                  <a:schemeClr val="bg1"/>
                </a:solidFill>
                <a:latin typeface="Georgia" panose="02040502050405020303" pitchFamily="18" charset="0"/>
              </a:rPr>
              <a:t>Be permanent</a:t>
            </a:r>
          </a:p>
          <a:p>
            <a:pPr marL="742950" lvl="1" indent="-285750">
              <a:buFont typeface="Arial" panose="020B0604020202020204" pitchFamily="34" charset="0"/>
              <a:buChar char="•"/>
            </a:pPr>
            <a:endParaRPr lang="en-US" sz="2800" dirty="0">
              <a:solidFill>
                <a:schemeClr val="bg1"/>
              </a:solidFill>
              <a:latin typeface="Georgia" panose="02040502050405020303" pitchFamily="18" charset="0"/>
            </a:endParaRPr>
          </a:p>
          <a:p>
            <a:pPr lvl="1"/>
            <a:r>
              <a:rPr lang="en-US" sz="2800" dirty="0">
                <a:solidFill>
                  <a:schemeClr val="bg1"/>
                </a:solidFill>
                <a:latin typeface="Georgia" panose="02040502050405020303" pitchFamily="18" charset="0"/>
              </a:rPr>
              <a:t>The Internet doesn’t keep things private just because you want it to. You should be careful about what you post when using apps that promise anonymity. Privacy is not guaranteed online.</a:t>
            </a:r>
          </a:p>
        </p:txBody>
      </p:sp>
    </p:spTree>
    <p:extLst>
      <p:ext uri="{BB962C8B-B14F-4D97-AF65-F5344CB8AC3E}">
        <p14:creationId xmlns:p14="http://schemas.microsoft.com/office/powerpoint/2010/main" val="196897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C812C-3733-4B27-AEDA-7F72165B9673}"/>
              </a:ext>
            </a:extLst>
          </p:cNvPr>
          <p:cNvSpPr>
            <a:spLocks noGrp="1"/>
          </p:cNvSpPr>
          <p:nvPr>
            <p:ph type="title"/>
          </p:nvPr>
        </p:nvSpPr>
        <p:spPr/>
        <p:txBody>
          <a:bodyPr>
            <a:normAutofit/>
          </a:bodyPr>
          <a:lstStyle/>
          <a:p>
            <a:pPr algn="ctr"/>
            <a:r>
              <a:rPr lang="en-US" sz="4000" b="1" dirty="0">
                <a:solidFill>
                  <a:schemeClr val="bg1"/>
                </a:solidFill>
                <a:latin typeface="Georgia" panose="02040502050405020303" pitchFamily="18" charset="0"/>
              </a:rPr>
              <a:t>Online Privacy</a:t>
            </a:r>
          </a:p>
        </p:txBody>
      </p:sp>
      <p:sp>
        <p:nvSpPr>
          <p:cNvPr id="3" name="TextBox 2">
            <a:extLst>
              <a:ext uri="{FF2B5EF4-FFF2-40B4-BE49-F238E27FC236}">
                <a16:creationId xmlns:a16="http://schemas.microsoft.com/office/drawing/2014/main" id="{F9F99592-F5C3-4615-B671-B9AE9A23FFD1}"/>
              </a:ext>
            </a:extLst>
          </p:cNvPr>
          <p:cNvSpPr txBox="1"/>
          <p:nvPr/>
        </p:nvSpPr>
        <p:spPr>
          <a:xfrm>
            <a:off x="1245941" y="1599228"/>
            <a:ext cx="9301316"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latin typeface="Georgia" panose="02040502050405020303" pitchFamily="18" charset="0"/>
              </a:rPr>
              <a:t>Be careful about sharing your personal information like:</a:t>
            </a:r>
          </a:p>
          <a:p>
            <a:pPr marL="742950" lvl="1" indent="-285750">
              <a:buFont typeface="Arial" panose="020B0604020202020204" pitchFamily="34" charset="0"/>
              <a:buChar char="•"/>
            </a:pPr>
            <a:r>
              <a:rPr lang="en-US" sz="2400" dirty="0">
                <a:solidFill>
                  <a:schemeClr val="bg1"/>
                </a:solidFill>
                <a:latin typeface="Georgia" panose="02040502050405020303" pitchFamily="18" charset="0"/>
              </a:rPr>
              <a:t>Passwords</a:t>
            </a:r>
          </a:p>
          <a:p>
            <a:pPr marL="742950" lvl="1" indent="-285750">
              <a:buFont typeface="Arial" panose="020B0604020202020204" pitchFamily="34" charset="0"/>
              <a:buChar char="•"/>
            </a:pPr>
            <a:r>
              <a:rPr lang="en-US" sz="2400" dirty="0">
                <a:solidFill>
                  <a:schemeClr val="bg1"/>
                </a:solidFill>
                <a:latin typeface="Georgia" panose="02040502050405020303" pitchFamily="18" charset="0"/>
              </a:rPr>
              <a:t>Home address</a:t>
            </a:r>
          </a:p>
          <a:p>
            <a:pPr marL="742950" lvl="1" indent="-285750">
              <a:buFont typeface="Arial" panose="020B0604020202020204" pitchFamily="34" charset="0"/>
              <a:buChar char="•"/>
            </a:pPr>
            <a:r>
              <a:rPr lang="en-US" sz="2400" dirty="0">
                <a:solidFill>
                  <a:schemeClr val="bg1"/>
                </a:solidFill>
                <a:latin typeface="Georgia" panose="02040502050405020303" pitchFamily="18" charset="0"/>
              </a:rPr>
              <a:t>Location</a:t>
            </a:r>
          </a:p>
          <a:p>
            <a:pPr marL="742950" lvl="1" indent="-285750">
              <a:buFont typeface="Arial" panose="020B0604020202020204" pitchFamily="34" charset="0"/>
              <a:buChar char="•"/>
            </a:pPr>
            <a:r>
              <a:rPr lang="en-US" sz="2400" dirty="0">
                <a:solidFill>
                  <a:schemeClr val="bg1"/>
                </a:solidFill>
                <a:latin typeface="Georgia" panose="02040502050405020303" pitchFamily="18" charset="0"/>
              </a:rPr>
              <a:t>Email address</a:t>
            </a:r>
          </a:p>
          <a:p>
            <a:pPr marL="742950" lvl="1" indent="-285750">
              <a:buFont typeface="Arial" panose="020B0604020202020204" pitchFamily="34" charset="0"/>
              <a:buChar char="•"/>
            </a:pPr>
            <a:r>
              <a:rPr lang="en-US" sz="2400" dirty="0">
                <a:solidFill>
                  <a:schemeClr val="bg1"/>
                </a:solidFill>
                <a:latin typeface="Georgia" panose="02040502050405020303" pitchFamily="18" charset="0"/>
              </a:rPr>
              <a:t>Phone numbers</a:t>
            </a:r>
          </a:p>
          <a:p>
            <a:pPr marL="742950" lvl="1" indent="-285750">
              <a:buFont typeface="Arial" panose="020B0604020202020204" pitchFamily="34" charset="0"/>
              <a:buChar char="•"/>
            </a:pPr>
            <a:endParaRPr lang="en-US" sz="2400" dirty="0">
              <a:solidFill>
                <a:schemeClr val="bg1"/>
              </a:solidFill>
              <a:latin typeface="Georgia" panose="02040502050405020303" pitchFamily="18" charset="0"/>
            </a:endParaRPr>
          </a:p>
          <a:p>
            <a:pPr lvl="1"/>
            <a:r>
              <a:rPr lang="en-US" sz="2400" dirty="0">
                <a:solidFill>
                  <a:schemeClr val="bg1"/>
                </a:solidFill>
                <a:latin typeface="Georgia" panose="02040502050405020303" pitchFamily="18" charset="0"/>
              </a:rPr>
              <a:t>We aren’t saying that you should never share this information. There are lots of legitimate sites that require it. But once you put information online, it’s easy to lose control of who sees it and what they do with it. Revealing personal information online can make you a target for identity theft, scams, computer hacks, and other trouble.</a:t>
            </a:r>
          </a:p>
        </p:txBody>
      </p:sp>
    </p:spTree>
    <p:extLst>
      <p:ext uri="{BB962C8B-B14F-4D97-AF65-F5344CB8AC3E}">
        <p14:creationId xmlns:p14="http://schemas.microsoft.com/office/powerpoint/2010/main" val="294797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C812C-3733-4B27-AEDA-7F72165B9673}"/>
              </a:ext>
            </a:extLst>
          </p:cNvPr>
          <p:cNvSpPr>
            <a:spLocks noGrp="1"/>
          </p:cNvSpPr>
          <p:nvPr>
            <p:ph type="title"/>
          </p:nvPr>
        </p:nvSpPr>
        <p:spPr/>
        <p:txBody>
          <a:bodyPr>
            <a:normAutofit/>
          </a:bodyPr>
          <a:lstStyle/>
          <a:p>
            <a:pPr algn="ctr"/>
            <a:r>
              <a:rPr lang="en-US" sz="4000" b="1" dirty="0">
                <a:solidFill>
                  <a:schemeClr val="bg1"/>
                </a:solidFill>
                <a:latin typeface="Georgia" panose="02040502050405020303" pitchFamily="18" charset="0"/>
              </a:rPr>
              <a:t>What You Should Do</a:t>
            </a:r>
          </a:p>
        </p:txBody>
      </p:sp>
      <p:sp>
        <p:nvSpPr>
          <p:cNvPr id="3" name="TextBox 2">
            <a:extLst>
              <a:ext uri="{FF2B5EF4-FFF2-40B4-BE49-F238E27FC236}">
                <a16:creationId xmlns:a16="http://schemas.microsoft.com/office/drawing/2014/main" id="{F9F99592-F5C3-4615-B671-B9AE9A23FFD1}"/>
              </a:ext>
            </a:extLst>
          </p:cNvPr>
          <p:cNvSpPr txBox="1"/>
          <p:nvPr/>
        </p:nvSpPr>
        <p:spPr>
          <a:xfrm>
            <a:off x="6010381" y="1814809"/>
            <a:ext cx="5784805"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latin typeface="Georgia" panose="02040502050405020303" pitchFamily="18" charset="0"/>
              </a:rPr>
              <a:t>Have a different password for each account</a:t>
            </a:r>
          </a:p>
          <a:p>
            <a:pPr marL="285750" indent="-285750">
              <a:buFont typeface="Arial" panose="020B0604020202020204" pitchFamily="34" charset="0"/>
              <a:buChar char="•"/>
            </a:pPr>
            <a:r>
              <a:rPr lang="en-US" sz="2800" dirty="0">
                <a:solidFill>
                  <a:schemeClr val="bg1"/>
                </a:solidFill>
                <a:latin typeface="Georgia" panose="02040502050405020303" pitchFamily="18" charset="0"/>
              </a:rPr>
              <a:t>Use privacy settings</a:t>
            </a:r>
          </a:p>
          <a:p>
            <a:pPr marL="285750" indent="-285750">
              <a:buFont typeface="Arial" panose="020B0604020202020204" pitchFamily="34" charset="0"/>
              <a:buChar char="•"/>
            </a:pPr>
            <a:r>
              <a:rPr lang="en-US" sz="2800" dirty="0">
                <a:solidFill>
                  <a:schemeClr val="bg1"/>
                </a:solidFill>
                <a:latin typeface="Georgia" panose="02040502050405020303" pitchFamily="18" charset="0"/>
              </a:rPr>
              <a:t>Remember who you “friend”</a:t>
            </a:r>
          </a:p>
          <a:p>
            <a:pPr marL="285750" indent="-285750">
              <a:buFont typeface="Arial" panose="020B0604020202020204" pitchFamily="34" charset="0"/>
              <a:buChar char="•"/>
            </a:pPr>
            <a:r>
              <a:rPr lang="en-US" sz="2800" dirty="0">
                <a:solidFill>
                  <a:schemeClr val="bg1"/>
                </a:solidFill>
                <a:latin typeface="Georgia" panose="02040502050405020303" pitchFamily="18" charset="0"/>
              </a:rPr>
              <a:t>Limit access to your location</a:t>
            </a:r>
          </a:p>
          <a:p>
            <a:pPr marL="285750" indent="-285750">
              <a:buFont typeface="Arial" panose="020B0604020202020204" pitchFamily="34" charset="0"/>
              <a:buChar char="•"/>
            </a:pPr>
            <a:r>
              <a:rPr lang="en-US" sz="2800" dirty="0">
                <a:solidFill>
                  <a:schemeClr val="bg1"/>
                </a:solidFill>
                <a:latin typeface="Georgia" panose="02040502050405020303" pitchFamily="18" charset="0"/>
              </a:rPr>
              <a:t>Look for the lock symbol or “https”</a:t>
            </a:r>
          </a:p>
          <a:p>
            <a:pPr marL="285750" indent="-285750">
              <a:buFont typeface="Arial" panose="020B0604020202020204" pitchFamily="34" charset="0"/>
              <a:buChar char="•"/>
            </a:pPr>
            <a:r>
              <a:rPr lang="en-US" sz="2800" dirty="0">
                <a:solidFill>
                  <a:schemeClr val="bg1"/>
                </a:solidFill>
                <a:latin typeface="Georgia" panose="02040502050405020303" pitchFamily="18" charset="0"/>
              </a:rPr>
              <a:t>Don’t share anyone else’s personal information</a:t>
            </a:r>
          </a:p>
          <a:p>
            <a:pPr marL="285750" indent="-285750">
              <a:buFont typeface="Arial" panose="020B0604020202020204" pitchFamily="34" charset="0"/>
              <a:buChar char="•"/>
            </a:pPr>
            <a:r>
              <a:rPr lang="en-US" sz="2800" dirty="0">
                <a:solidFill>
                  <a:schemeClr val="bg1"/>
                </a:solidFill>
                <a:latin typeface="Georgia" panose="02040502050405020303" pitchFamily="18" charset="0"/>
              </a:rPr>
              <a:t>Don’t share passwords</a:t>
            </a:r>
          </a:p>
        </p:txBody>
      </p:sp>
      <p:pic>
        <p:nvPicPr>
          <p:cNvPr id="5" name="Picture 4" descr="A picture containing shape&#10;&#10;Description automatically generated">
            <a:extLst>
              <a:ext uri="{FF2B5EF4-FFF2-40B4-BE49-F238E27FC236}">
                <a16:creationId xmlns:a16="http://schemas.microsoft.com/office/drawing/2014/main" id="{33662969-8C20-46C3-910A-3841E77D4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75" y="2909667"/>
            <a:ext cx="4495800" cy="1957608"/>
          </a:xfrm>
          <a:prstGeom prst="rect">
            <a:avLst/>
          </a:prstGeom>
        </p:spPr>
      </p:pic>
    </p:spTree>
    <p:extLst>
      <p:ext uri="{BB962C8B-B14F-4D97-AF65-F5344CB8AC3E}">
        <p14:creationId xmlns:p14="http://schemas.microsoft.com/office/powerpoint/2010/main" val="8369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tx1"/>
            </a:gs>
            <a:gs pos="76000">
              <a:schemeClr val="tx1"/>
            </a:gs>
            <a:gs pos="92000">
              <a:schemeClr val="tx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extBox 5"/>
          <p:cNvSpPr txBox="1"/>
          <p:nvPr/>
        </p:nvSpPr>
        <p:spPr>
          <a:xfrm>
            <a:off x="748145" y="1832398"/>
            <a:ext cx="9381089" cy="5232202"/>
          </a:xfrm>
          <a:prstGeom prst="rect">
            <a:avLst/>
          </a:prstGeom>
          <a:noFill/>
        </p:spPr>
        <p:txBody>
          <a:bodyPr wrap="square" rtlCol="0">
            <a:spAutoFit/>
          </a:bodyPr>
          <a:lstStyle/>
          <a:p>
            <a:r>
              <a:rPr lang="en-US" sz="2800" dirty="0">
                <a:solidFill>
                  <a:schemeClr val="bg1"/>
                </a:solidFill>
                <a:latin typeface="Georgia" panose="02040502050405020303" pitchFamily="18" charset="0"/>
                <a:cs typeface="Times New Roman" panose="02020603050405020304" pitchFamily="18" charset="0"/>
              </a:rPr>
              <a:t>What is it?</a:t>
            </a:r>
          </a:p>
          <a:p>
            <a:pPr lvl="1"/>
            <a:r>
              <a:rPr lang="en-US" sz="2800" dirty="0">
                <a:solidFill>
                  <a:schemeClr val="bg1"/>
                </a:solidFill>
                <a:latin typeface="Georgia" panose="02040502050405020303" pitchFamily="18" charset="0"/>
                <a:cs typeface="Times New Roman" panose="02020603050405020304" pitchFamily="18" charset="0"/>
              </a:rPr>
              <a:t>The sharing of nude or suggestive pictures and videos through text messages.</a:t>
            </a:r>
          </a:p>
          <a:p>
            <a:pPr lvl="1"/>
            <a:endParaRPr lang="en-US" sz="2800" dirty="0">
              <a:solidFill>
                <a:schemeClr val="bg1"/>
              </a:solidFill>
              <a:latin typeface="Georgia" panose="02040502050405020303" pitchFamily="18" charset="0"/>
              <a:cs typeface="Times New Roman" panose="02020603050405020304" pitchFamily="18" charset="0"/>
            </a:endParaRPr>
          </a:p>
          <a:p>
            <a:pPr marL="0" lvl="1"/>
            <a:r>
              <a:rPr lang="en-US" sz="2800" dirty="0">
                <a:solidFill>
                  <a:schemeClr val="bg1"/>
                </a:solidFill>
                <a:latin typeface="Georgia" panose="02040502050405020303" pitchFamily="18" charset="0"/>
                <a:cs typeface="Times New Roman" panose="02020603050405020304" pitchFamily="18" charset="0"/>
              </a:rPr>
              <a:t>Who’s involved?</a:t>
            </a:r>
          </a:p>
          <a:p>
            <a:pPr marL="0" lvl="1"/>
            <a:r>
              <a:rPr lang="en-US" sz="2800" dirty="0">
                <a:solidFill>
                  <a:schemeClr val="bg1"/>
                </a:solidFill>
                <a:latin typeface="Georgia" panose="02040502050405020303" pitchFamily="18" charset="0"/>
                <a:cs typeface="Times New Roman" panose="02020603050405020304" pitchFamily="18" charset="0"/>
              </a:rPr>
              <a:t>	The Sender</a:t>
            </a:r>
          </a:p>
          <a:p>
            <a:pPr marL="0" lvl="1"/>
            <a:r>
              <a:rPr lang="en-US" sz="2800" dirty="0">
                <a:solidFill>
                  <a:schemeClr val="bg1"/>
                </a:solidFill>
                <a:latin typeface="Georgia" panose="02040502050405020303" pitchFamily="18" charset="0"/>
                <a:cs typeface="Times New Roman" panose="02020603050405020304" pitchFamily="18" charset="0"/>
              </a:rPr>
              <a:t>	The Receiver</a:t>
            </a:r>
          </a:p>
          <a:p>
            <a:pPr marL="0" lvl="1"/>
            <a:r>
              <a:rPr lang="en-US" sz="2800" dirty="0">
                <a:solidFill>
                  <a:schemeClr val="bg1"/>
                </a:solidFill>
                <a:latin typeface="Georgia" panose="02040502050405020303" pitchFamily="18" charset="0"/>
                <a:cs typeface="Times New Roman" panose="02020603050405020304" pitchFamily="18" charset="0"/>
              </a:rPr>
              <a:t>	The Traders and Collectors</a:t>
            </a:r>
          </a:p>
          <a:p>
            <a:pPr lvl="1"/>
            <a:endParaRPr lang="en-US" sz="2800" b="1" dirty="0">
              <a:solidFill>
                <a:schemeClr val="bg1"/>
              </a:solidFill>
              <a:latin typeface="Times New Roman" panose="02020603050405020304" pitchFamily="18" charset="0"/>
              <a:cs typeface="Times New Roman" panose="02020603050405020304" pitchFamily="18" charset="0"/>
            </a:endParaRPr>
          </a:p>
          <a:p>
            <a:pPr lvl="1"/>
            <a:endParaRPr lang="en-US" sz="2800" b="1"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5400" b="1" dirty="0">
              <a:solidFill>
                <a:schemeClr val="bg1"/>
              </a:solidFill>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F1A08C07-7D5D-49F6-A2B2-13064F31A76F}"/>
              </a:ext>
            </a:extLst>
          </p:cNvPr>
          <p:cNvSpPr>
            <a:spLocks noGrp="1"/>
          </p:cNvSpPr>
          <p:nvPr>
            <p:ph type="title"/>
          </p:nvPr>
        </p:nvSpPr>
        <p:spPr/>
        <p:txBody>
          <a:bodyPr>
            <a:normAutofit/>
          </a:bodyPr>
          <a:lstStyle/>
          <a:p>
            <a:pPr algn="ctr"/>
            <a:r>
              <a:rPr lang="en-US" sz="4000" b="1" dirty="0">
                <a:solidFill>
                  <a:schemeClr val="bg1"/>
                </a:solidFill>
                <a:latin typeface="Georgia" panose="02040502050405020303" pitchFamily="18" charset="0"/>
              </a:rPr>
              <a:t>Sexting</a:t>
            </a:r>
          </a:p>
        </p:txBody>
      </p:sp>
    </p:spTree>
    <p:extLst>
      <p:ext uri="{BB962C8B-B14F-4D97-AF65-F5344CB8AC3E}">
        <p14:creationId xmlns:p14="http://schemas.microsoft.com/office/powerpoint/2010/main" val="164620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20838</TotalTime>
  <Words>978</Words>
  <Application>Microsoft Office PowerPoint</Application>
  <PresentationFormat>Widescreen</PresentationFormat>
  <Paragraphs>150</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Century Gothic</vt:lpstr>
      <vt:lpstr>Corbel</vt:lpstr>
      <vt:lpstr>Georgia</vt:lpstr>
      <vt:lpstr>Times New Roman</vt:lpstr>
      <vt:lpstr>Wingdings</vt:lpstr>
      <vt:lpstr>Depth</vt:lpstr>
      <vt:lpstr>PowerPoint Presentation</vt:lpstr>
      <vt:lpstr>PowerPoint Presentation</vt:lpstr>
      <vt:lpstr>How can you get in trouble with your electronics?</vt:lpstr>
      <vt:lpstr>Inappropriate Content</vt:lpstr>
      <vt:lpstr>Inappropriate Content</vt:lpstr>
      <vt:lpstr>Online Privacy</vt:lpstr>
      <vt:lpstr>Online Privacy</vt:lpstr>
      <vt:lpstr>What You Should Do</vt:lpstr>
      <vt:lpstr>Sexting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It’s not your fault</vt:lpstr>
      <vt:lpstr>PowerPoint Presentation</vt:lpstr>
      <vt:lpstr>What You Can Do</vt:lpstr>
      <vt:lpstr>PowerPoint Presentation</vt:lpstr>
      <vt:lpstr>QUESTIONS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 Coleman</dc:creator>
  <cp:lastModifiedBy>Jessica Breazeale</cp:lastModifiedBy>
  <cp:revision>106</cp:revision>
  <dcterms:created xsi:type="dcterms:W3CDTF">2020-01-17T20:00:05Z</dcterms:created>
  <dcterms:modified xsi:type="dcterms:W3CDTF">2024-01-18T16:47:04Z</dcterms:modified>
</cp:coreProperties>
</file>