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4.jpg" ContentType="image/png"/>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5"/>
  </p:notesMasterIdLst>
  <p:sldIdLst>
    <p:sldId id="256" r:id="rId2"/>
    <p:sldId id="257" r:id="rId3"/>
    <p:sldId id="262" r:id="rId4"/>
    <p:sldId id="264" r:id="rId5"/>
    <p:sldId id="259" r:id="rId6"/>
    <p:sldId id="266" r:id="rId7"/>
    <p:sldId id="260" r:id="rId8"/>
    <p:sldId id="261" r:id="rId9"/>
    <p:sldId id="1304" r:id="rId10"/>
    <p:sldId id="267" r:id="rId11"/>
    <p:sldId id="1278" r:id="rId12"/>
    <p:sldId id="1303" r:id="rId13"/>
    <p:sldId id="1300" r:id="rId14"/>
    <p:sldId id="1296" r:id="rId15"/>
    <p:sldId id="1298" r:id="rId16"/>
    <p:sldId id="1305" r:id="rId17"/>
    <p:sldId id="1279" r:id="rId18"/>
    <p:sldId id="1263" r:id="rId19"/>
    <p:sldId id="1276" r:id="rId20"/>
    <p:sldId id="1280" r:id="rId21"/>
    <p:sldId id="1281" r:id="rId22"/>
    <p:sldId id="1306" r:id="rId23"/>
    <p:sldId id="1293"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2" autoAdjust="0"/>
    <p:restoredTop sz="94660"/>
  </p:normalViewPr>
  <p:slideViewPr>
    <p:cSldViewPr snapToGrid="0">
      <p:cViewPr varScale="1">
        <p:scale>
          <a:sx n="71" d="100"/>
          <a:sy n="71" d="100"/>
        </p:scale>
        <p:origin x="85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06E1DA-E8CE-461A-BA59-1C5477AE8D1B}" type="datetimeFigureOut">
              <a:rPr lang="en-US" smtClean="0"/>
              <a:t>12/14/2023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C8665B-7565-461F-A6A9-33AE55B7B98B}" type="slidenum">
              <a:rPr lang="en-US" smtClean="0"/>
              <a:t>‹#›</a:t>
            </a:fld>
            <a:endParaRPr lang="en-US"/>
          </a:p>
        </p:txBody>
      </p:sp>
    </p:spTree>
    <p:extLst>
      <p:ext uri="{BB962C8B-B14F-4D97-AF65-F5344CB8AC3E}">
        <p14:creationId xmlns:p14="http://schemas.microsoft.com/office/powerpoint/2010/main" val="2748192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12/14/2023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815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2109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12/14/2023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9354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723357"/>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30513"/>
            <a:ext cx="2478355" cy="33310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51188"/>
            <a:ext cx="2478355" cy="33310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51188"/>
            <a:ext cx="2478355" cy="33310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51188"/>
            <a:ext cx="2478355" cy="33310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30513"/>
            <a:ext cx="2478355" cy="33310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30513"/>
            <a:ext cx="2478355" cy="33310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30513"/>
            <a:ext cx="2478355" cy="33310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51188"/>
            <a:ext cx="2478355" cy="33310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76436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12/14/2023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283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12/14/2023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007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141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7690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57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957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12/14/2023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036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12/14/2023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234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12/14/2023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9963105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 id="2147483674" r:id="rId12"/>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preventiveservicestaskforce.org/uspstf/recommendation"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8.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diabetes/data/statistics-report/index.html"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hronicdisease/index.htm"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C427EA3-1645-4B27-A5C2-55E8E24C6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85CDBF6-7B87-4A58-92CA-E887CA36A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6BFF2B2E-1CF1-403F-BB44-3F9C3E7F6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D8B4D3C-0DE0-43B9-B032-32B536B96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Picture 7" descr="A group of people holding puzzle pieces&#10;&#10;Description automatically generated">
            <a:extLst>
              <a:ext uri="{FF2B5EF4-FFF2-40B4-BE49-F238E27FC236}">
                <a16:creationId xmlns:a16="http://schemas.microsoft.com/office/drawing/2014/main" id="{E9B3D7AC-0081-33AB-0FC5-EA0664D8F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34" y="1295400"/>
            <a:ext cx="7022391" cy="4019550"/>
          </a:xfrm>
          <a:prstGeom prst="rect">
            <a:avLst/>
          </a:prstGeom>
        </p:spPr>
      </p:pic>
      <p:sp>
        <p:nvSpPr>
          <p:cNvPr id="26" name="Rectangle 25">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095C31B-D4B1-5EF9-9F7C-B0881940EA6C}"/>
              </a:ext>
            </a:extLst>
          </p:cNvPr>
          <p:cNvSpPr>
            <a:spLocks noGrp="1"/>
          </p:cNvSpPr>
          <p:nvPr>
            <p:ph type="ctrTitle"/>
          </p:nvPr>
        </p:nvSpPr>
        <p:spPr>
          <a:xfrm>
            <a:off x="8296275" y="951791"/>
            <a:ext cx="3081576" cy="2085869"/>
          </a:xfrm>
        </p:spPr>
        <p:txBody>
          <a:bodyPr>
            <a:normAutofit/>
          </a:bodyPr>
          <a:lstStyle/>
          <a:p>
            <a:pPr algn="ctr"/>
            <a:r>
              <a:rPr lang="en-US" dirty="0">
                <a:solidFill>
                  <a:srgbClr val="FFFFFF"/>
                </a:solidFill>
              </a:rPr>
              <a:t>Diabetes 2023 </a:t>
            </a:r>
          </a:p>
        </p:txBody>
      </p:sp>
      <p:sp>
        <p:nvSpPr>
          <p:cNvPr id="3" name="Subtitle 2">
            <a:extLst>
              <a:ext uri="{FF2B5EF4-FFF2-40B4-BE49-F238E27FC236}">
                <a16:creationId xmlns:a16="http://schemas.microsoft.com/office/drawing/2014/main" id="{AD324288-CA51-168E-AFBA-C96EEA787ABD}"/>
              </a:ext>
            </a:extLst>
          </p:cNvPr>
          <p:cNvSpPr>
            <a:spLocks noGrp="1"/>
          </p:cNvSpPr>
          <p:nvPr>
            <p:ph type="subTitle" idx="1"/>
          </p:nvPr>
        </p:nvSpPr>
        <p:spPr>
          <a:xfrm>
            <a:off x="8296275" y="2953513"/>
            <a:ext cx="3081576" cy="1733655"/>
          </a:xfrm>
        </p:spPr>
        <p:txBody>
          <a:bodyPr>
            <a:normAutofit lnSpcReduction="10000"/>
          </a:bodyPr>
          <a:lstStyle/>
          <a:p>
            <a:endParaRPr lang="en-US" dirty="0">
              <a:solidFill>
                <a:srgbClr val="FFFFFF">
                  <a:alpha val="75000"/>
                </a:srgbClr>
              </a:solidFill>
            </a:endParaRPr>
          </a:p>
          <a:p>
            <a:r>
              <a:rPr lang="en-US" dirty="0">
                <a:solidFill>
                  <a:srgbClr val="FFFFFF">
                    <a:alpha val="75000"/>
                  </a:srgbClr>
                </a:solidFill>
              </a:rPr>
              <a:t>Juliette Sandifer Kum-</a:t>
            </a:r>
            <a:r>
              <a:rPr lang="en-US" dirty="0" err="1">
                <a:solidFill>
                  <a:srgbClr val="FFFFFF">
                    <a:alpha val="75000"/>
                  </a:srgbClr>
                </a:solidFill>
              </a:rPr>
              <a:t>Nji</a:t>
            </a:r>
            <a:r>
              <a:rPr lang="en-US" dirty="0">
                <a:solidFill>
                  <a:srgbClr val="FFFFFF">
                    <a:alpha val="75000"/>
                  </a:srgbClr>
                </a:solidFill>
              </a:rPr>
              <a:t> MD</a:t>
            </a:r>
          </a:p>
          <a:p>
            <a:pPr algn="ctr"/>
            <a:endParaRPr lang="en-US" dirty="0">
              <a:solidFill>
                <a:srgbClr val="FFFFFF">
                  <a:alpha val="75000"/>
                </a:srgbClr>
              </a:solidFill>
            </a:endParaRPr>
          </a:p>
          <a:p>
            <a:pPr algn="ctr"/>
            <a:r>
              <a:rPr lang="en-US" dirty="0">
                <a:solidFill>
                  <a:srgbClr val="FFFFFF">
                    <a:alpha val="75000"/>
                  </a:srgbClr>
                </a:solidFill>
              </a:rPr>
              <a:t>Endocrinologist at Capital City Endocrine Clinic</a:t>
            </a:r>
          </a:p>
        </p:txBody>
      </p:sp>
    </p:spTree>
    <p:extLst>
      <p:ext uri="{BB962C8B-B14F-4D97-AF65-F5344CB8AC3E}">
        <p14:creationId xmlns:p14="http://schemas.microsoft.com/office/powerpoint/2010/main" val="11239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D613-9445-3076-671F-4E393ACF95D6}"/>
              </a:ext>
            </a:extLst>
          </p:cNvPr>
          <p:cNvSpPr>
            <a:spLocks noGrp="1"/>
          </p:cNvSpPr>
          <p:nvPr>
            <p:ph type="title"/>
          </p:nvPr>
        </p:nvSpPr>
        <p:spPr/>
        <p:txBody>
          <a:bodyPr/>
          <a:lstStyle/>
          <a:p>
            <a:r>
              <a:rPr lang="en-US" dirty="0"/>
              <a:t>Screening</a:t>
            </a:r>
          </a:p>
        </p:txBody>
      </p:sp>
      <p:pic>
        <p:nvPicPr>
          <p:cNvPr id="5" name="Content Placeholder 4" descr="A screenshot of a computer&#10;&#10;Description automatically generated">
            <a:extLst>
              <a:ext uri="{FF2B5EF4-FFF2-40B4-BE49-F238E27FC236}">
                <a16:creationId xmlns:a16="http://schemas.microsoft.com/office/drawing/2014/main" id="{7CD36383-2923-2665-25F7-1ABB7E6B272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163" t="15976" r="14157" b="58586"/>
          <a:stretch/>
        </p:blipFill>
        <p:spPr>
          <a:xfrm>
            <a:off x="417442" y="2117034"/>
            <a:ext cx="10686389" cy="2305879"/>
          </a:xfrm>
        </p:spPr>
      </p:pic>
      <p:sp>
        <p:nvSpPr>
          <p:cNvPr id="6" name="TextBox 5">
            <a:extLst>
              <a:ext uri="{FF2B5EF4-FFF2-40B4-BE49-F238E27FC236}">
                <a16:creationId xmlns:a16="http://schemas.microsoft.com/office/drawing/2014/main" id="{B12D9623-2F85-7A10-F93B-94401E89E325}"/>
              </a:ext>
            </a:extLst>
          </p:cNvPr>
          <p:cNvSpPr txBox="1"/>
          <p:nvPr/>
        </p:nvSpPr>
        <p:spPr>
          <a:xfrm>
            <a:off x="688063" y="5794218"/>
            <a:ext cx="14960662" cy="646331"/>
          </a:xfrm>
          <a:prstGeom prst="rect">
            <a:avLst/>
          </a:prstGeom>
          <a:noFill/>
        </p:spPr>
        <p:txBody>
          <a:bodyPr wrap="square" rtlCol="0">
            <a:spAutoFit/>
          </a:bodyPr>
          <a:lstStyle/>
          <a:p>
            <a:r>
              <a:rPr lang="en-US" dirty="0"/>
              <a:t>U.S. Preventive Services Task Force. </a:t>
            </a:r>
            <a:r>
              <a:rPr lang="en-US" dirty="0">
                <a:hlinkClick r:id="rId3"/>
              </a:rPr>
              <a:t>https://www.uspreventiveservicestaskforce.org/uspstf/recommendation</a:t>
            </a:r>
            <a:endParaRPr lang="en-US" dirty="0"/>
          </a:p>
          <a:p>
            <a:r>
              <a:rPr lang="en-US" dirty="0"/>
              <a:t>-topics/uspstf-a-and-b-recommendations</a:t>
            </a:r>
          </a:p>
        </p:txBody>
      </p:sp>
    </p:spTree>
    <p:extLst>
      <p:ext uri="{BB962C8B-B14F-4D97-AF65-F5344CB8AC3E}">
        <p14:creationId xmlns:p14="http://schemas.microsoft.com/office/powerpoint/2010/main" val="2107866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74453"/>
          </a:xfrm>
        </p:spPr>
        <p:txBody>
          <a:bodyPr/>
          <a:lstStyle/>
          <a:p>
            <a:r>
              <a:rPr lang="en-US" dirty="0"/>
              <a:t>Prediabetes and Type 2 Diabetes</a:t>
            </a:r>
            <a:endParaRPr lang="en-US" dirty="0">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a:xfrm>
            <a:off x="267214" y="177869"/>
            <a:ext cx="10054167" cy="258233"/>
          </a:xfrm>
        </p:spPr>
        <p:txBody>
          <a:bodyPr>
            <a:normAutofit fontScale="62500" lnSpcReduction="20000"/>
          </a:bodyPr>
          <a:lstStyle/>
          <a:p>
            <a:r>
              <a:rPr lang="en-US" dirty="0"/>
              <a:t>Classification and Diagnosis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50" y="1758374"/>
            <a:ext cx="10555850" cy="3211135"/>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dirty="0">
                <a:solidFill>
                  <a:srgbClr val="A6192E"/>
                </a:solidFill>
              </a:rPr>
              <a:t>2.7 </a:t>
            </a:r>
            <a:r>
              <a:rPr lang="en-US" sz="2400" dirty="0"/>
              <a:t>Screening for prediabetes and type 2 diabetes with an informal assessment of risk factors or validated risk calculator should be done in asymptomatic adults. </a:t>
            </a:r>
            <a:r>
              <a:rPr lang="en-US" sz="2400" dirty="0">
                <a:solidFill>
                  <a:srgbClr val="A6192E"/>
                </a:solidFill>
              </a:rPr>
              <a:t>B</a:t>
            </a:r>
          </a:p>
          <a:p>
            <a:pPr algn="l"/>
            <a:r>
              <a:rPr lang="en-US" sz="2400" dirty="0">
                <a:solidFill>
                  <a:schemeClr val="bg2">
                    <a:lumMod val="75000"/>
                  </a:schemeClr>
                </a:solidFill>
              </a:rPr>
              <a:t>2.8 Testing for prediabetes and/or type 2 diabetes in asymptomatic people should be considered in adults of any age with overweight or obesity (BMI </a:t>
            </a:r>
            <a:r>
              <a:rPr lang="en-US" sz="2400" dirty="0">
                <a:solidFill>
                  <a:schemeClr val="bg2">
                    <a:lumMod val="75000"/>
                  </a:schemeClr>
                </a:solidFill>
                <a:ea typeface="Calibri" panose="020F0502020204030204" pitchFamily="34" charset="0"/>
              </a:rPr>
              <a:t>≥</a:t>
            </a:r>
            <a:r>
              <a:rPr lang="en-US" sz="2400" dirty="0">
                <a:solidFill>
                  <a:schemeClr val="bg2">
                    <a:lumMod val="75000"/>
                  </a:schemeClr>
                </a:solidFill>
              </a:rPr>
              <a:t>25 kg/m2 or </a:t>
            </a:r>
            <a:r>
              <a:rPr lang="en-US" sz="2400" dirty="0">
                <a:solidFill>
                  <a:schemeClr val="bg2">
                    <a:lumMod val="75000"/>
                  </a:schemeClr>
                </a:solidFill>
                <a:ea typeface="Calibri" panose="020F0502020204030204" pitchFamily="34" charset="0"/>
              </a:rPr>
              <a:t>≥</a:t>
            </a:r>
            <a:r>
              <a:rPr lang="en-US" sz="2400" dirty="0">
                <a:solidFill>
                  <a:schemeClr val="bg2">
                    <a:lumMod val="75000"/>
                  </a:schemeClr>
                </a:solidFill>
              </a:rPr>
              <a:t>23 kg/m2 in Asian American individuals) who have one or more risk factors (</a:t>
            </a:r>
            <a:r>
              <a:rPr lang="en-US" sz="2400" b="1" dirty="0">
                <a:solidFill>
                  <a:schemeClr val="bg2">
                    <a:lumMod val="75000"/>
                  </a:schemeClr>
                </a:solidFill>
              </a:rPr>
              <a:t>Table 2.3</a:t>
            </a:r>
            <a:r>
              <a:rPr lang="en-US" sz="2400" dirty="0">
                <a:solidFill>
                  <a:schemeClr val="bg2">
                    <a:lumMod val="75000"/>
                  </a:schemeClr>
                </a:solidFill>
              </a:rPr>
              <a:t>). B</a:t>
            </a:r>
          </a:p>
          <a:p>
            <a:pPr algn="l"/>
            <a:r>
              <a:rPr lang="en-US" sz="2400" dirty="0">
                <a:solidFill>
                  <a:schemeClr val="bg2">
                    <a:lumMod val="75000"/>
                  </a:schemeClr>
                </a:solidFill>
              </a:rPr>
              <a:t>2.9 For all people, screening should begin at age 35 years. B</a:t>
            </a:r>
          </a:p>
        </p:txBody>
      </p:sp>
      <p:sp>
        <p:nvSpPr>
          <p:cNvPr id="6" name="TextBox 5">
            <a:extLst>
              <a:ext uri="{FF2B5EF4-FFF2-40B4-BE49-F238E27FC236}">
                <a16:creationId xmlns:a16="http://schemas.microsoft.com/office/drawing/2014/main" id="{1470AD0F-E082-9E37-01B3-2AEC31073DE1}"/>
              </a:ext>
            </a:extLst>
          </p:cNvPr>
          <p:cNvSpPr txBox="1"/>
          <p:nvPr/>
        </p:nvSpPr>
        <p:spPr>
          <a:xfrm>
            <a:off x="3128582" y="6541631"/>
            <a:ext cx="11373813" cy="276999"/>
          </a:xfrm>
          <a:prstGeom prst="rect">
            <a:avLst/>
          </a:prstGeom>
          <a:noFill/>
        </p:spPr>
        <p:txBody>
          <a:bodyPr wrap="square" rtlCol="0">
            <a:spAutoFit/>
          </a:bodyPr>
          <a:lstStyle/>
          <a:p>
            <a:r>
              <a:rPr lang="en-US" sz="1200" dirty="0">
                <a:solidFill>
                  <a:srgbClr val="A6192E"/>
                </a:solidFill>
                <a:latin typeface="Helvetica" pitchFamily="34" charset="0"/>
                <a:ea typeface="ヒラギノ角ゴ Pro W3" charset="-128"/>
              </a:rPr>
              <a:t>Classification and Diagnosis of Diabetes: </a:t>
            </a:r>
            <a:r>
              <a:rPr lang="en-US" sz="1200" i="1" dirty="0">
                <a:solidFill>
                  <a:srgbClr val="A6192E"/>
                </a:solidFill>
                <a:ea typeface="ヒラギノ角ゴ Pro W3" charset="-128"/>
              </a:rPr>
              <a:t>Standards of Care in Diabetes - 2023</a:t>
            </a:r>
            <a:r>
              <a:rPr lang="en-US" sz="1200" dirty="0">
                <a:solidFill>
                  <a:srgbClr val="A6192E"/>
                </a:solidFill>
                <a:latin typeface="Helvetica" pitchFamily="34" charset="0"/>
                <a:ea typeface="ヒラギノ角ゴ Pro W3" charset="-128"/>
              </a:rPr>
              <a:t>. </a:t>
            </a:r>
            <a:r>
              <a:rPr lang="en-US" sz="1200" i="1" dirty="0">
                <a:solidFill>
                  <a:srgbClr val="A6192E"/>
                </a:solidFill>
                <a:latin typeface="Helvetica" pitchFamily="34" charset="0"/>
                <a:ea typeface="ヒラギノ角ゴ Pro W3" charset="-128"/>
              </a:rPr>
              <a:t>Diabetes Care 2023</a:t>
            </a:r>
            <a:endParaRPr lang="en-US" sz="1200" dirty="0"/>
          </a:p>
        </p:txBody>
      </p:sp>
      <p:cxnSp>
        <p:nvCxnSpPr>
          <p:cNvPr id="8" name="Straight Connector 7">
            <a:extLst>
              <a:ext uri="{FF2B5EF4-FFF2-40B4-BE49-F238E27FC236}">
                <a16:creationId xmlns:a16="http://schemas.microsoft.com/office/drawing/2014/main" id="{83937C70-EFD5-EC2E-5F16-EDF4060FBD18}"/>
              </a:ext>
            </a:extLst>
          </p:cNvPr>
          <p:cNvCxnSpPr>
            <a:cxnSpLocks/>
          </p:cNvCxnSpPr>
          <p:nvPr/>
        </p:nvCxnSpPr>
        <p:spPr>
          <a:xfrm>
            <a:off x="9832063" y="4861711"/>
            <a:ext cx="41646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96330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B28A-CFAB-6DF5-838F-ADAABCA0913C}"/>
              </a:ext>
            </a:extLst>
          </p:cNvPr>
          <p:cNvPicPr>
            <a:picLocks noChangeAspect="1"/>
          </p:cNvPicPr>
          <p:nvPr/>
        </p:nvPicPr>
        <p:blipFill>
          <a:blip r:embed="rId2"/>
          <a:stretch>
            <a:fillRect/>
          </a:stretch>
        </p:blipFill>
        <p:spPr>
          <a:xfrm>
            <a:off x="2980823" y="96116"/>
            <a:ext cx="5072313" cy="5514109"/>
          </a:xfrm>
          <a:prstGeom prst="rect">
            <a:avLst/>
          </a:prstGeom>
        </p:spPr>
      </p:pic>
      <p:pic>
        <p:nvPicPr>
          <p:cNvPr id="5" name="Picture 4" descr="A screenshot of a computer screen&#10;&#10;Description automatically generated">
            <a:extLst>
              <a:ext uri="{FF2B5EF4-FFF2-40B4-BE49-F238E27FC236}">
                <a16:creationId xmlns:a16="http://schemas.microsoft.com/office/drawing/2014/main" id="{D2741362-15FE-6F1D-AB78-9340D46658BB}"/>
              </a:ext>
            </a:extLst>
          </p:cNvPr>
          <p:cNvPicPr>
            <a:picLocks noChangeAspect="1"/>
          </p:cNvPicPr>
          <p:nvPr/>
        </p:nvPicPr>
        <p:blipFill rotWithShape="1">
          <a:blip r:embed="rId3">
            <a:extLst>
              <a:ext uri="{28A0092B-C50C-407E-A947-70E740481C1C}">
                <a14:useLocalDpi xmlns:a14="http://schemas.microsoft.com/office/drawing/2010/main" val="0"/>
              </a:ext>
            </a:extLst>
          </a:blip>
          <a:srcRect l="36406" t="17834" r="21641"/>
          <a:stretch/>
        </p:blipFill>
        <p:spPr>
          <a:xfrm>
            <a:off x="2637924" y="734279"/>
            <a:ext cx="5682239" cy="6027605"/>
          </a:xfrm>
          <a:prstGeom prst="rect">
            <a:avLst/>
          </a:prstGeom>
        </p:spPr>
      </p:pic>
      <p:sp>
        <p:nvSpPr>
          <p:cNvPr id="6" name="Title 1">
            <a:extLst>
              <a:ext uri="{FF2B5EF4-FFF2-40B4-BE49-F238E27FC236}">
                <a16:creationId xmlns:a16="http://schemas.microsoft.com/office/drawing/2014/main" id="{1856D2C1-2399-3048-FDE3-59861FD120FD}"/>
              </a:ext>
            </a:extLst>
          </p:cNvPr>
          <p:cNvSpPr txBox="1">
            <a:spLocks/>
          </p:cNvSpPr>
          <p:nvPr/>
        </p:nvSpPr>
        <p:spPr>
          <a:xfrm>
            <a:off x="8110801" y="6388941"/>
            <a:ext cx="5597375" cy="1384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1000" dirty="0"/>
              <a:t>diabetes.org/</a:t>
            </a:r>
            <a:r>
              <a:rPr lang="en-US" sz="1000" dirty="0" err="1"/>
              <a:t>socrisktest</a:t>
            </a:r>
            <a:endParaRPr lang="en-US" sz="1000" dirty="0">
              <a:solidFill>
                <a:srgbClr val="A6192E"/>
              </a:solidFill>
            </a:endParaRPr>
          </a:p>
        </p:txBody>
      </p:sp>
      <p:sp>
        <p:nvSpPr>
          <p:cNvPr id="7" name="TextBox 6">
            <a:extLst>
              <a:ext uri="{FF2B5EF4-FFF2-40B4-BE49-F238E27FC236}">
                <a16:creationId xmlns:a16="http://schemas.microsoft.com/office/drawing/2014/main" id="{2F47A628-4694-094B-2FF8-36E1707CA781}"/>
              </a:ext>
            </a:extLst>
          </p:cNvPr>
          <p:cNvSpPr txBox="1">
            <a:spLocks noChangeArrowheads="1"/>
          </p:cNvSpPr>
          <p:nvPr/>
        </p:nvSpPr>
        <p:spPr bwMode="auto">
          <a:xfrm>
            <a:off x="7991844" y="5954444"/>
            <a:ext cx="53849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800" dirty="0">
                <a:solidFill>
                  <a:srgbClr val="A6192E"/>
                </a:solidFill>
                <a:latin typeface="Helvetica" pitchFamily="34" charset="0"/>
                <a:ea typeface="ヒラギノ角ゴ Pro W3" charset="-128"/>
              </a:rPr>
              <a:t>Classification and Diagnosis of Diabetes: </a:t>
            </a:r>
            <a:br>
              <a:rPr lang="en-US" sz="800" dirty="0">
                <a:solidFill>
                  <a:srgbClr val="A6192E"/>
                </a:solidFill>
                <a:latin typeface="Helvetica" pitchFamily="34" charset="0"/>
                <a:ea typeface="ヒラギノ角ゴ Pro W3" charset="-128"/>
              </a:rPr>
            </a:br>
            <a:r>
              <a:rPr lang="en-US" sz="800" i="1" dirty="0">
                <a:solidFill>
                  <a:srgbClr val="A6192E"/>
                </a:solidFill>
                <a:ea typeface="ヒラギノ角ゴ Pro W3" charset="-128"/>
              </a:rPr>
              <a:t>Standards of Care in Diabetes - 2023</a:t>
            </a:r>
            <a:r>
              <a:rPr lang="en-US" sz="800" dirty="0">
                <a:solidFill>
                  <a:srgbClr val="A6192E"/>
                </a:solidFill>
                <a:latin typeface="Helvetica" pitchFamily="34" charset="0"/>
                <a:ea typeface="ヒラギノ角ゴ Pro W3" charset="-128"/>
              </a:rPr>
              <a:t>. </a:t>
            </a:r>
            <a:r>
              <a:rPr lang="en-US" sz="800" i="1" dirty="0">
                <a:solidFill>
                  <a:srgbClr val="A6192E"/>
                </a:solidFill>
                <a:latin typeface="Helvetica" pitchFamily="34" charset="0"/>
                <a:ea typeface="ヒラギノ角ゴ Pro W3" charset="-128"/>
              </a:rPr>
              <a:t>Diabetes Care </a:t>
            </a:r>
            <a:r>
              <a:rPr lang="en-US" sz="800" dirty="0">
                <a:solidFill>
                  <a:srgbClr val="A6192E"/>
                </a:solidFill>
                <a:latin typeface="Helvetica" pitchFamily="34" charset="0"/>
                <a:ea typeface="ヒラギノ角ゴ Pro W3" charset="-128"/>
              </a:rPr>
              <a:t>2023;46(Suppl. 1):S19-S40</a:t>
            </a:r>
          </a:p>
        </p:txBody>
      </p:sp>
    </p:spTree>
    <p:extLst>
      <p:ext uri="{BB962C8B-B14F-4D97-AF65-F5344CB8AC3E}">
        <p14:creationId xmlns:p14="http://schemas.microsoft.com/office/powerpoint/2010/main" val="64800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74453"/>
          </a:xfrm>
        </p:spPr>
        <p:txBody>
          <a:bodyPr/>
          <a:lstStyle/>
          <a:p>
            <a:r>
              <a:rPr lang="en-US" dirty="0"/>
              <a:t>Prediabetes and Type 2 Diabetes</a:t>
            </a:r>
            <a:endParaRPr lang="en-US" dirty="0">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a:xfrm>
            <a:off x="267214" y="177869"/>
            <a:ext cx="10054167" cy="258233"/>
          </a:xfrm>
        </p:spPr>
        <p:txBody>
          <a:bodyPr>
            <a:normAutofit fontScale="62500" lnSpcReduction="20000"/>
          </a:bodyPr>
          <a:lstStyle/>
          <a:p>
            <a:r>
              <a:rPr lang="en-US" dirty="0"/>
              <a:t>Classification and Diagnosis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50" y="1758374"/>
            <a:ext cx="10555850" cy="3211135"/>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dirty="0">
                <a:solidFill>
                  <a:schemeClr val="bg2">
                    <a:lumMod val="75000"/>
                  </a:schemeClr>
                </a:solidFill>
              </a:rPr>
              <a:t>2.7 Screening for prediabetes and type 2 diabetes with an informal assessment of risk factors or validated risk calculator should be done in asymptomatic adults. B</a:t>
            </a:r>
          </a:p>
          <a:p>
            <a:pPr algn="l"/>
            <a:r>
              <a:rPr lang="en-US" sz="2400" dirty="0">
                <a:solidFill>
                  <a:srgbClr val="A6192E"/>
                </a:solidFill>
              </a:rPr>
              <a:t>2.8 </a:t>
            </a:r>
            <a:r>
              <a:rPr lang="en-US" sz="2400" dirty="0"/>
              <a:t>Testing for prediabetes and/or type 2 diabetes in asymptomatic people should be considered in adults of any age with overweight or obesity (BMI </a:t>
            </a:r>
            <a:r>
              <a:rPr lang="en-US" sz="2400" dirty="0">
                <a:ea typeface="Calibri" panose="020F0502020204030204" pitchFamily="34" charset="0"/>
              </a:rPr>
              <a:t>≥</a:t>
            </a:r>
            <a:r>
              <a:rPr lang="en-US" sz="2400" dirty="0"/>
              <a:t>25 kg/m2 or </a:t>
            </a:r>
            <a:r>
              <a:rPr lang="en-US" sz="2400" dirty="0">
                <a:ea typeface="Calibri" panose="020F0502020204030204" pitchFamily="34" charset="0"/>
              </a:rPr>
              <a:t>≥</a:t>
            </a:r>
            <a:r>
              <a:rPr lang="en-US" sz="2400" dirty="0"/>
              <a:t>23 kg/m2 in Asian American individuals) who have one or more risk factors (</a:t>
            </a:r>
            <a:r>
              <a:rPr lang="en-US" sz="2400" b="1" dirty="0"/>
              <a:t>Table 2.3</a:t>
            </a:r>
            <a:r>
              <a:rPr lang="en-US" sz="2400" dirty="0"/>
              <a:t>). </a:t>
            </a:r>
            <a:r>
              <a:rPr lang="en-US" sz="2400" dirty="0">
                <a:solidFill>
                  <a:srgbClr val="A6192E"/>
                </a:solidFill>
              </a:rPr>
              <a:t>B</a:t>
            </a:r>
          </a:p>
          <a:p>
            <a:pPr algn="l"/>
            <a:r>
              <a:rPr lang="en-US" sz="2400" dirty="0">
                <a:solidFill>
                  <a:srgbClr val="A6192E"/>
                </a:solidFill>
              </a:rPr>
              <a:t>2.9 </a:t>
            </a:r>
            <a:r>
              <a:rPr lang="en-US" sz="2400" dirty="0"/>
              <a:t>For all people, screening should begin at age 35 years. </a:t>
            </a:r>
            <a:r>
              <a:rPr lang="en-US" sz="2400" dirty="0">
                <a:solidFill>
                  <a:srgbClr val="A6192E"/>
                </a:solidFill>
              </a:rPr>
              <a:t>B</a:t>
            </a:r>
          </a:p>
        </p:txBody>
      </p:sp>
      <p:sp>
        <p:nvSpPr>
          <p:cNvPr id="6" name="TextBox 5">
            <a:extLst>
              <a:ext uri="{FF2B5EF4-FFF2-40B4-BE49-F238E27FC236}">
                <a16:creationId xmlns:a16="http://schemas.microsoft.com/office/drawing/2014/main" id="{1470AD0F-E082-9E37-01B3-2AEC31073DE1}"/>
              </a:ext>
            </a:extLst>
          </p:cNvPr>
          <p:cNvSpPr txBox="1"/>
          <p:nvPr/>
        </p:nvSpPr>
        <p:spPr>
          <a:xfrm>
            <a:off x="3128582" y="6541631"/>
            <a:ext cx="11373813" cy="276999"/>
          </a:xfrm>
          <a:prstGeom prst="rect">
            <a:avLst/>
          </a:prstGeom>
          <a:noFill/>
        </p:spPr>
        <p:txBody>
          <a:bodyPr wrap="square" rtlCol="0">
            <a:spAutoFit/>
          </a:bodyPr>
          <a:lstStyle/>
          <a:p>
            <a:r>
              <a:rPr lang="en-US" sz="1200" dirty="0">
                <a:solidFill>
                  <a:srgbClr val="A6192E"/>
                </a:solidFill>
                <a:latin typeface="Helvetica" pitchFamily="34" charset="0"/>
                <a:ea typeface="ヒラギノ角ゴ Pro W3" charset="-128"/>
              </a:rPr>
              <a:t>Classification and Diagnosis of Diabetes: </a:t>
            </a:r>
            <a:r>
              <a:rPr lang="en-US" sz="1200" i="1" dirty="0">
                <a:solidFill>
                  <a:srgbClr val="A6192E"/>
                </a:solidFill>
                <a:ea typeface="ヒラギノ角ゴ Pro W3" charset="-128"/>
              </a:rPr>
              <a:t>Standards of Care in Diabetes - 2023</a:t>
            </a:r>
            <a:r>
              <a:rPr lang="en-US" sz="1200" dirty="0">
                <a:solidFill>
                  <a:srgbClr val="A6192E"/>
                </a:solidFill>
                <a:latin typeface="Helvetica" pitchFamily="34" charset="0"/>
                <a:ea typeface="ヒラギノ角ゴ Pro W3" charset="-128"/>
              </a:rPr>
              <a:t>. </a:t>
            </a:r>
            <a:r>
              <a:rPr lang="en-US" sz="1200" i="1" dirty="0">
                <a:solidFill>
                  <a:srgbClr val="A6192E"/>
                </a:solidFill>
                <a:latin typeface="Helvetica" pitchFamily="34" charset="0"/>
                <a:ea typeface="ヒラギノ角ゴ Pro W3" charset="-128"/>
              </a:rPr>
              <a:t>Diabetes Care 2023</a:t>
            </a:r>
            <a:endParaRPr lang="en-US" sz="1200" dirty="0"/>
          </a:p>
        </p:txBody>
      </p:sp>
      <p:cxnSp>
        <p:nvCxnSpPr>
          <p:cNvPr id="8" name="Straight Connector 7">
            <a:extLst>
              <a:ext uri="{FF2B5EF4-FFF2-40B4-BE49-F238E27FC236}">
                <a16:creationId xmlns:a16="http://schemas.microsoft.com/office/drawing/2014/main" id="{83937C70-EFD5-EC2E-5F16-EDF4060FBD18}"/>
              </a:ext>
            </a:extLst>
          </p:cNvPr>
          <p:cNvCxnSpPr>
            <a:cxnSpLocks/>
          </p:cNvCxnSpPr>
          <p:nvPr/>
        </p:nvCxnSpPr>
        <p:spPr>
          <a:xfrm>
            <a:off x="9832063" y="4861711"/>
            <a:ext cx="41646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809494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descr="A chart with text and images&#10;&#10;Description automatically generated with medium confidence">
            <a:extLst>
              <a:ext uri="{FF2B5EF4-FFF2-40B4-BE49-F238E27FC236}">
                <a16:creationId xmlns:a16="http://schemas.microsoft.com/office/drawing/2014/main" id="{2D166858-3F0A-9051-BFCB-FF9112048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096" y="599724"/>
            <a:ext cx="9245015" cy="5200321"/>
          </a:xfrm>
          <a:prstGeom prst="rect">
            <a:avLst/>
          </a:prstGeom>
        </p:spPr>
      </p:pic>
      <p:sp>
        <p:nvSpPr>
          <p:cNvPr id="16" name="Rectangle 15">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30429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21BD-C426-BE9A-268D-63DC3F879F58}"/>
              </a:ext>
            </a:extLst>
          </p:cNvPr>
          <p:cNvSpPr>
            <a:spLocks noGrp="1"/>
          </p:cNvSpPr>
          <p:nvPr>
            <p:ph type="title"/>
          </p:nvPr>
        </p:nvSpPr>
        <p:spPr/>
        <p:txBody>
          <a:bodyPr/>
          <a:lstStyle/>
          <a:p>
            <a:endParaRPr lang="en-US"/>
          </a:p>
        </p:txBody>
      </p:sp>
      <p:pic>
        <p:nvPicPr>
          <p:cNvPr id="3" name="Picture 2" descr="A screenshot of a computer&#10;&#10;Description automatically generated">
            <a:extLst>
              <a:ext uri="{FF2B5EF4-FFF2-40B4-BE49-F238E27FC236}">
                <a16:creationId xmlns:a16="http://schemas.microsoft.com/office/drawing/2014/main" id="{84B0EF55-3C91-757B-C5AC-4FAAB7249B77}"/>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44834" r="15672" b="5341"/>
          <a:stretch/>
        </p:blipFill>
        <p:spPr>
          <a:xfrm>
            <a:off x="2601779" y="533490"/>
            <a:ext cx="6977845" cy="6037726"/>
          </a:xfrm>
          <a:prstGeom prst="rect">
            <a:avLst/>
          </a:prstGeom>
        </p:spPr>
      </p:pic>
      <p:sp>
        <p:nvSpPr>
          <p:cNvPr id="4" name="TextBox 3">
            <a:extLst>
              <a:ext uri="{FF2B5EF4-FFF2-40B4-BE49-F238E27FC236}">
                <a16:creationId xmlns:a16="http://schemas.microsoft.com/office/drawing/2014/main" id="{3284EF36-0F07-1B28-D7A9-436ADB581F2D}"/>
              </a:ext>
            </a:extLst>
          </p:cNvPr>
          <p:cNvSpPr txBox="1"/>
          <p:nvPr/>
        </p:nvSpPr>
        <p:spPr>
          <a:xfrm>
            <a:off x="2325018" y="6522256"/>
            <a:ext cx="11373813" cy="276999"/>
          </a:xfrm>
          <a:prstGeom prst="rect">
            <a:avLst/>
          </a:prstGeom>
          <a:noFill/>
        </p:spPr>
        <p:txBody>
          <a:bodyPr wrap="square" rtlCol="0">
            <a:spAutoFit/>
          </a:bodyPr>
          <a:lstStyle/>
          <a:p>
            <a:r>
              <a:rPr lang="en-US" sz="1200" dirty="0">
                <a:solidFill>
                  <a:srgbClr val="A6192E"/>
                </a:solidFill>
                <a:latin typeface="Helvetica" pitchFamily="34" charset="0"/>
                <a:ea typeface="ヒラギノ角ゴ Pro W3" charset="-128"/>
              </a:rPr>
              <a:t>Classification and Diagnosis of Diabetes: </a:t>
            </a:r>
            <a:r>
              <a:rPr lang="en-US" sz="1200" i="1" dirty="0">
                <a:solidFill>
                  <a:srgbClr val="A6192E"/>
                </a:solidFill>
                <a:ea typeface="ヒラギノ角ゴ Pro W3" charset="-128"/>
              </a:rPr>
              <a:t>Standards of Care in Diabetes - 2023</a:t>
            </a:r>
            <a:r>
              <a:rPr lang="en-US" sz="1200" dirty="0">
                <a:solidFill>
                  <a:srgbClr val="A6192E"/>
                </a:solidFill>
                <a:latin typeface="Helvetica" pitchFamily="34" charset="0"/>
                <a:ea typeface="ヒラギノ角ゴ Pro W3" charset="-128"/>
              </a:rPr>
              <a:t>. </a:t>
            </a:r>
            <a:r>
              <a:rPr lang="en-US" sz="1200" i="1" dirty="0">
                <a:solidFill>
                  <a:srgbClr val="A6192E"/>
                </a:solidFill>
                <a:latin typeface="Helvetica" pitchFamily="34" charset="0"/>
                <a:ea typeface="ヒラギノ角ゴ Pro W3" charset="-128"/>
              </a:rPr>
              <a:t>Diabetes Care 2023</a:t>
            </a:r>
            <a:endParaRPr lang="en-US" sz="1200" dirty="0"/>
          </a:p>
        </p:txBody>
      </p:sp>
      <p:sp>
        <p:nvSpPr>
          <p:cNvPr id="5" name="Star: 5 Points 4">
            <a:extLst>
              <a:ext uri="{FF2B5EF4-FFF2-40B4-BE49-F238E27FC236}">
                <a16:creationId xmlns:a16="http://schemas.microsoft.com/office/drawing/2014/main" id="{70A24C1A-78BE-59D0-AB33-C8CBD24F1BC3}"/>
              </a:ext>
            </a:extLst>
          </p:cNvPr>
          <p:cNvSpPr/>
          <p:nvPr/>
        </p:nvSpPr>
        <p:spPr>
          <a:xfrm>
            <a:off x="4586726" y="3811922"/>
            <a:ext cx="166428" cy="17270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5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6C51-BCC6-F1E1-D9B7-B79152B4CD37}"/>
              </a:ext>
            </a:extLst>
          </p:cNvPr>
          <p:cNvSpPr>
            <a:spLocks noGrp="1"/>
          </p:cNvSpPr>
          <p:nvPr>
            <p:ph type="title"/>
          </p:nvPr>
        </p:nvSpPr>
        <p:spPr/>
        <p:txBody>
          <a:bodyPr/>
          <a:lstStyle/>
          <a:p>
            <a:endParaRPr lang="en-US"/>
          </a:p>
        </p:txBody>
      </p:sp>
      <p:pic>
        <p:nvPicPr>
          <p:cNvPr id="4" name="Picture 3" descr="Close-up of a person's skin&#10;&#10;Description automatically generated">
            <a:extLst>
              <a:ext uri="{FF2B5EF4-FFF2-40B4-BE49-F238E27FC236}">
                <a16:creationId xmlns:a16="http://schemas.microsoft.com/office/drawing/2014/main" id="{8B0DDF4B-645E-9BFE-1F88-C3617B62D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12" y="729658"/>
            <a:ext cx="4657725" cy="2771775"/>
          </a:xfrm>
          <a:prstGeom prst="rect">
            <a:avLst/>
          </a:prstGeom>
        </p:spPr>
      </p:pic>
      <p:pic>
        <p:nvPicPr>
          <p:cNvPr id="6" name="Picture 5" descr="A close up of a person's neck&#10;&#10;Description automatically generated">
            <a:extLst>
              <a:ext uri="{FF2B5EF4-FFF2-40B4-BE49-F238E27FC236}">
                <a16:creationId xmlns:a16="http://schemas.microsoft.com/office/drawing/2014/main" id="{A2B0C69D-F0A5-2440-3027-FFC371CCA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3619" y="800099"/>
            <a:ext cx="7200900" cy="4133493"/>
          </a:xfrm>
          <a:prstGeom prst="rect">
            <a:avLst/>
          </a:prstGeom>
        </p:spPr>
      </p:pic>
    </p:spTree>
    <p:extLst>
      <p:ext uri="{BB962C8B-B14F-4D97-AF65-F5344CB8AC3E}">
        <p14:creationId xmlns:p14="http://schemas.microsoft.com/office/powerpoint/2010/main" val="175591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7B1FB6E9-78A7-726A-EB0E-C10925AB7E1C}"/>
              </a:ext>
            </a:extLst>
          </p:cNvPr>
          <p:cNvSpPr>
            <a:spLocks noGrp="1"/>
          </p:cNvSpPr>
          <p:nvPr>
            <p:ph type="title"/>
          </p:nvPr>
        </p:nvSpPr>
        <p:spPr/>
        <p:txBody>
          <a:bodyPr/>
          <a:lstStyle/>
          <a:p>
            <a:r>
              <a:rPr lang="en-US" dirty="0"/>
              <a:t>Criteria for the diagnosis of Prediabetes and diabetes</a:t>
            </a:r>
          </a:p>
        </p:txBody>
      </p:sp>
      <p:sp>
        <p:nvSpPr>
          <p:cNvPr id="43" name="Text Placeholder 42">
            <a:extLst>
              <a:ext uri="{FF2B5EF4-FFF2-40B4-BE49-F238E27FC236}">
                <a16:creationId xmlns:a16="http://schemas.microsoft.com/office/drawing/2014/main" id="{4FE10567-71DA-D419-C8A1-411F27BBDCE4}"/>
              </a:ext>
            </a:extLst>
          </p:cNvPr>
          <p:cNvSpPr>
            <a:spLocks noGrp="1"/>
          </p:cNvSpPr>
          <p:nvPr>
            <p:ph type="body" idx="1"/>
          </p:nvPr>
        </p:nvSpPr>
        <p:spPr>
          <a:xfrm>
            <a:off x="640079" y="1864689"/>
            <a:ext cx="5194769" cy="557784"/>
          </a:xfrm>
        </p:spPr>
        <p:txBody>
          <a:bodyPr/>
          <a:lstStyle/>
          <a:p>
            <a:r>
              <a:rPr lang="en-US" dirty="0"/>
              <a:t>Prediabetes</a:t>
            </a:r>
          </a:p>
        </p:txBody>
      </p:sp>
      <p:pic>
        <p:nvPicPr>
          <p:cNvPr id="41" name="Content Placeholder 40" descr="A computer screen shot of a computer screen&#10;&#10;Description automatically generated">
            <a:extLst>
              <a:ext uri="{FF2B5EF4-FFF2-40B4-BE49-F238E27FC236}">
                <a16:creationId xmlns:a16="http://schemas.microsoft.com/office/drawing/2014/main" id="{12C433AF-E665-1081-B44F-0FB3EBD288B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5044" t="38808" r="28545" b="17543"/>
          <a:stretch/>
        </p:blipFill>
        <p:spPr>
          <a:xfrm>
            <a:off x="604908" y="2422473"/>
            <a:ext cx="5655849" cy="3176003"/>
          </a:xfrm>
        </p:spPr>
      </p:pic>
      <p:sp>
        <p:nvSpPr>
          <p:cNvPr id="44" name="Text Placeholder 43">
            <a:extLst>
              <a:ext uri="{FF2B5EF4-FFF2-40B4-BE49-F238E27FC236}">
                <a16:creationId xmlns:a16="http://schemas.microsoft.com/office/drawing/2014/main" id="{B22179EB-5324-4B80-20CB-6BD56C5FABBC}"/>
              </a:ext>
            </a:extLst>
          </p:cNvPr>
          <p:cNvSpPr>
            <a:spLocks noGrp="1"/>
          </p:cNvSpPr>
          <p:nvPr>
            <p:ph type="body" sz="quarter" idx="3"/>
          </p:nvPr>
        </p:nvSpPr>
        <p:spPr>
          <a:xfrm>
            <a:off x="6416039" y="1869100"/>
            <a:ext cx="5194770" cy="553373"/>
          </a:xfrm>
        </p:spPr>
        <p:txBody>
          <a:bodyPr/>
          <a:lstStyle/>
          <a:p>
            <a:r>
              <a:rPr lang="en-US" dirty="0"/>
              <a:t>Diabetes</a:t>
            </a:r>
          </a:p>
        </p:txBody>
      </p:sp>
      <p:pic>
        <p:nvPicPr>
          <p:cNvPr id="47" name="Content Placeholder 46" descr="A screenshot of a computer&#10;&#10;Description automatically generated">
            <a:extLst>
              <a:ext uri="{FF2B5EF4-FFF2-40B4-BE49-F238E27FC236}">
                <a16:creationId xmlns:a16="http://schemas.microsoft.com/office/drawing/2014/main" id="{0D0E8439-D8C6-16C0-3F61-00E0F2618A44}"/>
              </a:ext>
            </a:extLst>
          </p:cNvPr>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36943" t="23128" r="33171" b="42374"/>
          <a:stretch/>
        </p:blipFill>
        <p:spPr>
          <a:xfrm>
            <a:off x="6454346" y="2314363"/>
            <a:ext cx="5737654" cy="3954632"/>
          </a:xfrm>
        </p:spPr>
      </p:pic>
      <p:sp>
        <p:nvSpPr>
          <p:cNvPr id="48" name="TextBox 47">
            <a:extLst>
              <a:ext uri="{FF2B5EF4-FFF2-40B4-BE49-F238E27FC236}">
                <a16:creationId xmlns:a16="http://schemas.microsoft.com/office/drawing/2014/main" id="{5F102BA8-2E8C-ACAD-AB0D-C41FD9CDB6C4}"/>
              </a:ext>
            </a:extLst>
          </p:cNvPr>
          <p:cNvSpPr txBox="1"/>
          <p:nvPr/>
        </p:nvSpPr>
        <p:spPr>
          <a:xfrm>
            <a:off x="2178013" y="6642424"/>
            <a:ext cx="11373813" cy="276999"/>
          </a:xfrm>
          <a:prstGeom prst="rect">
            <a:avLst/>
          </a:prstGeom>
          <a:noFill/>
        </p:spPr>
        <p:txBody>
          <a:bodyPr wrap="square" rtlCol="0">
            <a:spAutoFit/>
          </a:bodyPr>
          <a:lstStyle/>
          <a:p>
            <a:r>
              <a:rPr lang="en-US" sz="1200" dirty="0">
                <a:solidFill>
                  <a:srgbClr val="A6192E"/>
                </a:solidFill>
                <a:latin typeface="Helvetica" pitchFamily="34" charset="0"/>
                <a:ea typeface="ヒラギノ角ゴ Pro W3" charset="-128"/>
              </a:rPr>
              <a:t>Classification and Diagnosis of Diabetes: </a:t>
            </a:r>
            <a:r>
              <a:rPr lang="en-US" sz="1200" i="1" dirty="0">
                <a:solidFill>
                  <a:srgbClr val="A6192E"/>
                </a:solidFill>
                <a:ea typeface="ヒラギノ角ゴ Pro W3" charset="-128"/>
              </a:rPr>
              <a:t>Standards of Care in Diabetes - 2023</a:t>
            </a:r>
            <a:r>
              <a:rPr lang="en-US" sz="1200" dirty="0">
                <a:solidFill>
                  <a:srgbClr val="A6192E"/>
                </a:solidFill>
                <a:latin typeface="Helvetica" pitchFamily="34" charset="0"/>
                <a:ea typeface="ヒラギノ角ゴ Pro W3" charset="-128"/>
              </a:rPr>
              <a:t>. </a:t>
            </a:r>
            <a:r>
              <a:rPr lang="en-US" sz="1200" i="1" dirty="0">
                <a:solidFill>
                  <a:srgbClr val="A6192E"/>
                </a:solidFill>
                <a:latin typeface="Helvetica" pitchFamily="34" charset="0"/>
                <a:ea typeface="ヒラギノ角ゴ Pro W3" charset="-128"/>
              </a:rPr>
              <a:t>Diabetes Care 2023</a:t>
            </a:r>
            <a:endParaRPr lang="en-US" sz="1200" dirty="0"/>
          </a:p>
        </p:txBody>
      </p:sp>
    </p:spTree>
    <p:extLst>
      <p:ext uri="{BB962C8B-B14F-4D97-AF65-F5344CB8AC3E}">
        <p14:creationId xmlns:p14="http://schemas.microsoft.com/office/powerpoint/2010/main" val="433268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593" y="909010"/>
            <a:ext cx="10366813" cy="574453"/>
          </a:xfrm>
        </p:spPr>
        <p:txBody>
          <a:bodyPr/>
          <a:lstStyle/>
          <a:p>
            <a:r>
              <a:rPr lang="en-US" dirty="0"/>
              <a:t>Classification</a:t>
            </a:r>
            <a:endParaRPr lang="en-US" dirty="0">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normAutofit fontScale="62500" lnSpcReduction="20000"/>
          </a:bodyPr>
          <a:lstStyle/>
          <a:p>
            <a:r>
              <a:rPr lang="en-US" dirty="0"/>
              <a:t>Classification and Diagnosis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593" y="1554685"/>
            <a:ext cx="10573843" cy="5087739"/>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600"/>
              </a:spcBef>
            </a:pPr>
            <a:r>
              <a:rPr lang="en-US" sz="2133" dirty="0"/>
              <a:t>Diabetes can be classified into the following general categories:</a:t>
            </a:r>
          </a:p>
          <a:p>
            <a:pPr marL="609585" indent="-385224">
              <a:spcBef>
                <a:spcPts val="1600"/>
              </a:spcBef>
              <a:buClr>
                <a:srgbClr val="C92600"/>
              </a:buClr>
              <a:buFont typeface="+mj-lt"/>
              <a:buAutoNum type="arabicPeriod"/>
            </a:pPr>
            <a:r>
              <a:rPr lang="en-US" sz="2133" dirty="0"/>
              <a:t>Type 1 diabetes (due to autoimmune ß-cell destruction, usually leading to absolute insulin deficiency, including latent autoimmune diabetes of adulthood)</a:t>
            </a:r>
          </a:p>
          <a:p>
            <a:pPr marL="609585" indent="-385224">
              <a:spcBef>
                <a:spcPts val="1600"/>
              </a:spcBef>
              <a:buClr>
                <a:srgbClr val="C92600"/>
              </a:buClr>
              <a:buFont typeface="+mj-lt"/>
              <a:buAutoNum type="arabicPeriod"/>
            </a:pPr>
            <a:r>
              <a:rPr lang="en-US" sz="2133" dirty="0"/>
              <a:t>Type 2 diabetes (due to a non-autoimmune progressive loss of adequate ß-cell insulin secretion frequently on the background of insulin resistance and metabolic syndrome)</a:t>
            </a:r>
          </a:p>
          <a:p>
            <a:pPr marL="609585" indent="-385224">
              <a:spcBef>
                <a:spcPts val="1600"/>
              </a:spcBef>
              <a:buClr>
                <a:srgbClr val="C92600"/>
              </a:buClr>
              <a:buFont typeface="+mj-lt"/>
              <a:buAutoNum type="arabicPeriod"/>
            </a:pPr>
            <a:r>
              <a:rPr lang="en-US" sz="2133" dirty="0"/>
              <a:t>Specific types of diabetes due to other causes, e.g., monogenic diabetes syndromes (such as neonatal diabetes and maturity-onset diabetes of the young), diseases of the exocrine pancreas (such as cystic fibrosis and pancreatitis), and drug- or chemical-induced diabetes (such as with glucocorticoid use, in the treatment of HIV/AIDS, or after organ transplantation)</a:t>
            </a:r>
          </a:p>
          <a:p>
            <a:pPr marL="609585" indent="-385224">
              <a:spcBef>
                <a:spcPts val="1600"/>
              </a:spcBef>
              <a:buClr>
                <a:srgbClr val="C92600"/>
              </a:buClr>
              <a:buFont typeface="+mj-lt"/>
              <a:buAutoNum type="arabicPeriod"/>
            </a:pPr>
            <a:r>
              <a:rPr lang="en-US" sz="2133" dirty="0"/>
              <a:t>Gestational diabetes mellitus (diabetes diagnosed in the second or third trimester of pregnancy that was not clearly overt diabetes prior to gestation)</a:t>
            </a:r>
          </a:p>
        </p:txBody>
      </p:sp>
      <p:sp>
        <p:nvSpPr>
          <p:cNvPr id="4" name="TextBox 3">
            <a:extLst>
              <a:ext uri="{FF2B5EF4-FFF2-40B4-BE49-F238E27FC236}">
                <a16:creationId xmlns:a16="http://schemas.microsoft.com/office/drawing/2014/main" id="{2537B80A-2A7A-557E-8C57-E91F4373CB0B}"/>
              </a:ext>
            </a:extLst>
          </p:cNvPr>
          <p:cNvSpPr txBox="1"/>
          <p:nvPr/>
        </p:nvSpPr>
        <p:spPr>
          <a:xfrm>
            <a:off x="2178013" y="6642424"/>
            <a:ext cx="11373813" cy="276999"/>
          </a:xfrm>
          <a:prstGeom prst="rect">
            <a:avLst/>
          </a:prstGeom>
          <a:noFill/>
        </p:spPr>
        <p:txBody>
          <a:bodyPr wrap="square" rtlCol="0">
            <a:spAutoFit/>
          </a:bodyPr>
          <a:lstStyle/>
          <a:p>
            <a:r>
              <a:rPr lang="en-US" sz="1200" dirty="0">
                <a:solidFill>
                  <a:srgbClr val="A6192E"/>
                </a:solidFill>
                <a:latin typeface="Helvetica" pitchFamily="34" charset="0"/>
                <a:ea typeface="ヒラギノ角ゴ Pro W3" charset="-128"/>
              </a:rPr>
              <a:t>Classification and Diagnosis of Diabetes: </a:t>
            </a:r>
            <a:r>
              <a:rPr lang="en-US" sz="1200" i="1" dirty="0">
                <a:solidFill>
                  <a:srgbClr val="A6192E"/>
                </a:solidFill>
                <a:ea typeface="ヒラギノ角ゴ Pro W3" charset="-128"/>
              </a:rPr>
              <a:t>Standards of Care in Diabetes - 2023</a:t>
            </a:r>
            <a:r>
              <a:rPr lang="en-US" sz="1200" dirty="0">
                <a:solidFill>
                  <a:srgbClr val="A6192E"/>
                </a:solidFill>
                <a:latin typeface="Helvetica" pitchFamily="34" charset="0"/>
                <a:ea typeface="ヒラギノ角ゴ Pro W3" charset="-128"/>
              </a:rPr>
              <a:t>. </a:t>
            </a:r>
            <a:r>
              <a:rPr lang="en-US" sz="1200" i="1" dirty="0">
                <a:solidFill>
                  <a:srgbClr val="A6192E"/>
                </a:solidFill>
                <a:latin typeface="Helvetica" pitchFamily="34" charset="0"/>
                <a:ea typeface="ヒラギノ角ゴ Pro W3" charset="-128"/>
              </a:rPr>
              <a:t>Diabetes Care 2023</a:t>
            </a:r>
            <a:endParaRPr lang="en-US" sz="1200" dirty="0"/>
          </a:p>
        </p:txBody>
      </p:sp>
    </p:spTree>
    <p:extLst>
      <p:ext uri="{BB962C8B-B14F-4D97-AF65-F5344CB8AC3E}">
        <p14:creationId xmlns:p14="http://schemas.microsoft.com/office/powerpoint/2010/main" val="2648413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EC7A7-22E1-D357-E14F-6AD80E39FB14}"/>
              </a:ext>
            </a:extLst>
          </p:cNvPr>
          <p:cNvSpPr>
            <a:spLocks noGrp="1"/>
          </p:cNvSpPr>
          <p:nvPr>
            <p:ph type="title"/>
          </p:nvPr>
        </p:nvSpPr>
        <p:spPr>
          <a:xfrm>
            <a:off x="912250" y="1053866"/>
            <a:ext cx="10366813" cy="1148904"/>
          </a:xfrm>
        </p:spPr>
        <p:txBody>
          <a:bodyPr/>
          <a:lstStyle/>
          <a:p>
            <a:r>
              <a:rPr lang="en-US" dirty="0"/>
              <a:t>A1C and Microvascular Complications</a:t>
            </a:r>
          </a:p>
        </p:txBody>
      </p:sp>
      <p:sp>
        <p:nvSpPr>
          <p:cNvPr id="3" name="Text Placeholder 2">
            <a:extLst>
              <a:ext uri="{FF2B5EF4-FFF2-40B4-BE49-F238E27FC236}">
                <a16:creationId xmlns:a16="http://schemas.microsoft.com/office/drawing/2014/main" id="{FE3E030A-B57D-31A9-A108-F1FBCF90CAD9}"/>
              </a:ext>
            </a:extLst>
          </p:cNvPr>
          <p:cNvSpPr>
            <a:spLocks noGrp="1"/>
          </p:cNvSpPr>
          <p:nvPr>
            <p:ph type="body" sz="quarter" idx="11"/>
          </p:nvPr>
        </p:nvSpPr>
        <p:spPr>
          <a:xfrm>
            <a:off x="776446" y="3293375"/>
            <a:ext cx="2478355" cy="2026196"/>
          </a:xfrm>
        </p:spPr>
        <p:txBody>
          <a:bodyPr/>
          <a:lstStyle/>
          <a:p>
            <a:pPr marL="171450" indent="-171450">
              <a:buFont typeface="Arial" panose="020B0604020202020204" pitchFamily="34" charset="0"/>
              <a:buChar char="•"/>
            </a:pPr>
            <a:r>
              <a:rPr lang="en-US" sz="1000" b="0" i="0" dirty="0">
                <a:solidFill>
                  <a:srgbClr val="383636"/>
                </a:solidFill>
                <a:effectLst/>
                <a:latin typeface="Helvetica Neue"/>
              </a:rPr>
              <a:t>prospective randomized controlled trial</a:t>
            </a:r>
          </a:p>
          <a:p>
            <a:pPr marL="171450" indent="-171450">
              <a:buFont typeface="Arial" panose="020B0604020202020204" pitchFamily="34" charset="0"/>
              <a:buChar char="•"/>
            </a:pPr>
            <a:r>
              <a:rPr lang="en-US" sz="1000" b="0" i="0" dirty="0">
                <a:solidFill>
                  <a:srgbClr val="383636"/>
                </a:solidFill>
                <a:effectLst/>
                <a:latin typeface="Helvetica Neue"/>
              </a:rPr>
              <a:t>intensive (mean A1C about 7% [53 mmol/mol]) versus standard (mean A1C about 9% [75 mmol/mol]) glycemic control in people with type 1 diabetes</a:t>
            </a:r>
          </a:p>
          <a:p>
            <a:pPr marL="171450" indent="-171450">
              <a:buFont typeface="Arial" panose="020B0604020202020204" pitchFamily="34" charset="0"/>
              <a:buChar char="•"/>
            </a:pPr>
            <a:r>
              <a:rPr lang="en-US" sz="1000" b="0" i="0" dirty="0">
                <a:solidFill>
                  <a:srgbClr val="383636"/>
                </a:solidFill>
                <a:effectLst/>
                <a:latin typeface="Helvetica Neue"/>
              </a:rPr>
              <a:t> showed definitively that better glycemic control is associated with 50–76% reductions in rates of development and progression of microvascular (retinopathy, neuropathy, and diabetic kidney disease) complications.</a:t>
            </a:r>
            <a:endParaRPr lang="en-US" sz="900" dirty="0"/>
          </a:p>
        </p:txBody>
      </p:sp>
      <p:sp>
        <p:nvSpPr>
          <p:cNvPr id="4" name="Text Placeholder 3">
            <a:extLst>
              <a:ext uri="{FF2B5EF4-FFF2-40B4-BE49-F238E27FC236}">
                <a16:creationId xmlns:a16="http://schemas.microsoft.com/office/drawing/2014/main" id="{D6E7C95D-7174-B6FF-FFC6-A2F5C9798005}"/>
              </a:ext>
            </a:extLst>
          </p:cNvPr>
          <p:cNvSpPr>
            <a:spLocks noGrp="1"/>
          </p:cNvSpPr>
          <p:nvPr>
            <p:ph type="body" sz="quarter" idx="12"/>
          </p:nvPr>
        </p:nvSpPr>
        <p:spPr>
          <a:xfrm>
            <a:off x="912249" y="2501316"/>
            <a:ext cx="2478355" cy="791499"/>
          </a:xfrm>
        </p:spPr>
        <p:txBody>
          <a:bodyPr/>
          <a:lstStyle/>
          <a:p>
            <a:r>
              <a:rPr lang="en-US" sz="1600" i="0" dirty="0">
                <a:solidFill>
                  <a:srgbClr val="383636"/>
                </a:solidFill>
                <a:effectLst/>
                <a:latin typeface="Helvetica Neue"/>
              </a:rPr>
              <a:t>Diabetes Control and Complications Trial (DCCT) </a:t>
            </a:r>
            <a:endParaRPr lang="en-US" sz="1600" dirty="0"/>
          </a:p>
        </p:txBody>
      </p:sp>
      <p:sp>
        <p:nvSpPr>
          <p:cNvPr id="5" name="Text Placeholder 4">
            <a:extLst>
              <a:ext uri="{FF2B5EF4-FFF2-40B4-BE49-F238E27FC236}">
                <a16:creationId xmlns:a16="http://schemas.microsoft.com/office/drawing/2014/main" id="{846BFC3F-5F97-6484-44D3-18B7640E28FC}"/>
              </a:ext>
            </a:extLst>
          </p:cNvPr>
          <p:cNvSpPr>
            <a:spLocks noGrp="1"/>
          </p:cNvSpPr>
          <p:nvPr>
            <p:ph type="body" sz="quarter" idx="24"/>
          </p:nvPr>
        </p:nvSpPr>
        <p:spPr/>
        <p:txBody>
          <a:bodyPr>
            <a:normAutofit fontScale="62500" lnSpcReduction="20000"/>
          </a:bodyPr>
          <a:lstStyle/>
          <a:p>
            <a:endParaRPr lang="en-US"/>
          </a:p>
        </p:txBody>
      </p:sp>
      <p:sp>
        <p:nvSpPr>
          <p:cNvPr id="8" name="Text Placeholder 7">
            <a:extLst>
              <a:ext uri="{FF2B5EF4-FFF2-40B4-BE49-F238E27FC236}">
                <a16:creationId xmlns:a16="http://schemas.microsoft.com/office/drawing/2014/main" id="{1D540059-DB67-3AF7-CB1C-EC06905337C1}"/>
              </a:ext>
            </a:extLst>
          </p:cNvPr>
          <p:cNvSpPr>
            <a:spLocks noGrp="1"/>
          </p:cNvSpPr>
          <p:nvPr>
            <p:ph type="body" sz="quarter" idx="27"/>
          </p:nvPr>
        </p:nvSpPr>
        <p:spPr>
          <a:xfrm>
            <a:off x="3474942" y="3292815"/>
            <a:ext cx="2478355" cy="3613810"/>
          </a:xfrm>
        </p:spPr>
        <p:txBody>
          <a:bodyPr/>
          <a:lstStyle/>
          <a:p>
            <a:pPr marL="285750" indent="-285750">
              <a:buFont typeface="Arial" panose="020B0604020202020204" pitchFamily="34" charset="0"/>
              <a:buChar char="•"/>
            </a:pPr>
            <a:r>
              <a:rPr lang="en-US" b="0" i="0" dirty="0">
                <a:solidFill>
                  <a:srgbClr val="383636"/>
                </a:solidFill>
                <a:effectLst/>
                <a:latin typeface="Helvetica Neue"/>
              </a:rPr>
              <a:t>confirmed that intensive glycemic control significantly decreased rates of microvascular complications in people with short-duration type 2 diabetes.</a:t>
            </a:r>
          </a:p>
          <a:p>
            <a:pPr marL="285750" indent="-285750">
              <a:buFont typeface="Arial" panose="020B0604020202020204" pitchFamily="34" charset="0"/>
              <a:buChar char="•"/>
            </a:pPr>
            <a:r>
              <a:rPr lang="en-US" b="0" i="0" dirty="0">
                <a:solidFill>
                  <a:srgbClr val="383636"/>
                </a:solidFill>
                <a:effectLst/>
                <a:latin typeface="Helvetica Neue"/>
              </a:rPr>
              <a:t>Long-term follow-up of the UKPDS cohorts showed enduring effects of early glycemic control on most microvascular complications</a:t>
            </a:r>
            <a:endParaRPr lang="en-US" dirty="0"/>
          </a:p>
        </p:txBody>
      </p:sp>
      <p:sp>
        <p:nvSpPr>
          <p:cNvPr id="12" name="Text Placeholder 11">
            <a:extLst>
              <a:ext uri="{FF2B5EF4-FFF2-40B4-BE49-F238E27FC236}">
                <a16:creationId xmlns:a16="http://schemas.microsoft.com/office/drawing/2014/main" id="{7A937DC9-F4BD-CE7C-6D4C-2590AE9DC8E5}"/>
              </a:ext>
            </a:extLst>
          </p:cNvPr>
          <p:cNvSpPr>
            <a:spLocks noGrp="1"/>
          </p:cNvSpPr>
          <p:nvPr>
            <p:ph type="body" sz="quarter" idx="31"/>
          </p:nvPr>
        </p:nvSpPr>
        <p:spPr>
          <a:xfrm>
            <a:off x="746730" y="5355091"/>
            <a:ext cx="2478355" cy="1454244"/>
          </a:xfrm>
        </p:spPr>
        <p:txBody>
          <a:bodyPr/>
          <a:lstStyle/>
          <a:p>
            <a:pPr marL="171450" indent="-171450">
              <a:buFont typeface="Arial" panose="020B0604020202020204" pitchFamily="34" charset="0"/>
              <a:buChar char="•"/>
            </a:pPr>
            <a:r>
              <a:rPr lang="en-US" sz="1050" b="0" i="0" dirty="0">
                <a:solidFill>
                  <a:srgbClr val="383636"/>
                </a:solidFill>
                <a:effectLst/>
                <a:latin typeface="Helvetica Neue"/>
              </a:rPr>
              <a:t>DCCT cohorts in the Epidemiology of Diabetes Interventions and Complications (EDIC) study demonstrated persistence of these microvascular benefits over two decades despite the fact that the glycemic separation between the treatment groups diminished and disappeared during follow-up.</a:t>
            </a:r>
            <a:endParaRPr lang="en-US" sz="1000" dirty="0"/>
          </a:p>
        </p:txBody>
      </p:sp>
      <p:sp>
        <p:nvSpPr>
          <p:cNvPr id="13" name="Text Placeholder 12">
            <a:extLst>
              <a:ext uri="{FF2B5EF4-FFF2-40B4-BE49-F238E27FC236}">
                <a16:creationId xmlns:a16="http://schemas.microsoft.com/office/drawing/2014/main" id="{785667DD-F353-C1E7-D662-EB79022B0DA8}"/>
              </a:ext>
            </a:extLst>
          </p:cNvPr>
          <p:cNvSpPr>
            <a:spLocks noGrp="1"/>
          </p:cNvSpPr>
          <p:nvPr>
            <p:ph type="body" sz="quarter" idx="32"/>
          </p:nvPr>
        </p:nvSpPr>
        <p:spPr>
          <a:xfrm>
            <a:off x="3610745" y="2550784"/>
            <a:ext cx="2478355" cy="692562"/>
          </a:xfrm>
        </p:spPr>
        <p:txBody>
          <a:bodyPr/>
          <a:lstStyle/>
          <a:p>
            <a:r>
              <a:rPr lang="en-US" sz="1400" i="0" dirty="0">
                <a:solidFill>
                  <a:srgbClr val="383636"/>
                </a:solidFill>
                <a:effectLst/>
                <a:latin typeface="Helvetica Neue"/>
              </a:rPr>
              <a:t>Kumamoto Study and UK Prospective Diabetes Study (UKPDS)</a:t>
            </a:r>
            <a:endParaRPr lang="en-US" sz="1400" dirty="0"/>
          </a:p>
        </p:txBody>
      </p:sp>
    </p:spTree>
    <p:extLst>
      <p:ext uri="{BB962C8B-B14F-4D97-AF65-F5344CB8AC3E}">
        <p14:creationId xmlns:p14="http://schemas.microsoft.com/office/powerpoint/2010/main" val="224656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AD343-56AA-FC5D-83D0-854E4F44FD86}"/>
              </a:ext>
            </a:extLst>
          </p:cNvPr>
          <p:cNvSpPr>
            <a:spLocks noGrp="1"/>
          </p:cNvSpPr>
          <p:nvPr>
            <p:ph type="title"/>
          </p:nvPr>
        </p:nvSpPr>
        <p:spPr/>
        <p:txBody>
          <a:bodyPr/>
          <a:lstStyle/>
          <a:p>
            <a:pPr algn="ctr"/>
            <a:r>
              <a:rPr lang="en-US" dirty="0"/>
              <a:t>Disclosures</a:t>
            </a:r>
          </a:p>
        </p:txBody>
      </p:sp>
      <p:sp>
        <p:nvSpPr>
          <p:cNvPr id="3" name="Content Placeholder 2">
            <a:extLst>
              <a:ext uri="{FF2B5EF4-FFF2-40B4-BE49-F238E27FC236}">
                <a16:creationId xmlns:a16="http://schemas.microsoft.com/office/drawing/2014/main" id="{EB0DBB0A-C194-C943-6C9B-AFC6BC8EB419}"/>
              </a:ext>
            </a:extLst>
          </p:cNvPr>
          <p:cNvSpPr>
            <a:spLocks noGrp="1"/>
          </p:cNvSpPr>
          <p:nvPr>
            <p:ph idx="1"/>
          </p:nvPr>
        </p:nvSpPr>
        <p:spPr>
          <a:xfrm>
            <a:off x="581192" y="0"/>
            <a:ext cx="11029615" cy="5844117"/>
          </a:xfrm>
        </p:spPr>
        <p:txBody>
          <a:bodyPr>
            <a:normAutofit/>
          </a:bodyPr>
          <a:lstStyle/>
          <a:p>
            <a:pPr marL="0" indent="0">
              <a:buNone/>
            </a:pPr>
            <a:r>
              <a:rPr lang="en-US" sz="4000" dirty="0"/>
              <a:t>None</a:t>
            </a:r>
          </a:p>
        </p:txBody>
      </p:sp>
    </p:spTree>
    <p:extLst>
      <p:ext uri="{BB962C8B-B14F-4D97-AF65-F5344CB8AC3E}">
        <p14:creationId xmlns:p14="http://schemas.microsoft.com/office/powerpoint/2010/main" val="3339285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8A03-596F-C9D8-EF4D-D07A0AD206A7}"/>
              </a:ext>
            </a:extLst>
          </p:cNvPr>
          <p:cNvSpPr>
            <a:spLocks noGrp="1"/>
          </p:cNvSpPr>
          <p:nvPr>
            <p:ph type="title"/>
          </p:nvPr>
        </p:nvSpPr>
        <p:spPr/>
        <p:txBody>
          <a:bodyPr/>
          <a:lstStyle/>
          <a:p>
            <a:endParaRPr lang="en-US"/>
          </a:p>
        </p:txBody>
      </p:sp>
      <p:pic>
        <p:nvPicPr>
          <p:cNvPr id="5" name="Content Placeholder 4" descr="A screenshot of a computer&#10;&#10;Description automatically generated">
            <a:extLst>
              <a:ext uri="{FF2B5EF4-FFF2-40B4-BE49-F238E27FC236}">
                <a16:creationId xmlns:a16="http://schemas.microsoft.com/office/drawing/2014/main" id="{9E9244E2-BE67-048F-282C-E094CAA36B7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5429" t="39100" r="26836" b="17125"/>
          <a:stretch/>
        </p:blipFill>
        <p:spPr>
          <a:xfrm>
            <a:off x="581192" y="1185862"/>
            <a:ext cx="8193497" cy="4486275"/>
          </a:xfrm>
        </p:spPr>
      </p:pic>
    </p:spTree>
    <p:extLst>
      <p:ext uri="{BB962C8B-B14F-4D97-AF65-F5344CB8AC3E}">
        <p14:creationId xmlns:p14="http://schemas.microsoft.com/office/powerpoint/2010/main" val="727701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4BBED68B-A49B-B999-96C6-2A9A8D996237}"/>
              </a:ext>
            </a:extLst>
          </p:cNvPr>
          <p:cNvSpPr>
            <a:spLocks noChangeArrowheads="1"/>
          </p:cNvSpPr>
          <p:nvPr>
            <p:custDataLst>
              <p:tags r:id="rId1"/>
            </p:custDataLst>
          </p:nvPr>
        </p:nvSpPr>
        <p:spPr bwMode="auto">
          <a:xfrm>
            <a:off x="1512888" y="6489701"/>
            <a:ext cx="9163051" cy="385763"/>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4339" name="Date Placeholder 3">
            <a:extLst>
              <a:ext uri="{FF2B5EF4-FFF2-40B4-BE49-F238E27FC236}">
                <a16:creationId xmlns:a16="http://schemas.microsoft.com/office/drawing/2014/main" id="{CBA97026-3913-6C42-9831-614F75A1124F}"/>
              </a:ext>
            </a:extLst>
          </p:cNvPr>
          <p:cNvSpPr>
            <a:spLocks noGrp="1" noChangeArrowheads="1"/>
          </p:cNvSpPr>
          <p:nvPr>
            <p:custDataLst>
              <p:tags r:id="rId2"/>
            </p:custDataLst>
          </p:nvPr>
        </p:nvSpPr>
        <p:spPr bwMode="auto">
          <a:xfrm>
            <a:off x="1524000" y="6472238"/>
            <a:ext cx="2540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6032" tIns="63500" rIns="127000" bIns="63500"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800">
                <a:solidFill>
                  <a:srgbClr val="FFFFFF"/>
                </a:solidFill>
                <a:latin typeface="Helvetica" panose="020B0604020202020204" pitchFamily="34" charset="0"/>
              </a:rPr>
              <a:t>Date of Download:  11/10/2023</a:t>
            </a:r>
          </a:p>
        </p:txBody>
      </p:sp>
      <p:sp>
        <p:nvSpPr>
          <p:cNvPr id="16388" name="Footer Placeholder 4">
            <a:extLst>
              <a:ext uri="{FF2B5EF4-FFF2-40B4-BE49-F238E27FC236}">
                <a16:creationId xmlns:a16="http://schemas.microsoft.com/office/drawing/2014/main" id="{71C8C64B-549D-BB26-87A1-937E25D87546}"/>
              </a:ext>
            </a:extLst>
          </p:cNvPr>
          <p:cNvSpPr>
            <a:spLocks noGrp="1"/>
          </p:cNvSpPr>
          <p:nvPr>
            <p:custDataLst>
              <p:tags r:id="rId3"/>
            </p:custDataLst>
          </p:nvPr>
        </p:nvSpPr>
        <p:spPr>
          <a:xfrm>
            <a:off x="4629150" y="6470651"/>
            <a:ext cx="6038850" cy="385763"/>
          </a:xfrm>
          <a:prstGeom prst="rect">
            <a:avLst/>
          </a:prstGeom>
          <a:noFill/>
          <a:ln w="9525" cap="flat" cmpd="sng" algn="ctr">
            <a:noFill/>
            <a:prstDash val="solid"/>
            <a:miter lim="800000"/>
            <a:headEnd type="none" w="med" len="med"/>
            <a:tailEnd type="none" w="med" len="med"/>
          </a:ln>
        </p:spPr>
        <p:txBody>
          <a:bodyPr rIns="256032"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US" altLang="en-US" sz="800">
                <a:solidFill>
                  <a:srgbClr val="FFFFFF"/>
                </a:solidFill>
              </a:rPr>
              <a:t>Copyright © 2023 American Diabetes Association. All rights reserved.</a:t>
            </a:r>
          </a:p>
        </p:txBody>
      </p:sp>
      <p:sp>
        <p:nvSpPr>
          <p:cNvPr id="16389" name="Text Placeholder 2">
            <a:extLst>
              <a:ext uri="{FF2B5EF4-FFF2-40B4-BE49-F238E27FC236}">
                <a16:creationId xmlns:a16="http://schemas.microsoft.com/office/drawing/2014/main" id="{DD64581F-CE70-90CB-5BED-A1AAB4A0E022}"/>
              </a:ext>
            </a:extLst>
          </p:cNvPr>
          <p:cNvSpPr/>
          <p:nvPr>
            <p:custDataLst>
              <p:tags r:id="rId4"/>
            </p:custDataLst>
          </p:nvPr>
        </p:nvSpPr>
        <p:spPr>
          <a:xfrm>
            <a:off x="4064001" y="119063"/>
            <a:ext cx="6367463" cy="755650"/>
          </a:xfrm>
          <a:prstGeom prst="rect">
            <a:avLst/>
          </a:prstGeom>
          <a:noFill/>
          <a:ln w="9525" cap="flat" cmpd="sng" algn="ctr">
            <a:noFill/>
            <a:prstDash val="solid"/>
            <a:miter lim="800000"/>
            <a:headEnd type="none" w="med" len="med"/>
            <a:tailEnd type="none" w="med" len="med"/>
          </a:ln>
        </p:spPr>
        <p:txBody>
          <a:bodyPr lIns="137160" rIns="137160" bIns="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dirty="0">
                <a:latin typeface="Helvetica" panose="020B0604020202020204" pitchFamily="34" charset="0"/>
              </a:rPr>
              <a:t>6. Glycemic Targets: Standards of Care in Diabetes—2023 </a:t>
            </a:r>
          </a:p>
        </p:txBody>
      </p:sp>
      <p:sp>
        <p:nvSpPr>
          <p:cNvPr id="16390" name="Text Placeholder 2">
            <a:extLst>
              <a:ext uri="{FF2B5EF4-FFF2-40B4-BE49-F238E27FC236}">
                <a16:creationId xmlns:a16="http://schemas.microsoft.com/office/drawing/2014/main" id="{C0B9C866-B79B-C41C-C5A1-D8CC1A426C5C}"/>
              </a:ext>
            </a:extLst>
          </p:cNvPr>
          <p:cNvSpPr txBox="1">
            <a:spLocks noChangeArrowheads="1"/>
          </p:cNvSpPr>
          <p:nvPr>
            <p:custDataLst>
              <p:tags r:id="rId5"/>
            </p:custDataLst>
          </p:nvPr>
        </p:nvSpPr>
        <p:spPr bwMode="auto">
          <a:xfrm>
            <a:off x="1512888" y="1217614"/>
            <a:ext cx="9144000" cy="215900"/>
          </a:xfrm>
          <a:prstGeom prst="rect">
            <a:avLst/>
          </a:prstGeom>
          <a:noFill/>
          <a:ln w="9525" cap="flat" cmpd="sng" algn="ctr">
            <a:noFill/>
            <a:prstDash val="solid"/>
            <a:round/>
            <a:headEnd type="none" w="med" len="med"/>
            <a:tailEnd type="none" w="med" len="med"/>
          </a:ln>
        </p:spPr>
        <p:txBody>
          <a:bodyPr lIns="254000" tIns="0" rIns="127000" bIns="635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altLang="en-US" sz="1050" dirty="0">
                <a:ln w="9525" cap="flat" cmpd="sng" algn="ctr">
                  <a:noFill/>
                  <a:prstDash val="solid"/>
                  <a:round/>
                  <a:headEnd type="none" w="med" len="med"/>
                  <a:tailEnd type="none" w="med" len="med"/>
                </a:ln>
                <a:solidFill>
                  <a:srgbClr val="000000"/>
                </a:solidFill>
                <a:latin typeface="Helvetica" pitchFamily="2" charset="0"/>
                <a:sym typeface="Wingdings"/>
              </a:rPr>
              <a:t>Diabetes Care. 2022;46(Supplement_1):S97-S110. doi:10.2337/dc23-S006</a:t>
            </a:r>
          </a:p>
        </p:txBody>
      </p:sp>
      <p:sp>
        <p:nvSpPr>
          <p:cNvPr id="16391" name="Text Placeholder 2">
            <a:extLst>
              <a:ext uri="{FF2B5EF4-FFF2-40B4-BE49-F238E27FC236}">
                <a16:creationId xmlns:a16="http://schemas.microsoft.com/office/drawing/2014/main" id="{81C72EF9-2CC2-8FBA-C0AD-1882DBA952C9}"/>
              </a:ext>
            </a:extLst>
          </p:cNvPr>
          <p:cNvSpPr/>
          <p:nvPr>
            <p:custDataLst>
              <p:tags r:id="rId6"/>
            </p:custDataLst>
          </p:nvPr>
        </p:nvSpPr>
        <p:spPr>
          <a:xfrm>
            <a:off x="1524000" y="5780088"/>
            <a:ext cx="9144000" cy="635000"/>
          </a:xfrm>
          <a:prstGeom prst="rect">
            <a:avLst/>
          </a:prstGeom>
          <a:noFill/>
          <a:ln w="9525" cap="flat" cmpd="sng" algn="ctr">
            <a:noFill/>
            <a:prstDash val="solid"/>
            <a:miter lim="800000"/>
            <a:headEnd type="none" w="med" len="med"/>
            <a:tailEnd type="none" w="med" len="med"/>
          </a:ln>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1100">
                <a:latin typeface="Helvetica" panose="020B0604020202020204" pitchFamily="34" charset="0"/>
              </a:rPr>
              <a:t>Patient and disease factors used to determine optimal glycemic targets. Characteristics and predicaments toward the left justify more stringent efforts to lower A1C; those toward the right suggest less stringent efforts. A1C 7% = 53 mmol/mol. Adapted with permission from Inzucchi et al. (71).
</a:t>
            </a:r>
          </a:p>
        </p:txBody>
      </p:sp>
      <p:sp>
        <p:nvSpPr>
          <p:cNvPr id="14344" name="TextBox 11">
            <a:extLst>
              <a:ext uri="{FF2B5EF4-FFF2-40B4-BE49-F238E27FC236}">
                <a16:creationId xmlns:a16="http://schemas.microsoft.com/office/drawing/2014/main" id="{2FB92D76-5527-56CF-04D9-3372B2DD8747}"/>
              </a:ext>
            </a:extLst>
          </p:cNvPr>
          <p:cNvSpPr>
            <a:spLocks noChangeArrowheads="1"/>
          </p:cNvSpPr>
          <p:nvPr>
            <p:custDataLst>
              <p:tags r:id="rId7"/>
            </p:custDataLst>
          </p:nvPr>
        </p:nvSpPr>
        <p:spPr bwMode="auto">
          <a:xfrm>
            <a:off x="1524000" y="5510213"/>
            <a:ext cx="91440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b="1">
                <a:latin typeface="Helvetica" panose="020B0604020202020204" pitchFamily="34" charset="0"/>
              </a:rPr>
              <a:t>Figure Legend:</a:t>
            </a:r>
          </a:p>
        </p:txBody>
      </p:sp>
      <p:cxnSp>
        <p:nvCxnSpPr>
          <p:cNvPr id="14345" name="Straight Connector 13">
            <a:extLst>
              <a:ext uri="{FF2B5EF4-FFF2-40B4-BE49-F238E27FC236}">
                <a16:creationId xmlns:a16="http://schemas.microsoft.com/office/drawing/2014/main" id="{7C446F29-6718-D8BA-F7AD-6FA2ADF7D0E2}"/>
              </a:ext>
            </a:extLst>
          </p:cNvPr>
          <p:cNvCxnSpPr>
            <a:cxnSpLocks noChangeShapeType="1"/>
          </p:cNvCxnSpPr>
          <p:nvPr>
            <p:custDataLst>
              <p:tags r:id="rId8"/>
            </p:custDataLst>
          </p:nvPr>
        </p:nvCxnSpPr>
        <p:spPr bwMode="auto">
          <a:xfrm>
            <a:off x="1524000" y="958850"/>
            <a:ext cx="9144000" cy="0"/>
          </a:xfrm>
          <a:prstGeom prst="line">
            <a:avLst/>
          </a:prstGeom>
          <a:noFill/>
          <a:ln w="9525" algn="ctr">
            <a:solidFill>
              <a:srgbClr val="ECF0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4346" name="Picture 5" descr="American Diabetes Association">
            <a:extLst>
              <a:ext uri="{FF2B5EF4-FFF2-40B4-BE49-F238E27FC236}">
                <a16:creationId xmlns:a16="http://schemas.microsoft.com/office/drawing/2014/main" id="{A09477B4-AD64-08A4-D9FF-11105BFD7352}"/>
              </a:ext>
            </a:extLst>
          </p:cNvPr>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375358" y="550863"/>
            <a:ext cx="199866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347" name="New picture">
            <a:extLst>
              <a:ext uri="{FF2B5EF4-FFF2-40B4-BE49-F238E27FC236}">
                <a16:creationId xmlns:a16="http://schemas.microsoft.com/office/drawing/2014/main" id="{FFC0525F-ECEA-3CF8-1B1E-2F3441FDC85D}"/>
              </a:ext>
            </a:extLst>
          </p:cNvPr>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4178553" y="1543782"/>
            <a:ext cx="4503721" cy="386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59928D-C4B5-DC04-00B8-B40D43B1F57E}"/>
              </a:ext>
            </a:extLst>
          </p:cNvPr>
          <p:cNvSpPr txBox="1"/>
          <p:nvPr/>
        </p:nvSpPr>
        <p:spPr>
          <a:xfrm>
            <a:off x="1035170" y="1043796"/>
            <a:ext cx="8106673" cy="3970318"/>
          </a:xfrm>
          <a:prstGeom prst="rect">
            <a:avLst/>
          </a:prstGeom>
          <a:noFill/>
        </p:spPr>
        <p:txBody>
          <a:bodyPr wrap="square">
            <a:spAutoFit/>
          </a:bodyPr>
          <a:lstStyle/>
          <a:p>
            <a:pPr algn="l"/>
            <a:r>
              <a:rPr lang="en-US" b="0" i="0" dirty="0">
                <a:solidFill>
                  <a:srgbClr val="333333"/>
                </a:solidFill>
                <a:effectLst/>
                <a:latin typeface="Open Sans" panose="020B0606030504020204" pitchFamily="34" charset="0"/>
              </a:rPr>
              <a:t>Community stakeholders should encourage interventions that engage community health workers to help patients manage their diabetes. These interventions have been shown to improve patients’ glycemic and lipid control and reduce their healthcare use. Economic evidence indicates these interventions are cost-effective.</a:t>
            </a:r>
          </a:p>
          <a:p>
            <a:pPr algn="l"/>
            <a:endParaRPr lang="en-US" b="0" i="0" dirty="0">
              <a:solidFill>
                <a:srgbClr val="333333"/>
              </a:solidFill>
              <a:effectLst/>
              <a:latin typeface="Open Sans" panose="020B0606030504020204" pitchFamily="34" charset="0"/>
            </a:endParaRPr>
          </a:p>
          <a:p>
            <a:pPr algn="l">
              <a:buFont typeface="Arial" panose="020B0604020202020204" pitchFamily="34" charset="0"/>
              <a:buChar char="•"/>
            </a:pPr>
            <a:r>
              <a:rPr lang="en-US" b="0" i="0" dirty="0">
                <a:solidFill>
                  <a:srgbClr val="374151"/>
                </a:solidFill>
                <a:effectLst/>
                <a:latin typeface="Söhne"/>
              </a:rPr>
              <a:t>The Diabetes Prevention Program has been shown to be effective in reducing the risk of developing type 2 diabetes among individuals with prediabetes. Research from the original DPP trial demonstrated that lifestyle interventions can lead to a significant decrease in the development of diabetes, sometimes even outperforming medication in certain cases.</a:t>
            </a:r>
          </a:p>
          <a:p>
            <a:pPr lvl="1">
              <a:buFont typeface="Arial" panose="020B0604020202020204" pitchFamily="34" charset="0"/>
              <a:buChar char="•"/>
            </a:pPr>
            <a:r>
              <a:rPr lang="en-US" b="0" i="0" dirty="0">
                <a:solidFill>
                  <a:srgbClr val="075290"/>
                </a:solidFill>
                <a:effectLst/>
                <a:latin typeface="Open Sans" panose="020B0606030504020204" pitchFamily="34" charset="0"/>
              </a:rPr>
              <a:t> CDC Diabetes Prevention Program or other structured lifestyle intervention program.</a:t>
            </a:r>
          </a:p>
          <a:p>
            <a:pPr algn="l">
              <a:buFont typeface="Arial" panose="020B0604020202020204" pitchFamily="34" charset="0"/>
              <a:buChar char="•"/>
            </a:pPr>
            <a:endParaRPr lang="en-US" b="0" i="0" u="sng" dirty="0">
              <a:solidFill>
                <a:srgbClr val="075290"/>
              </a:solidFill>
              <a:effectLst/>
              <a:latin typeface="Open Sans" panose="020B0606030504020204" pitchFamily="34" charset="0"/>
            </a:endParaRPr>
          </a:p>
        </p:txBody>
      </p:sp>
      <p:sp>
        <p:nvSpPr>
          <p:cNvPr id="4" name="TextBox 3">
            <a:extLst>
              <a:ext uri="{FF2B5EF4-FFF2-40B4-BE49-F238E27FC236}">
                <a16:creationId xmlns:a16="http://schemas.microsoft.com/office/drawing/2014/main" id="{4EE18184-642E-80C2-D12E-9DEF248F5FC4}"/>
              </a:ext>
            </a:extLst>
          </p:cNvPr>
          <p:cNvSpPr txBox="1"/>
          <p:nvPr/>
        </p:nvSpPr>
        <p:spPr>
          <a:xfrm>
            <a:off x="1052422" y="6211669"/>
            <a:ext cx="8410755" cy="646331"/>
          </a:xfrm>
          <a:prstGeom prst="rect">
            <a:avLst/>
          </a:prstGeom>
          <a:noFill/>
        </p:spPr>
        <p:txBody>
          <a:bodyPr wrap="square" rtlCol="0">
            <a:spAutoFit/>
          </a:bodyPr>
          <a:lstStyle/>
          <a:p>
            <a:r>
              <a:rPr lang="en-US" dirty="0"/>
              <a:t>https://www.thecommunityguide.org/findings/diabetes-management-interventions-engaging-community-health-workers.html</a:t>
            </a:r>
          </a:p>
        </p:txBody>
      </p:sp>
    </p:spTree>
    <p:extLst>
      <p:ext uri="{BB962C8B-B14F-4D97-AF65-F5344CB8AC3E}">
        <p14:creationId xmlns:p14="http://schemas.microsoft.com/office/powerpoint/2010/main" val="991915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6D9FE-BDB3-2BA4-8676-DB9A57B308C3}"/>
              </a:ext>
            </a:extLst>
          </p:cNvPr>
          <p:cNvSpPr>
            <a:spLocks noGrp="1"/>
          </p:cNvSpPr>
          <p:nvPr>
            <p:ph type="title"/>
          </p:nvPr>
        </p:nvSpPr>
        <p:spPr/>
        <p:txBody>
          <a:bodyPr/>
          <a:lstStyle/>
          <a:p>
            <a:r>
              <a:rPr lang="en-US" dirty="0"/>
              <a:t>Summary</a:t>
            </a:r>
            <a:br>
              <a:rPr lang="en-US" dirty="0"/>
            </a:br>
            <a:endParaRPr lang="en-US" dirty="0"/>
          </a:p>
        </p:txBody>
      </p:sp>
      <p:sp>
        <p:nvSpPr>
          <p:cNvPr id="3" name="Content Placeholder 2">
            <a:extLst>
              <a:ext uri="{FF2B5EF4-FFF2-40B4-BE49-F238E27FC236}">
                <a16:creationId xmlns:a16="http://schemas.microsoft.com/office/drawing/2014/main" id="{65BA4F0D-2277-FBF9-D97C-E2EA5DB7FF5C}"/>
              </a:ext>
            </a:extLst>
          </p:cNvPr>
          <p:cNvSpPr>
            <a:spLocks noGrp="1"/>
          </p:cNvSpPr>
          <p:nvPr>
            <p:ph idx="1"/>
          </p:nvPr>
        </p:nvSpPr>
        <p:spPr/>
        <p:txBody>
          <a:bodyPr/>
          <a:lstStyle/>
          <a:p>
            <a:r>
              <a:rPr lang="en-US" dirty="0"/>
              <a:t>Incidence of diabetes is decreasing. Should continue to educate patients and bring about awareness in our communities.</a:t>
            </a:r>
          </a:p>
          <a:p>
            <a:r>
              <a:rPr lang="en-US" dirty="0"/>
              <a:t>Diabetes is a huge economic burden.</a:t>
            </a:r>
          </a:p>
          <a:p>
            <a:r>
              <a:rPr lang="en-US" dirty="0"/>
              <a:t>Screen patients when appropriate.</a:t>
            </a:r>
          </a:p>
          <a:p>
            <a:r>
              <a:rPr lang="en-US" dirty="0"/>
              <a:t>Patient centered diabetes care.</a:t>
            </a:r>
          </a:p>
          <a:p>
            <a:r>
              <a:rPr lang="en-US" dirty="0"/>
              <a:t>Refer to prevention/education programs which are cost effective, </a:t>
            </a:r>
            <a:r>
              <a:rPr lang="en-US" b="0" i="0" dirty="0">
                <a:solidFill>
                  <a:srgbClr val="333333"/>
                </a:solidFill>
                <a:effectLst/>
                <a:latin typeface="Open Sans" panose="020B0606030504020204" pitchFamily="34" charset="0"/>
              </a:rPr>
              <a:t>improve health, reduce health disparities, and enhance health equity.</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06891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0F55-94EE-D1BA-747D-BBA073E09B9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4F2F4C0-FEC9-0256-BF0B-2F519CDEAAC7}"/>
              </a:ext>
            </a:extLst>
          </p:cNvPr>
          <p:cNvSpPr>
            <a:spLocks noGrp="1"/>
          </p:cNvSpPr>
          <p:nvPr>
            <p:ph idx="1"/>
          </p:nvPr>
        </p:nvSpPr>
        <p:spPr>
          <a:xfrm>
            <a:off x="581192" y="1520728"/>
            <a:ext cx="11029615" cy="3634486"/>
          </a:xfrm>
        </p:spPr>
        <p:txBody>
          <a:bodyPr/>
          <a:lstStyle/>
          <a:p>
            <a:r>
              <a:rPr lang="en-US" dirty="0"/>
              <a:t>Incidence and Prevalence</a:t>
            </a:r>
          </a:p>
          <a:p>
            <a:r>
              <a:rPr lang="en-US" dirty="0"/>
              <a:t>Cost of Care to treat diabetes</a:t>
            </a:r>
          </a:p>
          <a:p>
            <a:r>
              <a:rPr lang="en-US" dirty="0"/>
              <a:t>Screening/Who is at risk?</a:t>
            </a:r>
          </a:p>
          <a:p>
            <a:r>
              <a:rPr lang="en-US" dirty="0"/>
              <a:t>Diagnosis</a:t>
            </a:r>
          </a:p>
          <a:p>
            <a:r>
              <a:rPr lang="en-US" dirty="0"/>
              <a:t>Approach to treatment</a:t>
            </a:r>
          </a:p>
          <a:p>
            <a:r>
              <a:rPr lang="en-US" dirty="0"/>
              <a:t>Roles of community stakeholders</a:t>
            </a:r>
          </a:p>
        </p:txBody>
      </p:sp>
    </p:spTree>
    <p:extLst>
      <p:ext uri="{BB962C8B-B14F-4D97-AF65-F5344CB8AC3E}">
        <p14:creationId xmlns:p14="http://schemas.microsoft.com/office/powerpoint/2010/main" val="349270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F2644-1479-8CF9-F461-309206160265}"/>
              </a:ext>
            </a:extLst>
          </p:cNvPr>
          <p:cNvSpPr>
            <a:spLocks noGrp="1"/>
          </p:cNvSpPr>
          <p:nvPr>
            <p:ph type="title"/>
          </p:nvPr>
        </p:nvSpPr>
        <p:spPr>
          <a:xfrm>
            <a:off x="581192" y="1296516"/>
            <a:ext cx="11029616" cy="1188720"/>
          </a:xfrm>
        </p:spPr>
        <p:txBody>
          <a:bodyPr>
            <a:normAutofit fontScale="90000"/>
          </a:bodyPr>
          <a:lstStyle/>
          <a:p>
            <a:r>
              <a:rPr lang="en-US" b="1" i="0" dirty="0" err="1">
                <a:solidFill>
                  <a:srgbClr val="000000"/>
                </a:solidFill>
                <a:effectLst/>
                <a:latin typeface="Open Sans" panose="020B0606030504020204" pitchFamily="34" charset="0"/>
              </a:rPr>
              <a:t>TREnds</a:t>
            </a:r>
            <a:r>
              <a:rPr lang="en-US" b="1" i="0" dirty="0">
                <a:solidFill>
                  <a:srgbClr val="000000"/>
                </a:solidFill>
                <a:effectLst/>
                <a:latin typeface="Open Sans" panose="020B0606030504020204" pitchFamily="34" charset="0"/>
              </a:rPr>
              <a:t> in Incidence AND PREVELANCE of Diagnosed Diabetes Among Adults Aged 18 Years or Older, United States</a:t>
            </a:r>
            <a:br>
              <a:rPr lang="en-US" b="0" i="0" dirty="0">
                <a:solidFill>
                  <a:srgbClr val="000000"/>
                </a:solidFill>
                <a:effectLst/>
                <a:latin typeface="Open Sans" panose="020B0606030504020204" pitchFamily="34" charset="0"/>
              </a:rPr>
            </a:br>
            <a:br>
              <a:rPr lang="en-US" b="0" i="0" dirty="0">
                <a:solidFill>
                  <a:srgbClr val="000000"/>
                </a:solidFill>
                <a:effectLst/>
                <a:latin typeface="Open Sans" panose="020B0606030504020204" pitchFamily="34" charset="0"/>
              </a:rPr>
            </a:br>
            <a:endParaRPr lang="en-US" dirty="0"/>
          </a:p>
        </p:txBody>
      </p:sp>
      <p:pic>
        <p:nvPicPr>
          <p:cNvPr id="5" name="Content Placeholder 4" descr="A graph showing the growth of the company's sales&#10;&#10;Description automatically generated">
            <a:extLst>
              <a:ext uri="{FF2B5EF4-FFF2-40B4-BE49-F238E27FC236}">
                <a16:creationId xmlns:a16="http://schemas.microsoft.com/office/drawing/2014/main" id="{738E4737-6405-BA3F-741A-59C77AFAA6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193" y="1896794"/>
            <a:ext cx="5514808" cy="4167245"/>
          </a:xfrm>
        </p:spPr>
      </p:pic>
      <p:sp>
        <p:nvSpPr>
          <p:cNvPr id="6" name="TextBox 5">
            <a:extLst>
              <a:ext uri="{FF2B5EF4-FFF2-40B4-BE49-F238E27FC236}">
                <a16:creationId xmlns:a16="http://schemas.microsoft.com/office/drawing/2014/main" id="{2C04FF00-1B70-25FB-341F-CB0D050A0BCF}"/>
              </a:ext>
            </a:extLst>
          </p:cNvPr>
          <p:cNvSpPr txBox="1"/>
          <p:nvPr/>
        </p:nvSpPr>
        <p:spPr>
          <a:xfrm>
            <a:off x="370725" y="6124551"/>
            <a:ext cx="5935744" cy="923330"/>
          </a:xfrm>
          <a:prstGeom prst="rect">
            <a:avLst/>
          </a:prstGeom>
          <a:noFill/>
        </p:spPr>
        <p:txBody>
          <a:bodyPr wrap="square" rtlCol="0">
            <a:spAutoFit/>
          </a:bodyPr>
          <a:lstStyle/>
          <a:p>
            <a:r>
              <a:rPr lang="en-US" sz="1000" b="0" i="0" dirty="0">
                <a:solidFill>
                  <a:srgbClr val="000000"/>
                </a:solidFill>
                <a:effectLst/>
                <a:latin typeface="Open Sans" panose="020B0606030504020204" pitchFamily="34" charset="0"/>
              </a:rPr>
              <a:t>Notes: Rates are age-adjusted to the 2000 US Census standard population. Figure adapted from CDC’s </a:t>
            </a:r>
            <a:r>
              <a:rPr lang="en-US" sz="1000" b="0" i="1" u="sng" dirty="0">
                <a:solidFill>
                  <a:srgbClr val="075290"/>
                </a:solidFill>
                <a:effectLst/>
                <a:latin typeface="Open Sans" panose="020B0606030504020204" pitchFamily="34" charset="0"/>
                <a:hlinkClick r:id="rId3"/>
              </a:rPr>
              <a:t>National Diabetes Statistics Report</a:t>
            </a:r>
            <a:r>
              <a:rPr lang="en-US" sz="1000" b="0" i="0" dirty="0">
                <a:solidFill>
                  <a:srgbClr val="000000"/>
                </a:solidFill>
                <a:effectLst/>
                <a:latin typeface="Open Sans" panose="020B0606030504020204" pitchFamily="34" charset="0"/>
              </a:rPr>
              <a:t>.</a:t>
            </a:r>
            <a:br>
              <a:rPr lang="en-US" sz="1000" dirty="0"/>
            </a:br>
            <a:r>
              <a:rPr lang="en-US" sz="1000" b="0" i="0" dirty="0">
                <a:solidFill>
                  <a:srgbClr val="000000"/>
                </a:solidFill>
                <a:effectLst/>
                <a:latin typeface="Open Sans" panose="020B0606030504020204" pitchFamily="34" charset="0"/>
              </a:rPr>
              <a:t>Data source: National Health Interview Survey, Centers for Disease Control and Prevention.</a:t>
            </a:r>
          </a:p>
          <a:p>
            <a:endParaRPr lang="en-US" sz="1200" dirty="0">
              <a:solidFill>
                <a:srgbClr val="000000"/>
              </a:solidFill>
              <a:latin typeface="Open Sans" panose="020B0606030504020204" pitchFamily="34" charset="0"/>
            </a:endParaRPr>
          </a:p>
          <a:p>
            <a:endParaRPr lang="en-US" sz="1200" dirty="0"/>
          </a:p>
        </p:txBody>
      </p:sp>
      <p:pic>
        <p:nvPicPr>
          <p:cNvPr id="7" name="Content Placeholder 4" descr="A graph showing the number of diabetes&#10;&#10;Description automatically generated">
            <a:extLst>
              <a:ext uri="{FF2B5EF4-FFF2-40B4-BE49-F238E27FC236}">
                <a16:creationId xmlns:a16="http://schemas.microsoft.com/office/drawing/2014/main" id="{9CFA9C9C-F18E-0FE3-AFCE-A95CF8DB1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836" y="1948069"/>
            <a:ext cx="5940164" cy="4115970"/>
          </a:xfrm>
          <a:prstGeom prst="rect">
            <a:avLst/>
          </a:prstGeom>
        </p:spPr>
      </p:pic>
      <p:sp>
        <p:nvSpPr>
          <p:cNvPr id="9" name="TextBox 8">
            <a:extLst>
              <a:ext uri="{FF2B5EF4-FFF2-40B4-BE49-F238E27FC236}">
                <a16:creationId xmlns:a16="http://schemas.microsoft.com/office/drawing/2014/main" id="{01BA65F2-C53E-789A-0338-EB5CDEAF42BA}"/>
              </a:ext>
            </a:extLst>
          </p:cNvPr>
          <p:cNvSpPr txBox="1"/>
          <p:nvPr/>
        </p:nvSpPr>
        <p:spPr>
          <a:xfrm>
            <a:off x="6268825" y="6001440"/>
            <a:ext cx="5923175" cy="769441"/>
          </a:xfrm>
          <a:prstGeom prst="rect">
            <a:avLst/>
          </a:prstGeom>
          <a:noFill/>
        </p:spPr>
        <p:txBody>
          <a:bodyPr wrap="square" rtlCol="0">
            <a:spAutoFit/>
          </a:bodyPr>
          <a:lstStyle/>
          <a:p>
            <a:r>
              <a:rPr lang="en-US" sz="1000" b="0" i="0" dirty="0">
                <a:solidFill>
                  <a:srgbClr val="000000"/>
                </a:solidFill>
                <a:effectLst/>
                <a:latin typeface="Open Sans" panose="020B0606030504020204" pitchFamily="34" charset="0"/>
              </a:rPr>
              <a:t>Notes: Percentages are age-adjusted to the 2000 US Census standard population. Diagnosed diabetes was based on self-report.</a:t>
            </a:r>
          </a:p>
          <a:p>
            <a:r>
              <a:rPr lang="en-US" sz="800" b="0" i="0" dirty="0">
                <a:solidFill>
                  <a:srgbClr val="000000"/>
                </a:solidFill>
                <a:effectLst/>
                <a:latin typeface="Open Sans" panose="020B0606030504020204" pitchFamily="34" charset="0"/>
              </a:rPr>
              <a:t>Undiagnosed diabetes was based on fasting plasma glucose and A1C levels among people self-reporting no diabetes. </a:t>
            </a:r>
          </a:p>
          <a:p>
            <a:r>
              <a:rPr lang="en-US" sz="800" b="0" i="0" dirty="0">
                <a:solidFill>
                  <a:srgbClr val="000000"/>
                </a:solidFill>
                <a:effectLst/>
                <a:latin typeface="Open Sans" panose="020B0606030504020204" pitchFamily="34" charset="0"/>
              </a:rPr>
              <a:t>Figure adapted from CDC’s </a:t>
            </a:r>
            <a:r>
              <a:rPr lang="en-US" sz="800" b="0" i="1" u="sng" dirty="0">
                <a:solidFill>
                  <a:srgbClr val="075290"/>
                </a:solidFill>
                <a:effectLst/>
                <a:latin typeface="Open Sans" panose="020B0606030504020204" pitchFamily="34" charset="0"/>
                <a:hlinkClick r:id="rId3"/>
              </a:rPr>
              <a:t>National Diabetes Statistics Report</a:t>
            </a:r>
            <a:r>
              <a:rPr lang="en-US" sz="800" b="0" i="0" dirty="0">
                <a:solidFill>
                  <a:srgbClr val="000000"/>
                </a:solidFill>
                <a:effectLst/>
                <a:latin typeface="Open Sans" panose="020B0606030504020204" pitchFamily="34" charset="0"/>
              </a:rPr>
              <a:t>.</a:t>
            </a:r>
            <a:br>
              <a:rPr lang="en-US" sz="1000" dirty="0"/>
            </a:br>
            <a:r>
              <a:rPr lang="en-US" sz="800" b="0" i="0" dirty="0">
                <a:solidFill>
                  <a:srgbClr val="000000"/>
                </a:solidFill>
                <a:effectLst/>
                <a:latin typeface="Open Sans" panose="020B0606030504020204" pitchFamily="34" charset="0"/>
              </a:rPr>
              <a:t>Data source: National Health and Nutrition Examination Surveys, Centers for Disease Control and Prevention.</a:t>
            </a:r>
            <a:endParaRPr lang="en-US" sz="800" dirty="0"/>
          </a:p>
        </p:txBody>
      </p:sp>
    </p:spTree>
    <p:extLst>
      <p:ext uri="{BB962C8B-B14F-4D97-AF65-F5344CB8AC3E}">
        <p14:creationId xmlns:p14="http://schemas.microsoft.com/office/powerpoint/2010/main" val="307904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10AD-037C-DC0E-4A27-0106DAAB83F5}"/>
              </a:ext>
            </a:extLst>
          </p:cNvPr>
          <p:cNvSpPr>
            <a:spLocks noGrp="1"/>
          </p:cNvSpPr>
          <p:nvPr>
            <p:ph type="title"/>
          </p:nvPr>
        </p:nvSpPr>
        <p:spPr/>
        <p:txBody>
          <a:bodyPr/>
          <a:lstStyle/>
          <a:p>
            <a:r>
              <a:rPr lang="en-US" dirty="0"/>
              <a:t>Prevalence of Diabetes</a:t>
            </a:r>
          </a:p>
        </p:txBody>
      </p:sp>
      <p:sp>
        <p:nvSpPr>
          <p:cNvPr id="3" name="Content Placeholder 2">
            <a:extLst>
              <a:ext uri="{FF2B5EF4-FFF2-40B4-BE49-F238E27FC236}">
                <a16:creationId xmlns:a16="http://schemas.microsoft.com/office/drawing/2014/main" id="{44C4E201-024B-C1B8-4CBE-087F699822C7}"/>
              </a:ext>
            </a:extLst>
          </p:cNvPr>
          <p:cNvSpPr>
            <a:spLocks noGrp="1"/>
          </p:cNvSpPr>
          <p:nvPr>
            <p:ph sz="half" idx="1"/>
          </p:nvPr>
        </p:nvSpPr>
        <p:spPr>
          <a:xfrm>
            <a:off x="581191" y="1717990"/>
            <a:ext cx="5009116" cy="4413136"/>
          </a:xfrm>
        </p:spPr>
        <p:txBody>
          <a:bodyPr>
            <a:normAutofit/>
          </a:bodyPr>
          <a:lstStyle/>
          <a:p>
            <a:pPr marL="0" indent="0" algn="l">
              <a:buNone/>
            </a:pPr>
            <a:r>
              <a:rPr lang="en-US" b="0" i="0" dirty="0">
                <a:solidFill>
                  <a:srgbClr val="222222"/>
                </a:solidFill>
                <a:effectLst/>
                <a:latin typeface="Open Sans Medium"/>
              </a:rPr>
              <a:t>Total Diabetes</a:t>
            </a:r>
          </a:p>
          <a:p>
            <a:pPr algn="l"/>
            <a:r>
              <a:rPr lang="en-US" b="0" i="0" dirty="0">
                <a:solidFill>
                  <a:srgbClr val="000000"/>
                </a:solidFill>
                <a:effectLst/>
                <a:latin typeface="Open Sans" panose="020B0606030504020204" pitchFamily="34" charset="0"/>
              </a:rPr>
              <a:t>From 2001 to 2020, diabetes prevalence significantly increased among US adults 18 or older.</a:t>
            </a:r>
          </a:p>
          <a:p>
            <a:pPr algn="l">
              <a:buFont typeface="Arial" panose="020B0604020202020204" pitchFamily="34" charset="0"/>
              <a:buChar char="•"/>
            </a:pPr>
            <a:r>
              <a:rPr lang="en-US" b="1" i="0" dirty="0">
                <a:solidFill>
                  <a:srgbClr val="000000"/>
                </a:solidFill>
                <a:effectLst/>
                <a:latin typeface="Open Sans" panose="020B0606030504020204" pitchFamily="34" charset="0"/>
              </a:rPr>
              <a:t>37.3 million</a:t>
            </a:r>
            <a:r>
              <a:rPr lang="en-US" b="0" i="0" dirty="0">
                <a:solidFill>
                  <a:srgbClr val="000000"/>
                </a:solidFill>
                <a:effectLst/>
                <a:latin typeface="Open Sans" panose="020B0606030504020204" pitchFamily="34" charset="0"/>
              </a:rPr>
              <a:t> people have diabetes—that’s 11.3% of the US population.</a:t>
            </a:r>
          </a:p>
          <a:p>
            <a:pPr algn="l">
              <a:buFont typeface="Arial" panose="020B0604020202020204" pitchFamily="34" charset="0"/>
              <a:buChar char="•"/>
            </a:pPr>
            <a:r>
              <a:rPr lang="en-US" b="1" i="0" dirty="0">
                <a:solidFill>
                  <a:srgbClr val="000000"/>
                </a:solidFill>
                <a:effectLst/>
                <a:latin typeface="Open Sans" panose="020B0606030504020204" pitchFamily="34" charset="0"/>
              </a:rPr>
              <a:t>28.7 million </a:t>
            </a:r>
            <a:r>
              <a:rPr lang="en-US" b="0" i="0" dirty="0">
                <a:solidFill>
                  <a:srgbClr val="000000"/>
                </a:solidFill>
                <a:effectLst/>
                <a:latin typeface="Open Sans" panose="020B0606030504020204" pitchFamily="34" charset="0"/>
              </a:rPr>
              <a:t>people have been diagnosed with diabetes.</a:t>
            </a:r>
          </a:p>
          <a:p>
            <a:pPr algn="l">
              <a:buFont typeface="Arial" panose="020B0604020202020204" pitchFamily="34" charset="0"/>
              <a:buChar char="•"/>
            </a:pPr>
            <a:r>
              <a:rPr lang="en-US" b="1" i="0" dirty="0">
                <a:solidFill>
                  <a:srgbClr val="000000"/>
                </a:solidFill>
                <a:effectLst/>
                <a:latin typeface="Open Sans" panose="020B0606030504020204" pitchFamily="34" charset="0"/>
              </a:rPr>
              <a:t>8.5 million </a:t>
            </a:r>
            <a:r>
              <a:rPr lang="en-US" b="0" i="0" dirty="0">
                <a:solidFill>
                  <a:srgbClr val="000000"/>
                </a:solidFill>
                <a:effectLst/>
                <a:latin typeface="Open Sans" panose="020B0606030504020204" pitchFamily="34" charset="0"/>
              </a:rPr>
              <a:t>people who have diabetes have not been diagnosed and do not know they have it.</a:t>
            </a:r>
          </a:p>
          <a:p>
            <a:endParaRPr lang="en-US" dirty="0"/>
          </a:p>
        </p:txBody>
      </p:sp>
      <p:pic>
        <p:nvPicPr>
          <p:cNvPr id="6" name="Content Placeholder 5" descr="A blue background with white text and blue people&#10;&#10;Description automatically generated">
            <a:extLst>
              <a:ext uri="{FF2B5EF4-FFF2-40B4-BE49-F238E27FC236}">
                <a16:creationId xmlns:a16="http://schemas.microsoft.com/office/drawing/2014/main" id="{C70C04C3-8142-2916-57A3-2E24C22ECE5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3286" y="893618"/>
            <a:ext cx="5747521" cy="5747521"/>
          </a:xfrm>
        </p:spPr>
      </p:pic>
    </p:spTree>
    <p:extLst>
      <p:ext uri="{BB962C8B-B14F-4D97-AF65-F5344CB8AC3E}">
        <p14:creationId xmlns:p14="http://schemas.microsoft.com/office/powerpoint/2010/main" val="1760773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3FFA-1C6F-0848-8C96-421C55671614}"/>
              </a:ext>
            </a:extLst>
          </p:cNvPr>
          <p:cNvSpPr>
            <a:spLocks noGrp="1"/>
          </p:cNvSpPr>
          <p:nvPr>
            <p:ph type="title"/>
          </p:nvPr>
        </p:nvSpPr>
        <p:spPr/>
        <p:txBody>
          <a:bodyPr/>
          <a:lstStyle/>
          <a:p>
            <a:r>
              <a:rPr lang="en-US" b="1" i="0" dirty="0">
                <a:solidFill>
                  <a:srgbClr val="000000"/>
                </a:solidFill>
                <a:effectLst/>
                <a:latin typeface="Inter"/>
              </a:rPr>
              <a:t>Diabetes by race/ethnicity</a:t>
            </a:r>
            <a:br>
              <a:rPr lang="en-US" b="1" i="0" dirty="0">
                <a:solidFill>
                  <a:srgbClr val="000000"/>
                </a:solidFill>
                <a:effectLst/>
                <a:latin typeface="Inter"/>
              </a:rPr>
            </a:br>
            <a:endParaRPr lang="en-US" dirty="0"/>
          </a:p>
        </p:txBody>
      </p:sp>
      <p:sp>
        <p:nvSpPr>
          <p:cNvPr id="3" name="Content Placeholder 2">
            <a:extLst>
              <a:ext uri="{FF2B5EF4-FFF2-40B4-BE49-F238E27FC236}">
                <a16:creationId xmlns:a16="http://schemas.microsoft.com/office/drawing/2014/main" id="{8EE34658-0E39-E29D-66AC-729354A84813}"/>
              </a:ext>
            </a:extLst>
          </p:cNvPr>
          <p:cNvSpPr>
            <a:spLocks noGrp="1"/>
          </p:cNvSpPr>
          <p:nvPr>
            <p:ph idx="1"/>
          </p:nvPr>
        </p:nvSpPr>
        <p:spPr>
          <a:xfrm>
            <a:off x="656606" y="1065229"/>
            <a:ext cx="11029616" cy="4551903"/>
          </a:xfrm>
        </p:spPr>
        <p:txBody>
          <a:bodyPr/>
          <a:lstStyle/>
          <a:p>
            <a:pPr algn="l"/>
            <a:r>
              <a:rPr lang="en-US" b="1" i="0" dirty="0">
                <a:solidFill>
                  <a:srgbClr val="000000"/>
                </a:solidFill>
                <a:effectLst/>
                <a:latin typeface="Inter"/>
              </a:rPr>
              <a:t>The rates of diagnosed diabetes in adults by race/ethnic background are:</a:t>
            </a:r>
            <a:endParaRPr lang="en-US" b="0" i="0" dirty="0">
              <a:solidFill>
                <a:srgbClr val="000000"/>
              </a:solidFill>
              <a:effectLst/>
              <a:latin typeface="Inter"/>
            </a:endParaRPr>
          </a:p>
          <a:p>
            <a:pPr algn="l">
              <a:buFont typeface="Arial" panose="020B0604020202020204" pitchFamily="34" charset="0"/>
              <a:buChar char="•"/>
            </a:pPr>
            <a:r>
              <a:rPr lang="en-US" b="0" i="0" dirty="0">
                <a:solidFill>
                  <a:srgbClr val="000000"/>
                </a:solidFill>
                <a:effectLst/>
                <a:latin typeface="Inter"/>
              </a:rPr>
              <a:t>14.5% of American Indians/Alaskan Natives</a:t>
            </a:r>
          </a:p>
          <a:p>
            <a:pPr algn="l">
              <a:buFont typeface="Arial" panose="020B0604020202020204" pitchFamily="34" charset="0"/>
              <a:buChar char="•"/>
            </a:pPr>
            <a:r>
              <a:rPr lang="en-US" b="1" i="0" dirty="0">
                <a:solidFill>
                  <a:srgbClr val="000000"/>
                </a:solidFill>
                <a:effectLst/>
                <a:latin typeface="Inter"/>
              </a:rPr>
              <a:t>12.1% of non-Hispanic blacks</a:t>
            </a:r>
          </a:p>
          <a:p>
            <a:pPr algn="l">
              <a:buFont typeface="Arial" panose="020B0604020202020204" pitchFamily="34" charset="0"/>
              <a:buChar char="•"/>
            </a:pPr>
            <a:r>
              <a:rPr lang="en-US" b="0" i="0" dirty="0">
                <a:solidFill>
                  <a:srgbClr val="000000"/>
                </a:solidFill>
                <a:effectLst/>
                <a:latin typeface="Inter"/>
              </a:rPr>
              <a:t>11.8% of Hispanics</a:t>
            </a:r>
          </a:p>
          <a:p>
            <a:pPr algn="l">
              <a:buFont typeface="Arial" panose="020B0604020202020204" pitchFamily="34" charset="0"/>
              <a:buChar char="•"/>
            </a:pPr>
            <a:r>
              <a:rPr lang="en-US" b="0" i="0" dirty="0">
                <a:solidFill>
                  <a:srgbClr val="000000"/>
                </a:solidFill>
                <a:effectLst/>
                <a:latin typeface="Inter"/>
              </a:rPr>
              <a:t>9.5% of Asian Americans</a:t>
            </a:r>
          </a:p>
          <a:p>
            <a:pPr algn="l">
              <a:buFont typeface="Arial" panose="020B0604020202020204" pitchFamily="34" charset="0"/>
              <a:buChar char="•"/>
            </a:pPr>
            <a:r>
              <a:rPr lang="en-US" b="0" i="0" dirty="0">
                <a:solidFill>
                  <a:srgbClr val="000000"/>
                </a:solidFill>
                <a:effectLst/>
                <a:latin typeface="Inter"/>
              </a:rPr>
              <a:t>7.4% of non-Hispanic whites</a:t>
            </a:r>
          </a:p>
          <a:p>
            <a:pPr algn="l">
              <a:buFont typeface="Arial" panose="020B0604020202020204" pitchFamily="34" charset="0"/>
              <a:buChar char="•"/>
            </a:pPr>
            <a:endParaRPr lang="en-US" dirty="0">
              <a:solidFill>
                <a:srgbClr val="000000"/>
              </a:solidFill>
              <a:latin typeface="Inter"/>
            </a:endParaRPr>
          </a:p>
          <a:p>
            <a:pPr algn="l">
              <a:buFont typeface="Arial" panose="020B0604020202020204" pitchFamily="34" charset="0"/>
              <a:buChar char="•"/>
            </a:pPr>
            <a:r>
              <a:rPr lang="en-US" b="0" i="0" dirty="0">
                <a:solidFill>
                  <a:srgbClr val="000000"/>
                </a:solidFill>
                <a:effectLst/>
                <a:latin typeface="Inter"/>
              </a:rPr>
              <a:t>https://diabetes.org/about-diabetes/statistics/about-diabetes</a:t>
            </a:r>
          </a:p>
          <a:p>
            <a:endParaRPr lang="en-US" dirty="0"/>
          </a:p>
        </p:txBody>
      </p:sp>
    </p:spTree>
    <p:extLst>
      <p:ext uri="{BB962C8B-B14F-4D97-AF65-F5344CB8AC3E}">
        <p14:creationId xmlns:p14="http://schemas.microsoft.com/office/powerpoint/2010/main" val="967954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8ECE-372A-1E50-BB9D-61BD4BE28931}"/>
              </a:ext>
            </a:extLst>
          </p:cNvPr>
          <p:cNvSpPr>
            <a:spLocks noGrp="1"/>
          </p:cNvSpPr>
          <p:nvPr>
            <p:ph type="title"/>
          </p:nvPr>
        </p:nvSpPr>
        <p:spPr/>
        <p:txBody>
          <a:bodyPr/>
          <a:lstStyle/>
          <a:p>
            <a:r>
              <a:rPr lang="en-US" dirty="0"/>
              <a:t>The Burden of Diabetes in Mississippi</a:t>
            </a:r>
          </a:p>
        </p:txBody>
      </p:sp>
      <p:sp>
        <p:nvSpPr>
          <p:cNvPr id="7" name="Content Placeholder 6">
            <a:extLst>
              <a:ext uri="{FF2B5EF4-FFF2-40B4-BE49-F238E27FC236}">
                <a16:creationId xmlns:a16="http://schemas.microsoft.com/office/drawing/2014/main" id="{619CC384-970A-A13E-7A3D-319A1BF557CF}"/>
              </a:ext>
            </a:extLst>
          </p:cNvPr>
          <p:cNvSpPr>
            <a:spLocks noGrp="1"/>
          </p:cNvSpPr>
          <p:nvPr>
            <p:ph sz="half" idx="2"/>
          </p:nvPr>
        </p:nvSpPr>
        <p:spPr/>
        <p:txBody>
          <a:bodyPr>
            <a:normAutofit fontScale="85000" lnSpcReduction="20000"/>
          </a:bodyPr>
          <a:lstStyle/>
          <a:p>
            <a:endParaRPr lang="en-US"/>
          </a:p>
        </p:txBody>
      </p:sp>
      <p:sp>
        <p:nvSpPr>
          <p:cNvPr id="9" name="Content Placeholder 8">
            <a:extLst>
              <a:ext uri="{FF2B5EF4-FFF2-40B4-BE49-F238E27FC236}">
                <a16:creationId xmlns:a16="http://schemas.microsoft.com/office/drawing/2014/main" id="{F476C7F2-BEF1-B88B-2871-46C2B04FC911}"/>
              </a:ext>
            </a:extLst>
          </p:cNvPr>
          <p:cNvSpPr>
            <a:spLocks noGrp="1"/>
          </p:cNvSpPr>
          <p:nvPr>
            <p:ph sz="half" idx="1"/>
          </p:nvPr>
        </p:nvSpPr>
        <p:spPr/>
        <p:txBody>
          <a:bodyPr>
            <a:normAutofit fontScale="85000" lnSpcReduction="20000"/>
          </a:bodyPr>
          <a:lstStyle/>
          <a:p>
            <a:r>
              <a:rPr lang="en-US" dirty="0"/>
              <a:t>Approximately 326,420 people in Mississippi or 14.4% of the adult population have diagnosed diabetes</a:t>
            </a:r>
          </a:p>
          <a:p>
            <a:r>
              <a:rPr lang="en-US" dirty="0"/>
              <a:t>An additional 75,000 people in Mississippi have diabetes but don’t know it</a:t>
            </a:r>
          </a:p>
          <a:p>
            <a:r>
              <a:rPr lang="en-US" dirty="0"/>
              <a:t>There are 814,000 people in Mississippi, 35.6% of the adult population, who have prediabetes.</a:t>
            </a:r>
          </a:p>
          <a:p>
            <a:r>
              <a:rPr lang="en-US" dirty="0"/>
              <a:t>Every year an estimated 20,433 people in Mississippi are diagnosed with diabetes.</a:t>
            </a:r>
          </a:p>
          <a:p>
            <a:r>
              <a:rPr lang="en-US" dirty="0"/>
              <a:t>People with diabetes have medical expenses approximately 2.3 times higher that those who do not have diabetes. </a:t>
            </a:r>
          </a:p>
          <a:p>
            <a:endParaRPr lang="en-US" dirty="0"/>
          </a:p>
          <a:p>
            <a:pPr marL="0" indent="0">
              <a:buNone/>
            </a:pPr>
            <a:r>
              <a:rPr lang="en-US" dirty="0"/>
              <a:t>https://www2.diabetes.org/sites/default/files/2021-10/ADV_2021_State_Fact_sheets_MIssissippi.pdf</a:t>
            </a:r>
          </a:p>
          <a:p>
            <a:endParaRPr lang="en-US" dirty="0"/>
          </a:p>
        </p:txBody>
      </p:sp>
    </p:spTree>
    <p:extLst>
      <p:ext uri="{BB962C8B-B14F-4D97-AF65-F5344CB8AC3E}">
        <p14:creationId xmlns:p14="http://schemas.microsoft.com/office/powerpoint/2010/main" val="4032836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CC47A4-9A5C-68A0-FF0C-0A1DB6DE9809}"/>
              </a:ext>
            </a:extLst>
          </p:cNvPr>
          <p:cNvSpPr>
            <a:spLocks noGrp="1"/>
          </p:cNvSpPr>
          <p:nvPr>
            <p:ph type="title"/>
          </p:nvPr>
        </p:nvSpPr>
        <p:spPr>
          <a:xfrm>
            <a:off x="581192" y="702156"/>
            <a:ext cx="11029616" cy="1188720"/>
          </a:xfrm>
        </p:spPr>
        <p:txBody>
          <a:bodyPr vert="horz" lIns="91440" tIns="45720" rIns="91440" bIns="45720" rtlCol="0" anchor="b">
            <a:normAutofit/>
          </a:bodyPr>
          <a:lstStyle/>
          <a:p>
            <a:r>
              <a:rPr lang="en-US" sz="2800" dirty="0">
                <a:solidFill>
                  <a:schemeClr val="tx1">
                    <a:lumMod val="75000"/>
                    <a:lumOff val="25000"/>
                  </a:schemeClr>
                </a:solidFill>
              </a:rPr>
              <a:t>The High Cost of diabetes</a:t>
            </a:r>
          </a:p>
        </p:txBody>
      </p:sp>
      <p:sp>
        <p:nvSpPr>
          <p:cNvPr id="19" name="Rectangle 18">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a:extLst>
              <a:ext uri="{FF2B5EF4-FFF2-40B4-BE49-F238E27FC236}">
                <a16:creationId xmlns:a16="http://schemas.microsoft.com/office/drawing/2014/main" id="{FD37D56C-A713-1E86-074D-4F81C6BB7945}"/>
              </a:ext>
            </a:extLst>
          </p:cNvPr>
          <p:cNvSpPr>
            <a:spLocks noGrp="1"/>
          </p:cNvSpPr>
          <p:nvPr>
            <p:ph type="body" sz="half" idx="2"/>
          </p:nvPr>
        </p:nvSpPr>
        <p:spPr>
          <a:xfrm>
            <a:off x="581193" y="2180496"/>
            <a:ext cx="6917210" cy="4045683"/>
          </a:xfrm>
        </p:spPr>
        <p:txBody>
          <a:bodyPr vert="horz" lIns="91440" tIns="45720" rIns="91440" bIns="45720" rtlCol="0" anchor="ctr">
            <a:normAutofit/>
          </a:bodyPr>
          <a:lstStyle/>
          <a:p>
            <a:pPr>
              <a:buFont typeface="Wingdings 2" panose="05020102010507070707" pitchFamily="18" charset="2"/>
              <a:buChar char=""/>
            </a:pPr>
            <a:r>
              <a:rPr lang="en-US" b="0" i="0" dirty="0">
                <a:solidFill>
                  <a:schemeClr val="tx1">
                    <a:lumMod val="75000"/>
                    <a:lumOff val="25000"/>
                  </a:schemeClr>
                </a:solidFill>
                <a:effectLst/>
              </a:rPr>
              <a:t>Diabetes is the most expensive chronic condition in our nation.</a:t>
            </a:r>
          </a:p>
          <a:p>
            <a:pPr>
              <a:buFont typeface="Wingdings 2" panose="05020102010507070707" pitchFamily="18" charset="2"/>
              <a:buChar char=""/>
            </a:pPr>
            <a:r>
              <a:rPr lang="en-US" b="0" i="0" dirty="0">
                <a:solidFill>
                  <a:schemeClr val="tx1">
                    <a:lumMod val="75000"/>
                    <a:lumOff val="25000"/>
                  </a:schemeClr>
                </a:solidFill>
                <a:effectLst/>
              </a:rPr>
              <a:t>$1 out of every $4 in US health care costs is spent on caring for people with diabetes.</a:t>
            </a:r>
          </a:p>
          <a:p>
            <a:pPr>
              <a:buFont typeface="Wingdings 2" panose="05020102010507070707" pitchFamily="18" charset="2"/>
              <a:buChar char=""/>
            </a:pPr>
            <a:r>
              <a:rPr lang="en-US" b="0" i="0" dirty="0">
                <a:solidFill>
                  <a:schemeClr val="tx1">
                    <a:lumMod val="75000"/>
                    <a:lumOff val="25000"/>
                  </a:schemeClr>
                </a:solidFill>
                <a:effectLst/>
              </a:rPr>
              <a:t>$237 billion</a:t>
            </a:r>
            <a:r>
              <a:rPr lang="en-US" b="0" i="0" u="none" strike="noStrike" baseline="30000" dirty="0">
                <a:solidFill>
                  <a:schemeClr val="tx1">
                    <a:lumMod val="75000"/>
                    <a:lumOff val="25000"/>
                  </a:schemeClr>
                </a:solidFill>
                <a:effectLst/>
              </a:rPr>
              <a:t>‡(a)</a:t>
            </a:r>
            <a:r>
              <a:rPr lang="en-US" b="0" i="0" dirty="0">
                <a:solidFill>
                  <a:schemeClr val="tx1">
                    <a:lumMod val="75000"/>
                    <a:lumOff val="25000"/>
                  </a:schemeClr>
                </a:solidFill>
                <a:effectLst/>
              </a:rPr>
              <a:t> is spent each year on direct medical costs and another $90 billion</a:t>
            </a:r>
            <a:r>
              <a:rPr lang="en-US" b="0" i="0" u="none" strike="noStrike" baseline="30000" dirty="0">
                <a:solidFill>
                  <a:schemeClr val="tx1">
                    <a:lumMod val="75000"/>
                    <a:lumOff val="25000"/>
                  </a:schemeClr>
                </a:solidFill>
                <a:effectLst/>
              </a:rPr>
              <a:t>‡(a)</a:t>
            </a:r>
            <a:r>
              <a:rPr lang="en-US" b="0" i="0" dirty="0">
                <a:solidFill>
                  <a:schemeClr val="tx1">
                    <a:lumMod val="75000"/>
                    <a:lumOff val="25000"/>
                  </a:schemeClr>
                </a:solidFill>
                <a:effectLst/>
              </a:rPr>
              <a:t> on reduced productivity.</a:t>
            </a:r>
            <a:r>
              <a:rPr lang="en-US" b="0" i="0" u="none" strike="noStrike" baseline="30000" dirty="0">
                <a:solidFill>
                  <a:schemeClr val="tx1">
                    <a:lumMod val="75000"/>
                    <a:lumOff val="25000"/>
                  </a:schemeClr>
                </a:solidFill>
                <a:effectLst/>
              </a:rPr>
              <a:t>5</a:t>
            </a:r>
            <a:endParaRPr lang="en-US" b="0" i="0" dirty="0">
              <a:solidFill>
                <a:schemeClr val="tx1">
                  <a:lumMod val="75000"/>
                  <a:lumOff val="25000"/>
                </a:schemeClr>
              </a:solidFill>
              <a:effectLst/>
            </a:endParaRPr>
          </a:p>
          <a:p>
            <a:pPr>
              <a:buFont typeface="Wingdings 2" panose="05020102010507070707" pitchFamily="18" charset="2"/>
              <a:buChar char=""/>
            </a:pPr>
            <a:r>
              <a:rPr lang="en-US" b="0" i="0" dirty="0">
                <a:solidFill>
                  <a:schemeClr val="tx1">
                    <a:lumMod val="75000"/>
                    <a:lumOff val="25000"/>
                  </a:schemeClr>
                </a:solidFill>
                <a:effectLst/>
              </a:rPr>
              <a:t>61% of diabetes costs are for adults aged 65 or older, which is mainly paid by Medicare.</a:t>
            </a:r>
          </a:p>
          <a:p>
            <a:pPr lvl="1">
              <a:buFont typeface="Wingdings 2" panose="05020102010507070707" pitchFamily="18" charset="2"/>
              <a:buChar char=""/>
            </a:pPr>
            <a:r>
              <a:rPr lang="en-US" b="0" i="0" dirty="0">
                <a:solidFill>
                  <a:schemeClr val="tx1">
                    <a:lumMod val="75000"/>
                    <a:lumOff val="25000"/>
                  </a:schemeClr>
                </a:solidFill>
                <a:effectLst/>
              </a:rPr>
              <a:t>Among Medicare beneficiaries aged 65 or older with type 2 diabetes, the estimated median costs associated with diabetes complications is $5,876 per person each year.</a:t>
            </a:r>
          </a:p>
          <a:p>
            <a:pPr lvl="1">
              <a:buFont typeface="Wingdings 2" panose="05020102010507070707" pitchFamily="18" charset="2"/>
              <a:buChar char=""/>
            </a:pPr>
            <a:r>
              <a:rPr lang="en-US" b="0" i="0" dirty="0">
                <a:solidFill>
                  <a:schemeClr val="tx1">
                    <a:lumMod val="75000"/>
                    <a:lumOff val="25000"/>
                  </a:schemeClr>
                </a:solidFill>
                <a:effectLst/>
              </a:rPr>
              <a:t>Majority of complications are related to diabetes, such as heart disease and stroke.</a:t>
            </a:r>
            <a:r>
              <a:rPr lang="en-US" b="0" i="0" u="none" strike="noStrike" baseline="30000" dirty="0">
                <a:solidFill>
                  <a:schemeClr val="tx1">
                    <a:lumMod val="75000"/>
                    <a:lumOff val="25000"/>
                  </a:schemeClr>
                </a:solidFill>
                <a:effectLst/>
              </a:rPr>
              <a:t>8</a:t>
            </a:r>
            <a:endParaRPr lang="en-US" b="0" i="0" dirty="0">
              <a:solidFill>
                <a:schemeClr val="tx1">
                  <a:lumMod val="75000"/>
                  <a:lumOff val="25000"/>
                </a:schemeClr>
              </a:solidFill>
              <a:effectLst/>
            </a:endParaRPr>
          </a:p>
          <a:p>
            <a:pPr>
              <a:buFont typeface="Wingdings 2" panose="05020102010507070707" pitchFamily="18" charset="2"/>
              <a:buChar char=""/>
            </a:pPr>
            <a:endParaRPr lang="en-US" dirty="0">
              <a:solidFill>
                <a:schemeClr val="tx1">
                  <a:lumMod val="75000"/>
                  <a:lumOff val="25000"/>
                </a:schemeClr>
              </a:solidFill>
            </a:endParaRPr>
          </a:p>
        </p:txBody>
      </p:sp>
      <p:sp>
        <p:nvSpPr>
          <p:cNvPr id="25" name="Rectangle 24">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6" y="2180496"/>
            <a:ext cx="3703321"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tack of green dollar bills&#10;&#10;Description automatically generated">
            <a:extLst>
              <a:ext uri="{FF2B5EF4-FFF2-40B4-BE49-F238E27FC236}">
                <a16:creationId xmlns:a16="http://schemas.microsoft.com/office/drawing/2014/main" id="{5EE82AF7-01B8-C055-D8AB-E8D9DA7858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3915" y="2631062"/>
            <a:ext cx="3059782" cy="3141375"/>
          </a:xfrm>
          <a:prstGeom prst="rect">
            <a:avLst/>
          </a:prstGeom>
        </p:spPr>
      </p:pic>
      <p:sp>
        <p:nvSpPr>
          <p:cNvPr id="8" name="TextBox 7">
            <a:extLst>
              <a:ext uri="{FF2B5EF4-FFF2-40B4-BE49-F238E27FC236}">
                <a16:creationId xmlns:a16="http://schemas.microsoft.com/office/drawing/2014/main" id="{9D74785F-05E1-A4E7-AE3A-C288BA02FE4E}"/>
              </a:ext>
            </a:extLst>
          </p:cNvPr>
          <p:cNvSpPr txBox="1"/>
          <p:nvPr/>
        </p:nvSpPr>
        <p:spPr>
          <a:xfrm>
            <a:off x="6938210" y="2307896"/>
            <a:ext cx="6096000" cy="646331"/>
          </a:xfrm>
          <a:prstGeom prst="rect">
            <a:avLst/>
          </a:prstGeom>
          <a:noFill/>
        </p:spPr>
        <p:txBody>
          <a:bodyPr wrap="square">
            <a:spAutoFit/>
          </a:bodyPr>
          <a:lstStyle/>
          <a:p>
            <a:pPr algn="ctr"/>
            <a:r>
              <a:rPr lang="en-US" b="1" i="0" dirty="0">
                <a:solidFill>
                  <a:srgbClr val="E60000"/>
                </a:solidFill>
                <a:effectLst/>
                <a:latin typeface="Open Sans" panose="020B0606030504020204" pitchFamily="34" charset="0"/>
              </a:rPr>
              <a:t>$327 BILLION</a:t>
            </a:r>
            <a:r>
              <a:rPr lang="en-US" b="1" i="0" u="none" strike="noStrike" baseline="30000" dirty="0">
                <a:solidFill>
                  <a:srgbClr val="E60000"/>
                </a:solidFill>
                <a:effectLst/>
                <a:latin typeface="Open Sans" panose="020B0606030504020204" pitchFamily="34" charset="0"/>
              </a:rPr>
              <a:t>‡(a)</a:t>
            </a:r>
            <a:endParaRPr lang="en-US" b="1" i="0" dirty="0">
              <a:solidFill>
                <a:srgbClr val="E60000"/>
              </a:solidFill>
              <a:effectLst/>
              <a:latin typeface="Open Sans" panose="020B0606030504020204" pitchFamily="34" charset="0"/>
            </a:endParaRPr>
          </a:p>
          <a:p>
            <a:pPr algn="ctr"/>
            <a:r>
              <a:rPr lang="en-US" b="1" i="0" dirty="0">
                <a:solidFill>
                  <a:srgbClr val="000000"/>
                </a:solidFill>
                <a:effectLst/>
                <a:latin typeface="Open Sans" panose="020B0606030504020204" pitchFamily="34" charset="0"/>
              </a:rPr>
              <a:t>total annual cost of diabetes</a:t>
            </a:r>
            <a:r>
              <a:rPr lang="en-US" b="1" i="0" u="none" strike="noStrike" baseline="30000" dirty="0">
                <a:solidFill>
                  <a:srgbClr val="000000"/>
                </a:solidFill>
                <a:effectLst/>
                <a:latin typeface="Open Sans" panose="020B0606030504020204" pitchFamily="34" charset="0"/>
              </a:rPr>
              <a:t>5</a:t>
            </a:r>
            <a:endParaRPr lang="en-US" b="0" i="0" dirty="0">
              <a:solidFill>
                <a:srgbClr val="000000"/>
              </a:solidFill>
              <a:effectLst/>
              <a:latin typeface="Open Sans" panose="020B0606030504020204" pitchFamily="34" charset="0"/>
            </a:endParaRPr>
          </a:p>
        </p:txBody>
      </p:sp>
      <p:sp>
        <p:nvSpPr>
          <p:cNvPr id="9" name="TextBox 8">
            <a:extLst>
              <a:ext uri="{FF2B5EF4-FFF2-40B4-BE49-F238E27FC236}">
                <a16:creationId xmlns:a16="http://schemas.microsoft.com/office/drawing/2014/main" id="{5668839C-7F44-E583-4EB9-B0A1BD8937EF}"/>
              </a:ext>
            </a:extLst>
          </p:cNvPr>
          <p:cNvSpPr txBox="1"/>
          <p:nvPr/>
        </p:nvSpPr>
        <p:spPr>
          <a:xfrm>
            <a:off x="207390" y="6180013"/>
            <a:ext cx="8545288" cy="369332"/>
          </a:xfrm>
          <a:prstGeom prst="rect">
            <a:avLst/>
          </a:prstGeom>
          <a:noFill/>
        </p:spPr>
        <p:txBody>
          <a:bodyPr wrap="none" rtlCol="0">
            <a:spAutoFit/>
          </a:bodyPr>
          <a:lstStyle/>
          <a:p>
            <a:r>
              <a:rPr lang="en-US" b="0" i="0" dirty="0">
                <a:solidFill>
                  <a:srgbClr val="333333"/>
                </a:solidFill>
                <a:effectLst/>
                <a:latin typeface="Open Sans" panose="020B0606030504020204" pitchFamily="34" charset="0"/>
              </a:rPr>
              <a:t>Source: </a:t>
            </a:r>
            <a:r>
              <a:rPr lang="en-US" b="0" i="0" u="none" strike="noStrike" dirty="0">
                <a:solidFill>
                  <a:srgbClr val="075290"/>
                </a:solidFill>
                <a:effectLst/>
                <a:latin typeface="Open Sans" panose="020B0606030504020204" pitchFamily="34" charset="0"/>
                <a:hlinkClick r:id="rId3"/>
              </a:rPr>
              <a:t>National Center for Chronic Disease Prevention and Health Promotion</a:t>
            </a:r>
            <a:endParaRPr lang="en-US" dirty="0"/>
          </a:p>
        </p:txBody>
      </p:sp>
    </p:spTree>
    <p:extLst>
      <p:ext uri="{BB962C8B-B14F-4D97-AF65-F5344CB8AC3E}">
        <p14:creationId xmlns:p14="http://schemas.microsoft.com/office/powerpoint/2010/main" val="178864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A diagram of a person's body&#10;&#10;Description automatically generated">
            <a:extLst>
              <a:ext uri="{FF2B5EF4-FFF2-40B4-BE49-F238E27FC236}">
                <a16:creationId xmlns:a16="http://schemas.microsoft.com/office/drawing/2014/main" id="{F7E6EE4B-AEC7-B71B-8D6F-878524562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773" y="599724"/>
            <a:ext cx="9461660" cy="5200321"/>
          </a:xfrm>
          <a:prstGeom prst="rect">
            <a:avLst/>
          </a:prstGeom>
        </p:spPr>
      </p:pic>
      <p:sp>
        <p:nvSpPr>
          <p:cNvPr id="19" name="Rectangle 18">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568098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542"/>
</p:tagLst>
</file>

<file path=ppt/tags/tag10.xml><?xml version="1.0" encoding="utf-8"?>
<p:tagLst xmlns:a="http://schemas.openxmlformats.org/drawingml/2006/main" xmlns:r="http://schemas.openxmlformats.org/officeDocument/2006/relationships" xmlns:p="http://schemas.openxmlformats.org/presentationml/2006/main">
  <p:tag name="AS_UNIQUEID" val="551"/>
</p:tagLst>
</file>

<file path=ppt/tags/tag2.xml><?xml version="1.0" encoding="utf-8"?>
<p:tagLst xmlns:a="http://schemas.openxmlformats.org/drawingml/2006/main" xmlns:r="http://schemas.openxmlformats.org/officeDocument/2006/relationships" xmlns:p="http://schemas.openxmlformats.org/presentationml/2006/main">
  <p:tag name="AS_UNIQUEID" val="543"/>
</p:tagLst>
</file>

<file path=ppt/tags/tag3.xml><?xml version="1.0" encoding="utf-8"?>
<p:tagLst xmlns:a="http://schemas.openxmlformats.org/drawingml/2006/main" xmlns:r="http://schemas.openxmlformats.org/officeDocument/2006/relationships" xmlns:p="http://schemas.openxmlformats.org/presentationml/2006/main">
  <p:tag name="AS_UNIQUEID" val="544"/>
</p:tagLst>
</file>

<file path=ppt/tags/tag4.xml><?xml version="1.0" encoding="utf-8"?>
<p:tagLst xmlns:a="http://schemas.openxmlformats.org/drawingml/2006/main" xmlns:r="http://schemas.openxmlformats.org/officeDocument/2006/relationships" xmlns:p="http://schemas.openxmlformats.org/presentationml/2006/main">
  <p:tag name="AS_UNIQUEID" val="545"/>
</p:tagLst>
</file>

<file path=ppt/tags/tag5.xml><?xml version="1.0" encoding="utf-8"?>
<p:tagLst xmlns:a="http://schemas.openxmlformats.org/drawingml/2006/main" xmlns:r="http://schemas.openxmlformats.org/officeDocument/2006/relationships" xmlns:p="http://schemas.openxmlformats.org/presentationml/2006/main">
  <p:tag name="AS_UNIQUEID" val="546"/>
</p:tagLst>
</file>

<file path=ppt/tags/tag6.xml><?xml version="1.0" encoding="utf-8"?>
<p:tagLst xmlns:a="http://schemas.openxmlformats.org/drawingml/2006/main" xmlns:r="http://schemas.openxmlformats.org/officeDocument/2006/relationships" xmlns:p="http://schemas.openxmlformats.org/presentationml/2006/main">
  <p:tag name="AS_UNIQUEID" val="547"/>
</p:tagLst>
</file>

<file path=ppt/tags/tag7.xml><?xml version="1.0" encoding="utf-8"?>
<p:tagLst xmlns:a="http://schemas.openxmlformats.org/drawingml/2006/main" xmlns:r="http://schemas.openxmlformats.org/officeDocument/2006/relationships" xmlns:p="http://schemas.openxmlformats.org/presentationml/2006/main">
  <p:tag name="AS_UNIQUEID" val="548"/>
</p:tagLst>
</file>

<file path=ppt/tags/tag8.xml><?xml version="1.0" encoding="utf-8"?>
<p:tagLst xmlns:a="http://schemas.openxmlformats.org/drawingml/2006/main" xmlns:r="http://schemas.openxmlformats.org/officeDocument/2006/relationships" xmlns:p="http://schemas.openxmlformats.org/presentationml/2006/main">
  <p:tag name="AS_UNIQUEID" val="549"/>
</p:tagLst>
</file>

<file path=ppt/tags/tag9.xml><?xml version="1.0" encoding="utf-8"?>
<p:tagLst xmlns:a="http://schemas.openxmlformats.org/drawingml/2006/main" xmlns:r="http://schemas.openxmlformats.org/officeDocument/2006/relationships" xmlns:p="http://schemas.openxmlformats.org/presentationml/2006/main">
  <p:tag name="AS_UNIQUEID" val="550"/>
</p:tagLst>
</file>

<file path=ppt/theme/theme1.xml><?xml version="1.0" encoding="utf-8"?>
<a:theme xmlns:a="http://schemas.openxmlformats.org/drawingml/2006/main" name="DividendVTI">
  <a:themeElements>
    <a:clrScheme name="AnalogousFromLightSeedLeftStep">
      <a:dk1>
        <a:srgbClr val="000000"/>
      </a:dk1>
      <a:lt1>
        <a:srgbClr val="FFFFFF"/>
      </a:lt1>
      <a:dk2>
        <a:srgbClr val="242A41"/>
      </a:dk2>
      <a:lt2>
        <a:srgbClr val="E8E6E2"/>
      </a:lt2>
      <a:accent1>
        <a:srgbClr val="92A4C4"/>
      </a:accent1>
      <a:accent2>
        <a:srgbClr val="7AA9B6"/>
      </a:accent2>
      <a:accent3>
        <a:srgbClr val="80AAA1"/>
      </a:accent3>
      <a:accent4>
        <a:srgbClr val="77AE8C"/>
      </a:accent4>
      <a:accent5>
        <a:srgbClr val="83AC81"/>
      </a:accent5>
      <a:accent6>
        <a:srgbClr val="8DAA74"/>
      </a:accent6>
      <a:hlink>
        <a:srgbClr val="96805A"/>
      </a:hlink>
      <a:folHlink>
        <a:srgbClr val="7F7F7F"/>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3513</TotalTime>
  <Words>1515</Words>
  <Application>Microsoft Office PowerPoint</Application>
  <PresentationFormat>Widescreen</PresentationFormat>
  <Paragraphs>110</Paragraphs>
  <Slides>23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vt:lpstr>
      <vt:lpstr>Calibri</vt:lpstr>
      <vt:lpstr>Franklin Gothic Book</vt:lpstr>
      <vt:lpstr>Franklin Gothic Demi</vt:lpstr>
      <vt:lpstr>Helvetica</vt:lpstr>
      <vt:lpstr>Helvetica Neue</vt:lpstr>
      <vt:lpstr>Inter</vt:lpstr>
      <vt:lpstr>Open Sans</vt:lpstr>
      <vt:lpstr>Open Sans Medium</vt:lpstr>
      <vt:lpstr>Söhne</vt:lpstr>
      <vt:lpstr>Wingdings 2</vt:lpstr>
      <vt:lpstr>DividendVTI</vt:lpstr>
      <vt:lpstr>Diabetes 2023 </vt:lpstr>
      <vt:lpstr>Disclosures</vt:lpstr>
      <vt:lpstr>Outline</vt:lpstr>
      <vt:lpstr>TREnds in Incidence AND PREVELANCE of Diagnosed Diabetes Among Adults Aged 18 Years or Older, United States  </vt:lpstr>
      <vt:lpstr>Prevalence of Diabetes</vt:lpstr>
      <vt:lpstr>Diabetes by race/ethnicity </vt:lpstr>
      <vt:lpstr>The Burden of Diabetes in Mississippi</vt:lpstr>
      <vt:lpstr>The High Cost of diabetes</vt:lpstr>
      <vt:lpstr>PowerPoint Presentation</vt:lpstr>
      <vt:lpstr>Screening</vt:lpstr>
      <vt:lpstr>Prediabetes and Type 2 Diabetes</vt:lpstr>
      <vt:lpstr>PowerPoint Presentation</vt:lpstr>
      <vt:lpstr>Prediabetes and Type 2 Diabetes</vt:lpstr>
      <vt:lpstr>PowerPoint Presentation</vt:lpstr>
      <vt:lpstr>PowerPoint Presentation</vt:lpstr>
      <vt:lpstr>PowerPoint Presentation</vt:lpstr>
      <vt:lpstr>Criteria for the diagnosis of Prediabetes and diabetes</vt:lpstr>
      <vt:lpstr>Classification</vt:lpstr>
      <vt:lpstr>A1C and Microvascular Complications</vt:lpstr>
      <vt:lpstr>PowerPoint Presentation</vt:lpstr>
      <vt:lpstr>PowerPoint Presentation</vt:lpstr>
      <vt:lpstr>PowerPoint Presentation</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Care 2023</dc:title>
  <dc:creator>Juliette Sandifer</dc:creator>
  <cp:lastModifiedBy>Jessica Breazeale</cp:lastModifiedBy>
  <cp:revision>5</cp:revision>
  <cp:lastPrinted>2023-11-10T19:45:02Z</cp:lastPrinted>
  <dcterms:created xsi:type="dcterms:W3CDTF">2023-11-08T14:24:47Z</dcterms:created>
  <dcterms:modified xsi:type="dcterms:W3CDTF">2023-12-14T17:18:10Z</dcterms:modified>
</cp:coreProperties>
</file>