
<file path=[Content_Types].xml><?xml version="1.0" encoding="utf-8"?>
<Types xmlns="http://schemas.openxmlformats.org/package/2006/content-types">
  <Default Extension="1"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2" r:id="rId5"/>
    <p:sldId id="295" r:id="rId6"/>
    <p:sldId id="278" r:id="rId7"/>
    <p:sldId id="277" r:id="rId8"/>
    <p:sldId id="266" r:id="rId9"/>
    <p:sldId id="265" r:id="rId10"/>
    <p:sldId id="339" r:id="rId11"/>
    <p:sldId id="281" r:id="rId12"/>
    <p:sldId id="299" r:id="rId13"/>
    <p:sldId id="307" r:id="rId14"/>
    <p:sldId id="303" r:id="rId15"/>
    <p:sldId id="305" r:id="rId16"/>
    <p:sldId id="306" r:id="rId17"/>
    <p:sldId id="316" r:id="rId18"/>
    <p:sldId id="333" r:id="rId19"/>
    <p:sldId id="337" r:id="rId20"/>
    <p:sldId id="338"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ett, Sylvia" initials="BS" lastIdx="2" clrIdx="0">
    <p:extLst>
      <p:ext uri="{19B8F6BF-5375-455C-9EA6-DF929625EA0E}">
        <p15:presenceInfo xmlns:p15="http://schemas.microsoft.com/office/powerpoint/2012/main" userId="S::sylvia.burnett@msdh.ms.gov::29e60e68-0983-4e05-a5ac-d87ec6c93a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2"/>
  </p:normalViewPr>
  <p:slideViewPr>
    <p:cSldViewPr snapToGrid="0" snapToObjects="1">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911BA-2C60-4889-B8F2-3B174E1BEA92}" type="doc">
      <dgm:prSet loTypeId="urn:microsoft.com/office/officeart/2005/8/layout/process4" loCatId="process" qsTypeId="urn:microsoft.com/office/officeart/2005/8/quickstyle/simple1" qsCatId="simple" csTypeId="urn:microsoft.com/office/officeart/2005/8/colors/accent1_3" csCatId="accent1" phldr="1"/>
      <dgm:spPr/>
      <dgm:t>
        <a:bodyPr/>
        <a:lstStyle/>
        <a:p>
          <a:endParaRPr lang="en-US"/>
        </a:p>
      </dgm:t>
    </dgm:pt>
    <dgm:pt modelId="{07167DB1-23BF-47FD-A8BC-0DD6192B2695}">
      <dgm:prSet phldrT="[Text]" custT="1"/>
      <dgm:spPr/>
      <dgm:t>
        <a:bodyPr/>
        <a:lstStyle/>
        <a:p>
          <a:pPr defTabSz="711200">
            <a:lnSpc>
              <a:spcPct val="90000"/>
            </a:lnSpc>
            <a:spcBef>
              <a:spcPct val="0"/>
            </a:spcBef>
            <a:spcAft>
              <a:spcPct val="35000"/>
            </a:spcAft>
          </a:pPr>
          <a:r>
            <a:rPr lang="en-US" sz="2800" b="0" i="0" u="none" dirty="0">
              <a:latin typeface="Arial" pitchFamily="34" charset="0"/>
              <a:cs typeface="Arial" pitchFamily="34" charset="0"/>
            </a:rPr>
            <a:t>Universal Screening </a:t>
          </a:r>
          <a:r>
            <a:rPr lang="en-US" sz="2400" b="0" i="0" u="none" dirty="0">
              <a:latin typeface="Arial" pitchFamily="34" charset="0"/>
              <a:cs typeface="Arial" pitchFamily="34" charset="0"/>
            </a:rPr>
            <a:t>within </a:t>
          </a:r>
          <a:r>
            <a:rPr lang="en-US" sz="2400" b="1" i="0" u="none" dirty="0">
              <a:latin typeface="Arial" pitchFamily="34" charset="0"/>
              <a:cs typeface="Arial" pitchFamily="34" charset="0"/>
            </a:rPr>
            <a:t>1 month</a:t>
          </a:r>
          <a:r>
            <a:rPr lang="en-US" sz="2400" b="0" i="0" u="none" dirty="0">
              <a:latin typeface="Arial" pitchFamily="34" charset="0"/>
              <a:cs typeface="Arial" pitchFamily="34" charset="0"/>
            </a:rPr>
            <a:t> of birth</a:t>
          </a:r>
        </a:p>
      </dgm:t>
    </dgm:pt>
    <dgm:pt modelId="{53A0C87F-C28C-46F1-B4BD-FF1118E2E878}" type="parTrans" cxnId="{73FDAA46-F5BB-40FE-AACF-9150CFD8EF2B}">
      <dgm:prSet/>
      <dgm:spPr/>
      <dgm:t>
        <a:bodyPr/>
        <a:lstStyle/>
        <a:p>
          <a:endParaRPr lang="en-US"/>
        </a:p>
      </dgm:t>
    </dgm:pt>
    <dgm:pt modelId="{823EAE6F-70EE-4F56-AAF7-9B61D95BA9D2}" type="sibTrans" cxnId="{73FDAA46-F5BB-40FE-AACF-9150CFD8EF2B}">
      <dgm:prSet/>
      <dgm:spPr/>
      <dgm:t>
        <a:bodyPr/>
        <a:lstStyle/>
        <a:p>
          <a:endParaRPr lang="en-US"/>
        </a:p>
      </dgm:t>
    </dgm:pt>
    <dgm:pt modelId="{B6A39B56-E8FE-458E-8876-82712E462A6F}">
      <dgm:prSet phldrT="[Text]" custT="1"/>
      <dgm:spPr/>
      <dgm:t>
        <a:bodyPr/>
        <a:lstStyle/>
        <a:p>
          <a:r>
            <a:rPr lang="en-US" sz="2800" b="0" i="0" u="none" dirty="0">
              <a:latin typeface="Arial" pitchFamily="34" charset="0"/>
              <a:cs typeface="Arial" pitchFamily="34" charset="0"/>
            </a:rPr>
            <a:t>Diagnostic Evaluation </a:t>
          </a:r>
          <a:r>
            <a:rPr lang="en-US" sz="2400" b="0" i="0" u="none" dirty="0">
              <a:latin typeface="Arial" pitchFamily="34" charset="0"/>
              <a:cs typeface="Arial" pitchFamily="34" charset="0"/>
            </a:rPr>
            <a:t>within </a:t>
          </a:r>
          <a:r>
            <a:rPr lang="en-US" sz="2400" b="1" i="0" u="none" dirty="0">
              <a:latin typeface="Arial" pitchFamily="34" charset="0"/>
              <a:cs typeface="Arial" pitchFamily="34" charset="0"/>
            </a:rPr>
            <a:t>3 months</a:t>
          </a:r>
          <a:r>
            <a:rPr lang="en-US" sz="2400" b="0" i="0" u="none" dirty="0">
              <a:latin typeface="Arial" pitchFamily="34" charset="0"/>
              <a:cs typeface="Arial" pitchFamily="34" charset="0"/>
            </a:rPr>
            <a:t> of birth </a:t>
          </a:r>
        </a:p>
      </dgm:t>
    </dgm:pt>
    <dgm:pt modelId="{EF5BAF92-E2D9-4555-A3CC-BA1F2F756808}" type="parTrans" cxnId="{1BC2BFB1-018E-4799-AE5C-11D6786F2237}">
      <dgm:prSet/>
      <dgm:spPr/>
      <dgm:t>
        <a:bodyPr/>
        <a:lstStyle/>
        <a:p>
          <a:endParaRPr lang="en-US"/>
        </a:p>
      </dgm:t>
    </dgm:pt>
    <dgm:pt modelId="{1ADAF9F9-DB3C-4A2C-8D6C-125EC688D625}" type="sibTrans" cxnId="{1BC2BFB1-018E-4799-AE5C-11D6786F2237}">
      <dgm:prSet/>
      <dgm:spPr/>
      <dgm:t>
        <a:bodyPr/>
        <a:lstStyle/>
        <a:p>
          <a:endParaRPr lang="en-US"/>
        </a:p>
      </dgm:t>
    </dgm:pt>
    <dgm:pt modelId="{312A8998-A396-42A7-A74E-93330777EA3E}">
      <dgm:prSet custT="1"/>
      <dgm:spPr/>
      <dgm:t>
        <a:bodyPr/>
        <a:lstStyle/>
        <a:p>
          <a:pPr>
            <a:spcAft>
              <a:spcPts val="0"/>
            </a:spcAft>
          </a:pPr>
          <a:r>
            <a:rPr lang="en-US" sz="2800" b="0" i="0" u="none" dirty="0">
              <a:latin typeface="Arial" pitchFamily="34" charset="0"/>
              <a:cs typeface="Arial" pitchFamily="34" charset="0"/>
            </a:rPr>
            <a:t>EI Services </a:t>
          </a:r>
        </a:p>
        <a:p>
          <a:pPr>
            <a:spcAft>
              <a:spcPct val="35000"/>
            </a:spcAft>
          </a:pPr>
          <a:r>
            <a:rPr lang="en-US" sz="2400" b="0" i="0" u="none" dirty="0">
              <a:latin typeface="Arial" pitchFamily="34" charset="0"/>
              <a:cs typeface="Arial" pitchFamily="34" charset="0"/>
            </a:rPr>
            <a:t>within </a:t>
          </a:r>
          <a:r>
            <a:rPr lang="en-US" sz="2400" b="1" i="0" u="none" dirty="0">
              <a:latin typeface="Arial" pitchFamily="34" charset="0"/>
              <a:cs typeface="Arial" pitchFamily="34" charset="0"/>
            </a:rPr>
            <a:t>6 months </a:t>
          </a:r>
          <a:r>
            <a:rPr lang="en-US" sz="2400" b="0" i="0" u="none" dirty="0">
              <a:latin typeface="Arial" pitchFamily="34" charset="0"/>
              <a:cs typeface="Arial" pitchFamily="34" charset="0"/>
            </a:rPr>
            <a:t>of birth</a:t>
          </a:r>
        </a:p>
      </dgm:t>
    </dgm:pt>
    <dgm:pt modelId="{1E236CFC-4316-4A0D-B9B2-5BB899B8C7FE}" type="parTrans" cxnId="{73C7C09F-0E5F-46C4-B51D-946F99C3F405}">
      <dgm:prSet/>
      <dgm:spPr/>
      <dgm:t>
        <a:bodyPr/>
        <a:lstStyle/>
        <a:p>
          <a:endParaRPr lang="en-US"/>
        </a:p>
      </dgm:t>
    </dgm:pt>
    <dgm:pt modelId="{E93FB1AE-F1AC-4AED-8D3B-139597490D8B}" type="sibTrans" cxnId="{73C7C09F-0E5F-46C4-B51D-946F99C3F405}">
      <dgm:prSet/>
      <dgm:spPr/>
      <dgm:t>
        <a:bodyPr/>
        <a:lstStyle/>
        <a:p>
          <a:endParaRPr lang="en-US"/>
        </a:p>
      </dgm:t>
    </dgm:pt>
    <dgm:pt modelId="{900CD9C3-946F-4694-B3B1-65DCD7DBE53A}" type="pres">
      <dgm:prSet presAssocID="{66B911BA-2C60-4889-B8F2-3B174E1BEA92}" presName="Name0" presStyleCnt="0">
        <dgm:presLayoutVars>
          <dgm:dir/>
          <dgm:animLvl val="lvl"/>
          <dgm:resizeHandles val="exact"/>
        </dgm:presLayoutVars>
      </dgm:prSet>
      <dgm:spPr/>
    </dgm:pt>
    <dgm:pt modelId="{15F6D1E4-B25D-4F7B-A14F-5FBEE14FAC4E}" type="pres">
      <dgm:prSet presAssocID="{312A8998-A396-42A7-A74E-93330777EA3E}" presName="boxAndChildren" presStyleCnt="0"/>
      <dgm:spPr/>
    </dgm:pt>
    <dgm:pt modelId="{7E2C1B24-BC46-4ECD-AE76-9C9E6FCD2E98}" type="pres">
      <dgm:prSet presAssocID="{312A8998-A396-42A7-A74E-93330777EA3E}" presName="parentTextBox" presStyleLbl="node1" presStyleIdx="0" presStyleCnt="3"/>
      <dgm:spPr/>
    </dgm:pt>
    <dgm:pt modelId="{AD681AEA-BE2E-4254-B3E6-6495117FD2A6}" type="pres">
      <dgm:prSet presAssocID="{1ADAF9F9-DB3C-4A2C-8D6C-125EC688D625}" presName="sp" presStyleCnt="0"/>
      <dgm:spPr/>
    </dgm:pt>
    <dgm:pt modelId="{8F3DB244-9E69-4C9A-800D-10715DDA84DF}" type="pres">
      <dgm:prSet presAssocID="{B6A39B56-E8FE-458E-8876-82712E462A6F}" presName="arrowAndChildren" presStyleCnt="0"/>
      <dgm:spPr/>
    </dgm:pt>
    <dgm:pt modelId="{F430CC2A-E1B7-41F6-A832-23022F4BDDED}" type="pres">
      <dgm:prSet presAssocID="{B6A39B56-E8FE-458E-8876-82712E462A6F}" presName="parentTextArrow" presStyleLbl="node1" presStyleIdx="1" presStyleCnt="3"/>
      <dgm:spPr/>
    </dgm:pt>
    <dgm:pt modelId="{4DB2B87A-2F16-4AC1-A461-E8A0D70377A5}" type="pres">
      <dgm:prSet presAssocID="{823EAE6F-70EE-4F56-AAF7-9B61D95BA9D2}" presName="sp" presStyleCnt="0"/>
      <dgm:spPr/>
    </dgm:pt>
    <dgm:pt modelId="{A9DB7113-6ED4-416C-A55C-6E47EE5FD1D6}" type="pres">
      <dgm:prSet presAssocID="{07167DB1-23BF-47FD-A8BC-0DD6192B2695}" presName="arrowAndChildren" presStyleCnt="0"/>
      <dgm:spPr/>
    </dgm:pt>
    <dgm:pt modelId="{3F311577-3CB9-428E-BCC6-C90A6583DE5A}" type="pres">
      <dgm:prSet presAssocID="{07167DB1-23BF-47FD-A8BC-0DD6192B2695}" presName="parentTextArrow" presStyleLbl="node1" presStyleIdx="2" presStyleCnt="3" custLinFactNeighborX="-4885" custLinFactNeighborY="-2269"/>
      <dgm:spPr/>
    </dgm:pt>
  </dgm:ptLst>
  <dgm:cxnLst>
    <dgm:cxn modelId="{0E2FF903-0BFC-422F-810C-8987333008C4}" type="presOf" srcId="{07167DB1-23BF-47FD-A8BC-0DD6192B2695}" destId="{3F311577-3CB9-428E-BCC6-C90A6583DE5A}" srcOrd="0" destOrd="0" presId="urn:microsoft.com/office/officeart/2005/8/layout/process4"/>
    <dgm:cxn modelId="{C96EC438-F3EE-4C0F-9838-7946B3E334E8}" type="presOf" srcId="{B6A39B56-E8FE-458E-8876-82712E462A6F}" destId="{F430CC2A-E1B7-41F6-A832-23022F4BDDED}" srcOrd="0" destOrd="0" presId="urn:microsoft.com/office/officeart/2005/8/layout/process4"/>
    <dgm:cxn modelId="{73FDAA46-F5BB-40FE-AACF-9150CFD8EF2B}" srcId="{66B911BA-2C60-4889-B8F2-3B174E1BEA92}" destId="{07167DB1-23BF-47FD-A8BC-0DD6192B2695}" srcOrd="0" destOrd="0" parTransId="{53A0C87F-C28C-46F1-B4BD-FF1118E2E878}" sibTransId="{823EAE6F-70EE-4F56-AAF7-9B61D95BA9D2}"/>
    <dgm:cxn modelId="{73C7C09F-0E5F-46C4-B51D-946F99C3F405}" srcId="{66B911BA-2C60-4889-B8F2-3B174E1BEA92}" destId="{312A8998-A396-42A7-A74E-93330777EA3E}" srcOrd="2" destOrd="0" parTransId="{1E236CFC-4316-4A0D-B9B2-5BB899B8C7FE}" sibTransId="{E93FB1AE-F1AC-4AED-8D3B-139597490D8B}"/>
    <dgm:cxn modelId="{F056D1A6-B88F-4CCE-848C-8C0F7932066C}" type="presOf" srcId="{66B911BA-2C60-4889-B8F2-3B174E1BEA92}" destId="{900CD9C3-946F-4694-B3B1-65DCD7DBE53A}" srcOrd="0" destOrd="0" presId="urn:microsoft.com/office/officeart/2005/8/layout/process4"/>
    <dgm:cxn modelId="{1BC2BFB1-018E-4799-AE5C-11D6786F2237}" srcId="{66B911BA-2C60-4889-B8F2-3B174E1BEA92}" destId="{B6A39B56-E8FE-458E-8876-82712E462A6F}" srcOrd="1" destOrd="0" parTransId="{EF5BAF92-E2D9-4555-A3CC-BA1F2F756808}" sibTransId="{1ADAF9F9-DB3C-4A2C-8D6C-125EC688D625}"/>
    <dgm:cxn modelId="{54805CCD-977C-4955-9E08-E332182A01D7}" type="presOf" srcId="{312A8998-A396-42A7-A74E-93330777EA3E}" destId="{7E2C1B24-BC46-4ECD-AE76-9C9E6FCD2E98}" srcOrd="0" destOrd="0" presId="urn:microsoft.com/office/officeart/2005/8/layout/process4"/>
    <dgm:cxn modelId="{05BF44B5-7D9D-412C-BAD1-248CF6F15C34}" type="presParOf" srcId="{900CD9C3-946F-4694-B3B1-65DCD7DBE53A}" destId="{15F6D1E4-B25D-4F7B-A14F-5FBEE14FAC4E}" srcOrd="0" destOrd="0" presId="urn:microsoft.com/office/officeart/2005/8/layout/process4"/>
    <dgm:cxn modelId="{CD8D1205-4951-4B76-B1CB-EE7A92254102}" type="presParOf" srcId="{15F6D1E4-B25D-4F7B-A14F-5FBEE14FAC4E}" destId="{7E2C1B24-BC46-4ECD-AE76-9C9E6FCD2E98}" srcOrd="0" destOrd="0" presId="urn:microsoft.com/office/officeart/2005/8/layout/process4"/>
    <dgm:cxn modelId="{318F352A-EA2C-40F3-9F8C-4173E06EF3D9}" type="presParOf" srcId="{900CD9C3-946F-4694-B3B1-65DCD7DBE53A}" destId="{AD681AEA-BE2E-4254-B3E6-6495117FD2A6}" srcOrd="1" destOrd="0" presId="urn:microsoft.com/office/officeart/2005/8/layout/process4"/>
    <dgm:cxn modelId="{8301FE4D-6988-4518-8FD7-8946707014CD}" type="presParOf" srcId="{900CD9C3-946F-4694-B3B1-65DCD7DBE53A}" destId="{8F3DB244-9E69-4C9A-800D-10715DDA84DF}" srcOrd="2" destOrd="0" presId="urn:microsoft.com/office/officeart/2005/8/layout/process4"/>
    <dgm:cxn modelId="{C691BF24-6E22-4395-BC8C-9CE7D99DDE9E}" type="presParOf" srcId="{8F3DB244-9E69-4C9A-800D-10715DDA84DF}" destId="{F430CC2A-E1B7-41F6-A832-23022F4BDDED}" srcOrd="0" destOrd="0" presId="urn:microsoft.com/office/officeart/2005/8/layout/process4"/>
    <dgm:cxn modelId="{619D39DD-58EE-4291-867C-C132D672A5A7}" type="presParOf" srcId="{900CD9C3-946F-4694-B3B1-65DCD7DBE53A}" destId="{4DB2B87A-2F16-4AC1-A461-E8A0D70377A5}" srcOrd="3" destOrd="0" presId="urn:microsoft.com/office/officeart/2005/8/layout/process4"/>
    <dgm:cxn modelId="{88FEEE49-05DF-4B81-812C-1F2FDAD7F702}" type="presParOf" srcId="{900CD9C3-946F-4694-B3B1-65DCD7DBE53A}" destId="{A9DB7113-6ED4-416C-A55C-6E47EE5FD1D6}" srcOrd="4" destOrd="0" presId="urn:microsoft.com/office/officeart/2005/8/layout/process4"/>
    <dgm:cxn modelId="{59E7F1F0-E215-4FFF-8CA3-BAFEAC161B29}" type="presParOf" srcId="{A9DB7113-6ED4-416C-A55C-6E47EE5FD1D6}" destId="{3F311577-3CB9-428E-BCC6-C90A6583DE5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619B1-7536-46FC-8CF3-3434E58FDCEB}"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5379DE91-DED1-4069-BE8D-67F92CAFA92F}">
      <dgm:prSet custT="1"/>
      <dgm:spPr/>
      <dgm:t>
        <a:bodyPr/>
        <a:lstStyle/>
        <a:p>
          <a:r>
            <a:rPr lang="en-US" sz="2400" dirty="0"/>
            <a:t>Nutrition assessment </a:t>
          </a:r>
        </a:p>
      </dgm:t>
    </dgm:pt>
    <dgm:pt modelId="{35DDBF55-6CC8-46E2-B5D0-87E82671F192}" type="parTrans" cxnId="{FB97FBA7-F06F-4C32-9248-DEC33A727B95}">
      <dgm:prSet/>
      <dgm:spPr/>
      <dgm:t>
        <a:bodyPr/>
        <a:lstStyle/>
        <a:p>
          <a:endParaRPr lang="en-US"/>
        </a:p>
      </dgm:t>
    </dgm:pt>
    <dgm:pt modelId="{1CF49ED0-CDE0-4D83-B62F-5931FAB75079}" type="sibTrans" cxnId="{FB97FBA7-F06F-4C32-9248-DEC33A727B95}">
      <dgm:prSet/>
      <dgm:spPr/>
      <dgm:t>
        <a:bodyPr/>
        <a:lstStyle/>
        <a:p>
          <a:endParaRPr lang="en-US"/>
        </a:p>
      </dgm:t>
    </dgm:pt>
    <dgm:pt modelId="{400DD380-E3C6-4FC6-9915-196FCA01B263}">
      <dgm:prSet custT="1"/>
      <dgm:spPr/>
      <dgm:t>
        <a:bodyPr/>
        <a:lstStyle/>
        <a:p>
          <a:r>
            <a:rPr lang="en-US" sz="2400" dirty="0"/>
            <a:t>Goal- centered nutrition education</a:t>
          </a:r>
        </a:p>
      </dgm:t>
    </dgm:pt>
    <dgm:pt modelId="{79952208-202D-47AF-B597-9B86594D0CEF}" type="parTrans" cxnId="{DBD249B3-ECF4-4842-B722-637C6120F51A}">
      <dgm:prSet/>
      <dgm:spPr/>
      <dgm:t>
        <a:bodyPr/>
        <a:lstStyle/>
        <a:p>
          <a:endParaRPr lang="en-US"/>
        </a:p>
      </dgm:t>
    </dgm:pt>
    <dgm:pt modelId="{C6D4FF40-90D8-4EB7-B34B-3C43FF6D477E}" type="sibTrans" cxnId="{DBD249B3-ECF4-4842-B722-637C6120F51A}">
      <dgm:prSet/>
      <dgm:spPr/>
      <dgm:t>
        <a:bodyPr/>
        <a:lstStyle/>
        <a:p>
          <a:endParaRPr lang="en-US"/>
        </a:p>
      </dgm:t>
    </dgm:pt>
    <dgm:pt modelId="{0246C98F-54AC-466E-83B3-F601498DC04E}">
      <dgm:prSet custT="1"/>
      <dgm:spPr/>
      <dgm:t>
        <a:bodyPr/>
        <a:lstStyle/>
        <a:p>
          <a:r>
            <a:rPr lang="en-US" sz="2400" dirty="0"/>
            <a:t>Breastfeeding promotion and support</a:t>
          </a:r>
        </a:p>
      </dgm:t>
    </dgm:pt>
    <dgm:pt modelId="{7535D312-08CF-4362-B470-BE3835E023CD}" type="parTrans" cxnId="{4F684BA8-3BDE-4CA5-95FF-13836E620198}">
      <dgm:prSet/>
      <dgm:spPr/>
      <dgm:t>
        <a:bodyPr/>
        <a:lstStyle/>
        <a:p>
          <a:endParaRPr lang="en-US"/>
        </a:p>
      </dgm:t>
    </dgm:pt>
    <dgm:pt modelId="{544CD02A-E5B3-45AE-AFD1-B71BC17D3B1F}" type="sibTrans" cxnId="{4F684BA8-3BDE-4CA5-95FF-13836E620198}">
      <dgm:prSet/>
      <dgm:spPr/>
      <dgm:t>
        <a:bodyPr/>
        <a:lstStyle/>
        <a:p>
          <a:endParaRPr lang="en-US"/>
        </a:p>
      </dgm:t>
    </dgm:pt>
    <dgm:pt modelId="{0521EE99-38F4-4656-9898-157A5CE2CF45}">
      <dgm:prSet custT="1"/>
      <dgm:spPr/>
      <dgm:t>
        <a:bodyPr/>
        <a:lstStyle/>
        <a:p>
          <a:r>
            <a:rPr lang="en-US" sz="2400" dirty="0"/>
            <a:t>Nutritious foods via a tailored food package</a:t>
          </a:r>
        </a:p>
      </dgm:t>
    </dgm:pt>
    <dgm:pt modelId="{A1E350F9-86E2-4034-AA58-FC346DE9D483}" type="parTrans" cxnId="{7F5016A6-5B3F-40DE-A269-6CD1DC04AE50}">
      <dgm:prSet/>
      <dgm:spPr/>
      <dgm:t>
        <a:bodyPr/>
        <a:lstStyle/>
        <a:p>
          <a:endParaRPr lang="en-US"/>
        </a:p>
      </dgm:t>
    </dgm:pt>
    <dgm:pt modelId="{B90F59D8-3F05-4330-AC87-F92817AEB838}" type="sibTrans" cxnId="{7F5016A6-5B3F-40DE-A269-6CD1DC04AE50}">
      <dgm:prSet/>
      <dgm:spPr/>
      <dgm:t>
        <a:bodyPr/>
        <a:lstStyle/>
        <a:p>
          <a:endParaRPr lang="en-US"/>
        </a:p>
      </dgm:t>
    </dgm:pt>
    <dgm:pt modelId="{BC04233C-AEEA-4648-8AD5-B29FAB5DD33E}">
      <dgm:prSet custT="1"/>
      <dgm:spPr/>
      <dgm:t>
        <a:bodyPr/>
        <a:lstStyle/>
        <a:p>
          <a:r>
            <a:rPr lang="en-US" sz="2400" dirty="0"/>
            <a:t>Referrals</a:t>
          </a:r>
        </a:p>
      </dgm:t>
    </dgm:pt>
    <dgm:pt modelId="{A0ABC340-A3B4-4BAF-82A7-CF93B59B2252}" type="parTrans" cxnId="{AFFE7871-44B6-4D39-96FC-A637F533E8DB}">
      <dgm:prSet/>
      <dgm:spPr/>
      <dgm:t>
        <a:bodyPr/>
        <a:lstStyle/>
        <a:p>
          <a:endParaRPr lang="en-US"/>
        </a:p>
      </dgm:t>
    </dgm:pt>
    <dgm:pt modelId="{4FB9E159-8F35-48E1-ABCE-5ECBF90F3BEB}" type="sibTrans" cxnId="{AFFE7871-44B6-4D39-96FC-A637F533E8DB}">
      <dgm:prSet/>
      <dgm:spPr/>
      <dgm:t>
        <a:bodyPr/>
        <a:lstStyle/>
        <a:p>
          <a:endParaRPr lang="en-US"/>
        </a:p>
      </dgm:t>
    </dgm:pt>
    <dgm:pt modelId="{36B4078B-574C-4EA5-BA5F-34A9D57F314A}">
      <dgm:prSet custT="1"/>
      <dgm:spPr/>
      <dgm:t>
        <a:bodyPr/>
        <a:lstStyle/>
        <a:p>
          <a:r>
            <a:rPr lang="en-US" sz="2400" dirty="0" err="1"/>
            <a:t>eWIC</a:t>
          </a:r>
          <a:endParaRPr lang="en-US" sz="2400" dirty="0"/>
        </a:p>
      </dgm:t>
    </dgm:pt>
    <dgm:pt modelId="{48CD5BA3-E491-4231-9F58-D6D5683DAA60}" type="parTrans" cxnId="{7FD3BCFD-C586-4986-9FA7-7788ACC458E3}">
      <dgm:prSet/>
      <dgm:spPr/>
      <dgm:t>
        <a:bodyPr/>
        <a:lstStyle/>
        <a:p>
          <a:endParaRPr lang="en-US"/>
        </a:p>
      </dgm:t>
    </dgm:pt>
    <dgm:pt modelId="{660BC22E-54DF-4CDD-8E95-0ED1DE8C5B4F}" type="sibTrans" cxnId="{7FD3BCFD-C586-4986-9FA7-7788ACC458E3}">
      <dgm:prSet/>
      <dgm:spPr/>
      <dgm:t>
        <a:bodyPr/>
        <a:lstStyle/>
        <a:p>
          <a:endParaRPr lang="en-US"/>
        </a:p>
      </dgm:t>
    </dgm:pt>
    <dgm:pt modelId="{D78460DC-FE11-427D-9383-5AE9973FEF07}" type="pres">
      <dgm:prSet presAssocID="{4D3619B1-7536-46FC-8CF3-3434E58FDCEB}" presName="diagram" presStyleCnt="0">
        <dgm:presLayoutVars>
          <dgm:dir/>
          <dgm:resizeHandles val="exact"/>
        </dgm:presLayoutVars>
      </dgm:prSet>
      <dgm:spPr/>
    </dgm:pt>
    <dgm:pt modelId="{8691774D-1243-4735-808F-021D06F55012}" type="pres">
      <dgm:prSet presAssocID="{5379DE91-DED1-4069-BE8D-67F92CAFA92F}" presName="node" presStyleLbl="node1" presStyleIdx="0" presStyleCnt="6">
        <dgm:presLayoutVars>
          <dgm:bulletEnabled val="1"/>
        </dgm:presLayoutVars>
      </dgm:prSet>
      <dgm:spPr/>
    </dgm:pt>
    <dgm:pt modelId="{ACC81743-6B41-42DB-9211-D0FEB7B7D434}" type="pres">
      <dgm:prSet presAssocID="{1CF49ED0-CDE0-4D83-B62F-5931FAB75079}" presName="sibTrans" presStyleCnt="0"/>
      <dgm:spPr/>
    </dgm:pt>
    <dgm:pt modelId="{DA8CF55F-CB62-4B16-ACFA-DC86B73289A6}" type="pres">
      <dgm:prSet presAssocID="{400DD380-E3C6-4FC6-9915-196FCA01B263}" presName="node" presStyleLbl="node1" presStyleIdx="1" presStyleCnt="6">
        <dgm:presLayoutVars>
          <dgm:bulletEnabled val="1"/>
        </dgm:presLayoutVars>
      </dgm:prSet>
      <dgm:spPr/>
    </dgm:pt>
    <dgm:pt modelId="{248F7A12-2AE7-4368-BB3D-C8FEFD2B0BE2}" type="pres">
      <dgm:prSet presAssocID="{C6D4FF40-90D8-4EB7-B34B-3C43FF6D477E}" presName="sibTrans" presStyleCnt="0"/>
      <dgm:spPr/>
    </dgm:pt>
    <dgm:pt modelId="{95372757-6DFD-4C26-B38C-F7E0B20062B4}" type="pres">
      <dgm:prSet presAssocID="{0246C98F-54AC-466E-83B3-F601498DC04E}" presName="node" presStyleLbl="node1" presStyleIdx="2" presStyleCnt="6">
        <dgm:presLayoutVars>
          <dgm:bulletEnabled val="1"/>
        </dgm:presLayoutVars>
      </dgm:prSet>
      <dgm:spPr/>
    </dgm:pt>
    <dgm:pt modelId="{0D84697A-ED2D-40FB-9F00-6C3B2EDE09CD}" type="pres">
      <dgm:prSet presAssocID="{544CD02A-E5B3-45AE-AFD1-B71BC17D3B1F}" presName="sibTrans" presStyleCnt="0"/>
      <dgm:spPr/>
    </dgm:pt>
    <dgm:pt modelId="{90937B87-0A38-4DE2-A52E-CC0DB75AD9D5}" type="pres">
      <dgm:prSet presAssocID="{0521EE99-38F4-4656-9898-157A5CE2CF45}" presName="node" presStyleLbl="node1" presStyleIdx="3" presStyleCnt="6">
        <dgm:presLayoutVars>
          <dgm:bulletEnabled val="1"/>
        </dgm:presLayoutVars>
      </dgm:prSet>
      <dgm:spPr/>
    </dgm:pt>
    <dgm:pt modelId="{AE0F7499-EF4B-4BAF-83B6-C5E4B1559CAC}" type="pres">
      <dgm:prSet presAssocID="{B90F59D8-3F05-4330-AC87-F92817AEB838}" presName="sibTrans" presStyleCnt="0"/>
      <dgm:spPr/>
    </dgm:pt>
    <dgm:pt modelId="{AFF12524-D545-4852-95B4-3E3C26C61FC1}" type="pres">
      <dgm:prSet presAssocID="{BC04233C-AEEA-4648-8AD5-B29FAB5DD33E}" presName="node" presStyleLbl="node1" presStyleIdx="4" presStyleCnt="6">
        <dgm:presLayoutVars>
          <dgm:bulletEnabled val="1"/>
        </dgm:presLayoutVars>
      </dgm:prSet>
      <dgm:spPr/>
    </dgm:pt>
    <dgm:pt modelId="{56884683-BABA-4C55-A23A-C72E8B83EA62}" type="pres">
      <dgm:prSet presAssocID="{4FB9E159-8F35-48E1-ABCE-5ECBF90F3BEB}" presName="sibTrans" presStyleCnt="0"/>
      <dgm:spPr/>
    </dgm:pt>
    <dgm:pt modelId="{B33714FA-6BA8-4A65-A24B-E3B10D50F906}" type="pres">
      <dgm:prSet presAssocID="{36B4078B-574C-4EA5-BA5F-34A9D57F314A}" presName="node" presStyleLbl="node1" presStyleIdx="5" presStyleCnt="6">
        <dgm:presLayoutVars>
          <dgm:bulletEnabled val="1"/>
        </dgm:presLayoutVars>
      </dgm:prSet>
      <dgm:spPr/>
    </dgm:pt>
  </dgm:ptLst>
  <dgm:cxnLst>
    <dgm:cxn modelId="{93AF9E0A-8C46-4853-A153-B2B60BF93A81}" type="presOf" srcId="{36B4078B-574C-4EA5-BA5F-34A9D57F314A}" destId="{B33714FA-6BA8-4A65-A24B-E3B10D50F906}" srcOrd="0" destOrd="0" presId="urn:microsoft.com/office/officeart/2005/8/layout/default"/>
    <dgm:cxn modelId="{71DBEB23-FDF2-462D-B26D-9A096219ECAC}" type="presOf" srcId="{0521EE99-38F4-4656-9898-157A5CE2CF45}" destId="{90937B87-0A38-4DE2-A52E-CC0DB75AD9D5}" srcOrd="0" destOrd="0" presId="urn:microsoft.com/office/officeart/2005/8/layout/default"/>
    <dgm:cxn modelId="{14C3792C-F174-48D4-8CF0-75C7C3AE6962}" type="presOf" srcId="{0246C98F-54AC-466E-83B3-F601498DC04E}" destId="{95372757-6DFD-4C26-B38C-F7E0B20062B4}" srcOrd="0" destOrd="0" presId="urn:microsoft.com/office/officeart/2005/8/layout/default"/>
    <dgm:cxn modelId="{AFFE7871-44B6-4D39-96FC-A637F533E8DB}" srcId="{4D3619B1-7536-46FC-8CF3-3434E58FDCEB}" destId="{BC04233C-AEEA-4648-8AD5-B29FAB5DD33E}" srcOrd="4" destOrd="0" parTransId="{A0ABC340-A3B4-4BAF-82A7-CF93B59B2252}" sibTransId="{4FB9E159-8F35-48E1-ABCE-5ECBF90F3BEB}"/>
    <dgm:cxn modelId="{7F5016A6-5B3F-40DE-A269-6CD1DC04AE50}" srcId="{4D3619B1-7536-46FC-8CF3-3434E58FDCEB}" destId="{0521EE99-38F4-4656-9898-157A5CE2CF45}" srcOrd="3" destOrd="0" parTransId="{A1E350F9-86E2-4034-AA58-FC346DE9D483}" sibTransId="{B90F59D8-3F05-4330-AC87-F92817AEB838}"/>
    <dgm:cxn modelId="{FB97FBA7-F06F-4C32-9248-DEC33A727B95}" srcId="{4D3619B1-7536-46FC-8CF3-3434E58FDCEB}" destId="{5379DE91-DED1-4069-BE8D-67F92CAFA92F}" srcOrd="0" destOrd="0" parTransId="{35DDBF55-6CC8-46E2-B5D0-87E82671F192}" sibTransId="{1CF49ED0-CDE0-4D83-B62F-5931FAB75079}"/>
    <dgm:cxn modelId="{4F684BA8-3BDE-4CA5-95FF-13836E620198}" srcId="{4D3619B1-7536-46FC-8CF3-3434E58FDCEB}" destId="{0246C98F-54AC-466E-83B3-F601498DC04E}" srcOrd="2" destOrd="0" parTransId="{7535D312-08CF-4362-B470-BE3835E023CD}" sibTransId="{544CD02A-E5B3-45AE-AFD1-B71BC17D3B1F}"/>
    <dgm:cxn modelId="{DBD249B3-ECF4-4842-B722-637C6120F51A}" srcId="{4D3619B1-7536-46FC-8CF3-3434E58FDCEB}" destId="{400DD380-E3C6-4FC6-9915-196FCA01B263}" srcOrd="1" destOrd="0" parTransId="{79952208-202D-47AF-B597-9B86594D0CEF}" sibTransId="{C6D4FF40-90D8-4EB7-B34B-3C43FF6D477E}"/>
    <dgm:cxn modelId="{B09ACEB3-AA2C-4974-9351-9EC1F8DE4CF7}" type="presOf" srcId="{4D3619B1-7536-46FC-8CF3-3434E58FDCEB}" destId="{D78460DC-FE11-427D-9383-5AE9973FEF07}" srcOrd="0" destOrd="0" presId="urn:microsoft.com/office/officeart/2005/8/layout/default"/>
    <dgm:cxn modelId="{1D0FC5C4-B9CA-468A-A2FF-CABBFD4742B7}" type="presOf" srcId="{5379DE91-DED1-4069-BE8D-67F92CAFA92F}" destId="{8691774D-1243-4735-808F-021D06F55012}" srcOrd="0" destOrd="0" presId="urn:microsoft.com/office/officeart/2005/8/layout/default"/>
    <dgm:cxn modelId="{C3E93ACE-FDE7-480B-A678-16745A5145CA}" type="presOf" srcId="{BC04233C-AEEA-4648-8AD5-B29FAB5DD33E}" destId="{AFF12524-D545-4852-95B4-3E3C26C61FC1}" srcOrd="0" destOrd="0" presId="urn:microsoft.com/office/officeart/2005/8/layout/default"/>
    <dgm:cxn modelId="{209E51FC-616E-4420-8D4F-2C3A6A84B2D6}" type="presOf" srcId="{400DD380-E3C6-4FC6-9915-196FCA01B263}" destId="{DA8CF55F-CB62-4B16-ACFA-DC86B73289A6}" srcOrd="0" destOrd="0" presId="urn:microsoft.com/office/officeart/2005/8/layout/default"/>
    <dgm:cxn modelId="{7FD3BCFD-C586-4986-9FA7-7788ACC458E3}" srcId="{4D3619B1-7536-46FC-8CF3-3434E58FDCEB}" destId="{36B4078B-574C-4EA5-BA5F-34A9D57F314A}" srcOrd="5" destOrd="0" parTransId="{48CD5BA3-E491-4231-9F58-D6D5683DAA60}" sibTransId="{660BC22E-54DF-4CDD-8E95-0ED1DE8C5B4F}"/>
    <dgm:cxn modelId="{82C6DF7E-E368-42F6-961A-B8E3C9DD7C1F}" type="presParOf" srcId="{D78460DC-FE11-427D-9383-5AE9973FEF07}" destId="{8691774D-1243-4735-808F-021D06F55012}" srcOrd="0" destOrd="0" presId="urn:microsoft.com/office/officeart/2005/8/layout/default"/>
    <dgm:cxn modelId="{48611321-C1BC-48F2-910C-A55EBD7AD46D}" type="presParOf" srcId="{D78460DC-FE11-427D-9383-5AE9973FEF07}" destId="{ACC81743-6B41-42DB-9211-D0FEB7B7D434}" srcOrd="1" destOrd="0" presId="urn:microsoft.com/office/officeart/2005/8/layout/default"/>
    <dgm:cxn modelId="{4A315E45-1EF7-4A87-915B-360D9138681D}" type="presParOf" srcId="{D78460DC-FE11-427D-9383-5AE9973FEF07}" destId="{DA8CF55F-CB62-4B16-ACFA-DC86B73289A6}" srcOrd="2" destOrd="0" presId="urn:microsoft.com/office/officeart/2005/8/layout/default"/>
    <dgm:cxn modelId="{C101CAA5-87E3-4D3F-8B8A-E88C92DC0978}" type="presParOf" srcId="{D78460DC-FE11-427D-9383-5AE9973FEF07}" destId="{248F7A12-2AE7-4368-BB3D-C8FEFD2B0BE2}" srcOrd="3" destOrd="0" presId="urn:microsoft.com/office/officeart/2005/8/layout/default"/>
    <dgm:cxn modelId="{319CEF90-B8B5-489F-9ACA-D7175461CF0B}" type="presParOf" srcId="{D78460DC-FE11-427D-9383-5AE9973FEF07}" destId="{95372757-6DFD-4C26-B38C-F7E0B20062B4}" srcOrd="4" destOrd="0" presId="urn:microsoft.com/office/officeart/2005/8/layout/default"/>
    <dgm:cxn modelId="{846C9181-D714-4925-B58E-95612091E135}" type="presParOf" srcId="{D78460DC-FE11-427D-9383-5AE9973FEF07}" destId="{0D84697A-ED2D-40FB-9F00-6C3B2EDE09CD}" srcOrd="5" destOrd="0" presId="urn:microsoft.com/office/officeart/2005/8/layout/default"/>
    <dgm:cxn modelId="{58C1DAAC-C1F9-47E8-9199-720FC1561115}" type="presParOf" srcId="{D78460DC-FE11-427D-9383-5AE9973FEF07}" destId="{90937B87-0A38-4DE2-A52E-CC0DB75AD9D5}" srcOrd="6" destOrd="0" presId="urn:microsoft.com/office/officeart/2005/8/layout/default"/>
    <dgm:cxn modelId="{312AE386-EB59-4578-B0A6-EC70431FD245}" type="presParOf" srcId="{D78460DC-FE11-427D-9383-5AE9973FEF07}" destId="{AE0F7499-EF4B-4BAF-83B6-C5E4B1559CAC}" srcOrd="7" destOrd="0" presId="urn:microsoft.com/office/officeart/2005/8/layout/default"/>
    <dgm:cxn modelId="{F38427AE-3B7D-445C-AC10-73D2C22882CB}" type="presParOf" srcId="{D78460DC-FE11-427D-9383-5AE9973FEF07}" destId="{AFF12524-D545-4852-95B4-3E3C26C61FC1}" srcOrd="8" destOrd="0" presId="urn:microsoft.com/office/officeart/2005/8/layout/default"/>
    <dgm:cxn modelId="{C7F51B6F-4AB5-4C57-93DB-EA9823BF6862}" type="presParOf" srcId="{D78460DC-FE11-427D-9383-5AE9973FEF07}" destId="{56884683-BABA-4C55-A23A-C72E8B83EA62}" srcOrd="9" destOrd="0" presId="urn:microsoft.com/office/officeart/2005/8/layout/default"/>
    <dgm:cxn modelId="{E6609B0E-1BEC-4EF5-A9AC-1AAEF36C7C7F}" type="presParOf" srcId="{D78460DC-FE11-427D-9383-5AE9973FEF07}" destId="{B33714FA-6BA8-4A65-A24B-E3B10D50F906}"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C1B24-BC46-4ECD-AE76-9C9E6FCD2E98}">
      <dsp:nvSpPr>
        <dsp:cNvPr id="0" name=""/>
        <dsp:cNvSpPr/>
      </dsp:nvSpPr>
      <dsp:spPr>
        <a:xfrm>
          <a:off x="0" y="3097427"/>
          <a:ext cx="4038600" cy="101664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0"/>
            </a:spcAft>
            <a:buNone/>
          </a:pPr>
          <a:r>
            <a:rPr lang="en-US" sz="2800" b="0" i="0" u="none" kern="1200" dirty="0">
              <a:latin typeface="Arial" pitchFamily="34" charset="0"/>
              <a:cs typeface="Arial" pitchFamily="34" charset="0"/>
            </a:rPr>
            <a:t>EI Services </a:t>
          </a:r>
        </a:p>
        <a:p>
          <a:pPr marL="0" lvl="0" indent="0" algn="ctr" defTabSz="1244600">
            <a:lnSpc>
              <a:spcPct val="90000"/>
            </a:lnSpc>
            <a:spcBef>
              <a:spcPct val="0"/>
            </a:spcBef>
            <a:spcAft>
              <a:spcPct val="35000"/>
            </a:spcAft>
            <a:buNone/>
          </a:pPr>
          <a:r>
            <a:rPr lang="en-US" sz="2400" b="0" i="0" u="none" kern="1200" dirty="0">
              <a:latin typeface="Arial" pitchFamily="34" charset="0"/>
              <a:cs typeface="Arial" pitchFamily="34" charset="0"/>
            </a:rPr>
            <a:t>within </a:t>
          </a:r>
          <a:r>
            <a:rPr lang="en-US" sz="2400" b="1" i="0" u="none" kern="1200" dirty="0">
              <a:latin typeface="Arial" pitchFamily="34" charset="0"/>
              <a:cs typeface="Arial" pitchFamily="34" charset="0"/>
            </a:rPr>
            <a:t>6 months </a:t>
          </a:r>
          <a:r>
            <a:rPr lang="en-US" sz="2400" b="0" i="0" u="none" kern="1200" dirty="0">
              <a:latin typeface="Arial" pitchFamily="34" charset="0"/>
              <a:cs typeface="Arial" pitchFamily="34" charset="0"/>
            </a:rPr>
            <a:t>of birth</a:t>
          </a:r>
        </a:p>
      </dsp:txBody>
      <dsp:txXfrm>
        <a:off x="0" y="3097427"/>
        <a:ext cx="4038600" cy="1016644"/>
      </dsp:txXfrm>
    </dsp:sp>
    <dsp:sp modelId="{F430CC2A-E1B7-41F6-A832-23022F4BDDED}">
      <dsp:nvSpPr>
        <dsp:cNvPr id="0" name=""/>
        <dsp:cNvSpPr/>
      </dsp:nvSpPr>
      <dsp:spPr>
        <a:xfrm rot="10800000">
          <a:off x="0" y="1549077"/>
          <a:ext cx="4038600" cy="1563599"/>
        </a:xfrm>
        <a:prstGeom prst="upArrowCallou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latin typeface="Arial" pitchFamily="34" charset="0"/>
              <a:cs typeface="Arial" pitchFamily="34" charset="0"/>
            </a:rPr>
            <a:t>Diagnostic Evaluation </a:t>
          </a:r>
          <a:r>
            <a:rPr lang="en-US" sz="2400" b="0" i="0" u="none" kern="1200" dirty="0">
              <a:latin typeface="Arial" pitchFamily="34" charset="0"/>
              <a:cs typeface="Arial" pitchFamily="34" charset="0"/>
            </a:rPr>
            <a:t>within </a:t>
          </a:r>
          <a:r>
            <a:rPr lang="en-US" sz="2400" b="1" i="0" u="none" kern="1200" dirty="0">
              <a:latin typeface="Arial" pitchFamily="34" charset="0"/>
              <a:cs typeface="Arial" pitchFamily="34" charset="0"/>
            </a:rPr>
            <a:t>3 months</a:t>
          </a:r>
          <a:r>
            <a:rPr lang="en-US" sz="2400" b="0" i="0" u="none" kern="1200" dirty="0">
              <a:latin typeface="Arial" pitchFamily="34" charset="0"/>
              <a:cs typeface="Arial" pitchFamily="34" charset="0"/>
            </a:rPr>
            <a:t> of birth </a:t>
          </a:r>
        </a:p>
      </dsp:txBody>
      <dsp:txXfrm rot="10800000">
        <a:off x="0" y="1549077"/>
        <a:ext cx="4038600" cy="1015980"/>
      </dsp:txXfrm>
    </dsp:sp>
    <dsp:sp modelId="{3F311577-3CB9-428E-BCC6-C90A6583DE5A}">
      <dsp:nvSpPr>
        <dsp:cNvPr id="0" name=""/>
        <dsp:cNvSpPr/>
      </dsp:nvSpPr>
      <dsp:spPr>
        <a:xfrm rot="10800000">
          <a:off x="0" y="0"/>
          <a:ext cx="4038600" cy="1563599"/>
        </a:xfrm>
        <a:prstGeom prst="upArrowCallou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711200">
            <a:lnSpc>
              <a:spcPct val="90000"/>
            </a:lnSpc>
            <a:spcBef>
              <a:spcPct val="0"/>
            </a:spcBef>
            <a:spcAft>
              <a:spcPct val="35000"/>
            </a:spcAft>
            <a:buNone/>
          </a:pPr>
          <a:r>
            <a:rPr lang="en-US" sz="2800" b="0" i="0" u="none" kern="1200" dirty="0">
              <a:latin typeface="Arial" pitchFamily="34" charset="0"/>
              <a:cs typeface="Arial" pitchFamily="34" charset="0"/>
            </a:rPr>
            <a:t>Universal Screening </a:t>
          </a:r>
          <a:r>
            <a:rPr lang="en-US" sz="2400" b="0" i="0" u="none" kern="1200" dirty="0">
              <a:latin typeface="Arial" pitchFamily="34" charset="0"/>
              <a:cs typeface="Arial" pitchFamily="34" charset="0"/>
            </a:rPr>
            <a:t>within </a:t>
          </a:r>
          <a:r>
            <a:rPr lang="en-US" sz="2400" b="1" i="0" u="none" kern="1200" dirty="0">
              <a:latin typeface="Arial" pitchFamily="34" charset="0"/>
              <a:cs typeface="Arial" pitchFamily="34" charset="0"/>
            </a:rPr>
            <a:t>1 month</a:t>
          </a:r>
          <a:r>
            <a:rPr lang="en-US" sz="2400" b="0" i="0" u="none" kern="1200" dirty="0">
              <a:latin typeface="Arial" pitchFamily="34" charset="0"/>
              <a:cs typeface="Arial" pitchFamily="34" charset="0"/>
            </a:rPr>
            <a:t> of birth</a:t>
          </a:r>
        </a:p>
      </dsp:txBody>
      <dsp:txXfrm rot="10800000">
        <a:off x="0" y="0"/>
        <a:ext cx="4038600" cy="1015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774D-1243-4735-808F-021D06F55012}">
      <dsp:nvSpPr>
        <dsp:cNvPr id="0" name=""/>
        <dsp:cNvSpPr/>
      </dsp:nvSpPr>
      <dsp:spPr>
        <a:xfrm>
          <a:off x="0" y="679858"/>
          <a:ext cx="2301246" cy="138074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Nutrition assessment </a:t>
          </a:r>
        </a:p>
      </dsp:txBody>
      <dsp:txXfrm>
        <a:off x="0" y="679858"/>
        <a:ext cx="2301246" cy="1380748"/>
      </dsp:txXfrm>
    </dsp:sp>
    <dsp:sp modelId="{DA8CF55F-CB62-4B16-ACFA-DC86B73289A6}">
      <dsp:nvSpPr>
        <dsp:cNvPr id="0" name=""/>
        <dsp:cNvSpPr/>
      </dsp:nvSpPr>
      <dsp:spPr>
        <a:xfrm>
          <a:off x="2531371" y="679858"/>
          <a:ext cx="2301246" cy="138074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Goal- centered nutrition education</a:t>
          </a:r>
        </a:p>
      </dsp:txBody>
      <dsp:txXfrm>
        <a:off x="2531371" y="679858"/>
        <a:ext cx="2301246" cy="1380748"/>
      </dsp:txXfrm>
    </dsp:sp>
    <dsp:sp modelId="{95372757-6DFD-4C26-B38C-F7E0B20062B4}">
      <dsp:nvSpPr>
        <dsp:cNvPr id="0" name=""/>
        <dsp:cNvSpPr/>
      </dsp:nvSpPr>
      <dsp:spPr>
        <a:xfrm>
          <a:off x="5062743" y="679858"/>
          <a:ext cx="2301246" cy="138074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Breastfeeding promotion and support</a:t>
          </a:r>
        </a:p>
      </dsp:txBody>
      <dsp:txXfrm>
        <a:off x="5062743" y="679858"/>
        <a:ext cx="2301246" cy="1380748"/>
      </dsp:txXfrm>
    </dsp:sp>
    <dsp:sp modelId="{90937B87-0A38-4DE2-A52E-CC0DB75AD9D5}">
      <dsp:nvSpPr>
        <dsp:cNvPr id="0" name=""/>
        <dsp:cNvSpPr/>
      </dsp:nvSpPr>
      <dsp:spPr>
        <a:xfrm>
          <a:off x="0" y="2290731"/>
          <a:ext cx="2301246" cy="138074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Nutritious foods via a tailored food package</a:t>
          </a:r>
        </a:p>
      </dsp:txBody>
      <dsp:txXfrm>
        <a:off x="0" y="2290731"/>
        <a:ext cx="2301246" cy="1380748"/>
      </dsp:txXfrm>
    </dsp:sp>
    <dsp:sp modelId="{AFF12524-D545-4852-95B4-3E3C26C61FC1}">
      <dsp:nvSpPr>
        <dsp:cNvPr id="0" name=""/>
        <dsp:cNvSpPr/>
      </dsp:nvSpPr>
      <dsp:spPr>
        <a:xfrm>
          <a:off x="2531371" y="2290731"/>
          <a:ext cx="2301246" cy="138074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Referrals</a:t>
          </a:r>
        </a:p>
      </dsp:txBody>
      <dsp:txXfrm>
        <a:off x="2531371" y="2290731"/>
        <a:ext cx="2301246" cy="1380748"/>
      </dsp:txXfrm>
    </dsp:sp>
    <dsp:sp modelId="{B33714FA-6BA8-4A65-A24B-E3B10D50F906}">
      <dsp:nvSpPr>
        <dsp:cNvPr id="0" name=""/>
        <dsp:cNvSpPr/>
      </dsp:nvSpPr>
      <dsp:spPr>
        <a:xfrm>
          <a:off x="5062743" y="2290731"/>
          <a:ext cx="2301246" cy="138074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eWIC</a:t>
          </a:r>
          <a:endParaRPr lang="en-US" sz="2400" kern="1200" dirty="0"/>
        </a:p>
      </dsp:txBody>
      <dsp:txXfrm>
        <a:off x="5062743" y="2290731"/>
        <a:ext cx="2301246" cy="13807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24A63BF-F13D-4306-B2FF-CD6C9F195106}" type="datetimeFigureOut">
              <a:rPr lang="en-US" smtClean="0"/>
              <a:t>8/10/2023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246370B-35AC-414B-8A6D-2A843D60FF2B}" type="slidenum">
              <a:rPr lang="en-US" smtClean="0"/>
              <a:t>‹#›</a:t>
            </a:fld>
            <a:endParaRPr lang="en-US"/>
          </a:p>
        </p:txBody>
      </p:sp>
    </p:spTree>
    <p:extLst>
      <p:ext uri="{BB962C8B-B14F-4D97-AF65-F5344CB8AC3E}">
        <p14:creationId xmlns:p14="http://schemas.microsoft.com/office/powerpoint/2010/main" val="419354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6370B-35AC-414B-8A6D-2A843D60FF2B}" type="slidenum">
              <a:rPr lang="en-US" smtClean="0"/>
              <a:t>2</a:t>
            </a:fld>
            <a:endParaRPr lang="en-US"/>
          </a:p>
        </p:txBody>
      </p:sp>
    </p:spTree>
    <p:extLst>
      <p:ext uri="{BB962C8B-B14F-4D97-AF65-F5344CB8AC3E}">
        <p14:creationId xmlns:p14="http://schemas.microsoft.com/office/powerpoint/2010/main" val="286279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6370B-35AC-414B-8A6D-2A843D60FF2B}" type="slidenum">
              <a:rPr lang="en-US" smtClean="0"/>
              <a:t>7</a:t>
            </a:fld>
            <a:endParaRPr lang="en-US"/>
          </a:p>
        </p:txBody>
      </p:sp>
    </p:spTree>
    <p:extLst>
      <p:ext uri="{BB962C8B-B14F-4D97-AF65-F5344CB8AC3E}">
        <p14:creationId xmlns:p14="http://schemas.microsoft.com/office/powerpoint/2010/main" val="400243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6370B-35AC-414B-8A6D-2A843D60FF2B}" type="slidenum">
              <a:rPr lang="en-US" smtClean="0"/>
              <a:t>8</a:t>
            </a:fld>
            <a:endParaRPr lang="en-US"/>
          </a:p>
        </p:txBody>
      </p:sp>
    </p:spTree>
    <p:extLst>
      <p:ext uri="{BB962C8B-B14F-4D97-AF65-F5344CB8AC3E}">
        <p14:creationId xmlns:p14="http://schemas.microsoft.com/office/powerpoint/2010/main" val="158934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6370B-35AC-414B-8A6D-2A843D60FF2B}" type="slidenum">
              <a:rPr lang="en-US" smtClean="0"/>
              <a:t>17</a:t>
            </a:fld>
            <a:endParaRPr lang="en-US"/>
          </a:p>
        </p:txBody>
      </p:sp>
    </p:spTree>
    <p:extLst>
      <p:ext uri="{BB962C8B-B14F-4D97-AF65-F5344CB8AC3E}">
        <p14:creationId xmlns:p14="http://schemas.microsoft.com/office/powerpoint/2010/main" val="69747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C1BD-81F1-144B-9A42-E2F00E58D3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E3B9D-7CFD-854B-8C97-BF3AF48C0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8A383-97F9-7142-8CD4-3F9136B49F5F}"/>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5" name="Footer Placeholder 4">
            <a:extLst>
              <a:ext uri="{FF2B5EF4-FFF2-40B4-BE49-F238E27FC236}">
                <a16:creationId xmlns:a16="http://schemas.microsoft.com/office/drawing/2014/main" id="{389983EB-2FFD-3942-AC7A-3B8388B49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50D53-6C90-644F-AC0E-C0D2ACBF780F}"/>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305531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88FC-3748-DE49-8AF0-2C5386FB7E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0A80E3-EC4B-CF43-9ADA-1F090FDA9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697B7-2D54-8847-AFAA-B84D1ACD2F57}"/>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5" name="Footer Placeholder 4">
            <a:extLst>
              <a:ext uri="{FF2B5EF4-FFF2-40B4-BE49-F238E27FC236}">
                <a16:creationId xmlns:a16="http://schemas.microsoft.com/office/drawing/2014/main" id="{AF8426A5-AF3E-1944-A9CF-9A65817E2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CB0F6-CB5D-B348-A6A8-B17C6237756E}"/>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61996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9405FE-59AC-A346-802F-0CA436B301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05F866-755F-0543-9FB9-3831E0FCB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B409C-8F64-EE44-B372-84C015807E94}"/>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5" name="Footer Placeholder 4">
            <a:extLst>
              <a:ext uri="{FF2B5EF4-FFF2-40B4-BE49-F238E27FC236}">
                <a16:creationId xmlns:a16="http://schemas.microsoft.com/office/drawing/2014/main" id="{B5E84452-75EC-2049-875B-3B1682F12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1EBA8-088B-AB48-8228-E3307A96AD44}"/>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201701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74D3-4B46-BC40-9176-CA825BE71A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78664-0F86-AB4A-9182-828D92C381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91ED1-5D11-5244-83D3-CF62925403F2}"/>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5" name="Footer Placeholder 4">
            <a:extLst>
              <a:ext uri="{FF2B5EF4-FFF2-40B4-BE49-F238E27FC236}">
                <a16:creationId xmlns:a16="http://schemas.microsoft.com/office/drawing/2014/main" id="{8E4B554A-C83E-5B4F-A29B-88EC9D0A5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FE357-5660-A94E-9BD0-C30098D58A79}"/>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202233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BFFA-EE70-6A4E-A8D4-FA3413C7F6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2929F8-2D8E-D944-9C80-3D8ABA7F5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8910C1-8276-C74B-9A8D-BE2ED69E8180}"/>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5" name="Footer Placeholder 4">
            <a:extLst>
              <a:ext uri="{FF2B5EF4-FFF2-40B4-BE49-F238E27FC236}">
                <a16:creationId xmlns:a16="http://schemas.microsoft.com/office/drawing/2014/main" id="{EF0B2234-AA27-204E-BBE6-60D718D86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5808C-BBD8-4E48-996F-A38DB2B0D552}"/>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124324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E3C1-9FAB-6346-B615-F96979B4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BE1BCC-CA44-6D4A-AF1F-E936E8A9CD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BB33B3-77B3-4D4B-8976-75807EF8F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813E6C-62CD-C647-A811-07C1D75B00D2}"/>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6" name="Footer Placeholder 5">
            <a:extLst>
              <a:ext uri="{FF2B5EF4-FFF2-40B4-BE49-F238E27FC236}">
                <a16:creationId xmlns:a16="http://schemas.microsoft.com/office/drawing/2014/main" id="{C8DD47CC-2DD9-2343-825D-F441C8349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7911B-FFF1-FE4D-954A-78A77519163B}"/>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236280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C066-A754-434A-BB2F-E0F39F768F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F8B0EF-A445-A141-BB4C-25F2E4F94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0A6B40-D33D-4D42-A6A3-F0D398EEB8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774938-DADA-9E47-A4C3-AEAC0026B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005A65-FE86-2643-8BA0-A09D4348EE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B19DA-B6EF-0E43-8E14-B8AD9F372271}"/>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8" name="Footer Placeholder 7">
            <a:extLst>
              <a:ext uri="{FF2B5EF4-FFF2-40B4-BE49-F238E27FC236}">
                <a16:creationId xmlns:a16="http://schemas.microsoft.com/office/drawing/2014/main" id="{2E968E15-355E-AD40-858C-BDDCB6387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B682DF-C175-4643-9866-E2A305763598}"/>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255123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7E86-D27D-D145-B6E2-8E5365DB4B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9FC3B-254A-2048-85DE-7FF13FE966EF}"/>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4" name="Footer Placeholder 3">
            <a:extLst>
              <a:ext uri="{FF2B5EF4-FFF2-40B4-BE49-F238E27FC236}">
                <a16:creationId xmlns:a16="http://schemas.microsoft.com/office/drawing/2014/main" id="{ADC33176-8C34-1F48-8A0D-F766FF6491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14783E-4E38-5E45-8A27-CEA41BCC055E}"/>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387544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07589-98A2-094F-8F13-6CE528C7B7CA}"/>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3" name="Footer Placeholder 2">
            <a:extLst>
              <a:ext uri="{FF2B5EF4-FFF2-40B4-BE49-F238E27FC236}">
                <a16:creationId xmlns:a16="http://schemas.microsoft.com/office/drawing/2014/main" id="{E2EAA9CA-A958-D145-8134-426E4D4541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B1E080-DA9E-3147-B7BE-99832123063F}"/>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69454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943E-B00C-BA46-B880-36637DD05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7CD02-5435-D74B-A09D-1B89A4B94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DCF41-C340-D748-8AE0-3CC6511C0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8F230-B962-9D44-868B-35EBD01AFD3C}"/>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6" name="Footer Placeholder 5">
            <a:extLst>
              <a:ext uri="{FF2B5EF4-FFF2-40B4-BE49-F238E27FC236}">
                <a16:creationId xmlns:a16="http://schemas.microsoft.com/office/drawing/2014/main" id="{352B9939-5AE2-A249-A0F2-19F2CD5520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8AD53-C2C0-BE49-ABCC-21DEC882A1BD}"/>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392158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5084-99C9-0A4C-8CF1-21D289EC4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8A459B-A199-DB44-9C5E-BE075A811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E8A714-4900-C24E-AD2C-D61562B36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C5408-FFB4-284B-8B12-D680998F5B0E}"/>
              </a:ext>
            </a:extLst>
          </p:cNvPr>
          <p:cNvSpPr>
            <a:spLocks noGrp="1"/>
          </p:cNvSpPr>
          <p:nvPr>
            <p:ph type="dt" sz="half" idx="10"/>
          </p:nvPr>
        </p:nvSpPr>
        <p:spPr/>
        <p:txBody>
          <a:bodyPr/>
          <a:lstStyle/>
          <a:p>
            <a:fld id="{9F986197-0EF5-2B4C-9A26-A2EE9C6F5964}" type="datetimeFigureOut">
              <a:rPr lang="en-US" smtClean="0"/>
              <a:t>8/10/2023</a:t>
            </a:fld>
            <a:endParaRPr lang="en-US"/>
          </a:p>
        </p:txBody>
      </p:sp>
      <p:sp>
        <p:nvSpPr>
          <p:cNvPr id="6" name="Footer Placeholder 5">
            <a:extLst>
              <a:ext uri="{FF2B5EF4-FFF2-40B4-BE49-F238E27FC236}">
                <a16:creationId xmlns:a16="http://schemas.microsoft.com/office/drawing/2014/main" id="{CF6D52D0-5077-A349-9B68-382220FBB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337DF-1276-7B46-A66B-A31C6F906C97}"/>
              </a:ext>
            </a:extLst>
          </p:cNvPr>
          <p:cNvSpPr>
            <a:spLocks noGrp="1"/>
          </p:cNvSpPr>
          <p:nvPr>
            <p:ph type="sldNum" sz="quarter" idx="12"/>
          </p:nvPr>
        </p:nvSpPr>
        <p:spPr/>
        <p:txBody>
          <a:bodyPr/>
          <a:lstStyle/>
          <a:p>
            <a:fld id="{F5B8C0A7-11A5-5A4F-AC38-963B16039C01}" type="slidenum">
              <a:rPr lang="en-US" smtClean="0"/>
              <a:t>‹#›</a:t>
            </a:fld>
            <a:endParaRPr lang="en-US"/>
          </a:p>
        </p:txBody>
      </p:sp>
    </p:spTree>
    <p:extLst>
      <p:ext uri="{BB962C8B-B14F-4D97-AF65-F5344CB8AC3E}">
        <p14:creationId xmlns:p14="http://schemas.microsoft.com/office/powerpoint/2010/main" val="71227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1BF6F-4B49-0F45-ACD3-2D7C39490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7A340-1DFA-9142-9A31-82EB77C50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540DC-3CE9-0645-ABDE-CF81682C4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86197-0EF5-2B4C-9A26-A2EE9C6F5964}" type="datetimeFigureOut">
              <a:rPr lang="en-US" smtClean="0"/>
              <a:t>8/10/2023</a:t>
            </a:fld>
            <a:endParaRPr lang="en-US"/>
          </a:p>
        </p:txBody>
      </p:sp>
      <p:sp>
        <p:nvSpPr>
          <p:cNvPr id="5" name="Footer Placeholder 4">
            <a:extLst>
              <a:ext uri="{FF2B5EF4-FFF2-40B4-BE49-F238E27FC236}">
                <a16:creationId xmlns:a16="http://schemas.microsoft.com/office/drawing/2014/main" id="{C4CDE791-2D26-F34D-8D4B-DB046DD77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14B48-CCE0-E541-914C-0BBAE2326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8C0A7-11A5-5A4F-AC38-963B16039C01}" type="slidenum">
              <a:rPr lang="en-US" smtClean="0"/>
              <a:t>‹#›</a:t>
            </a:fld>
            <a:endParaRPr lang="en-US"/>
          </a:p>
        </p:txBody>
      </p:sp>
    </p:spTree>
    <p:extLst>
      <p:ext uri="{BB962C8B-B14F-4D97-AF65-F5344CB8AC3E}">
        <p14:creationId xmlns:p14="http://schemas.microsoft.com/office/powerpoint/2010/main" val="85320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gif"/><Relationship Id="rId7" Type="http://schemas.openxmlformats.org/officeDocument/2006/relationships/hyperlink" Target="https://www.rawpixel.com/search/elderly" TargetMode="External"/><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13.1"/><Relationship Id="rId5" Type="http://schemas.openxmlformats.org/officeDocument/2006/relationships/hyperlink" Target="https://ecovillage.org/our-work/education/gen-trainings/traumatransformation/children-smiling-in-a-huddle/" TargetMode="External"/><Relationship Id="rId4" Type="http://schemas.openxmlformats.org/officeDocument/2006/relationships/image" Target="../media/image12.jpg"/><Relationship Id="rId9" Type="http://schemas.openxmlformats.org/officeDocument/2006/relationships/hyperlink" Target="https://www.tonybates.ca/2014/08/22/key-characteristics-of-learners-in-a-digital-age-and-their-influence-on-the-design-of-teaching-and-learning/" TargetMode="Externa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gif"/><Relationship Id="rId7" Type="http://schemas.openxmlformats.org/officeDocument/2006/relationships/diagramLayout" Target="../diagrams/layout2.xml"/><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6.jpg"/><Relationship Id="rId10" Type="http://schemas.microsoft.com/office/2007/relationships/diagramDrawing" Target="../diagrams/drawing2.xml"/><Relationship Id="rId4" Type="http://schemas.openxmlformats.org/officeDocument/2006/relationships/image" Target="../media/image15.jpg"/><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healthyms.gov/" TargetMode="Externa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108857"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6" name="Title 1">
            <a:extLst>
              <a:ext uri="{FF2B5EF4-FFF2-40B4-BE49-F238E27FC236}">
                <a16:creationId xmlns:a16="http://schemas.microsoft.com/office/drawing/2014/main" id="{AA52C640-62EC-4063-AAED-F45011B47ADD}"/>
              </a:ext>
            </a:extLst>
          </p:cNvPr>
          <p:cNvSpPr txBox="1">
            <a:spLocks/>
          </p:cNvSpPr>
          <p:nvPr/>
        </p:nvSpPr>
        <p:spPr>
          <a:xfrm>
            <a:off x="1650733" y="277813"/>
            <a:ext cx="822960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Black" panose="020B0A04020102020204" pitchFamily="34" charset="0"/>
                <a:ea typeface="+mj-ea"/>
                <a:cs typeface="+mj-cs"/>
              </a:rPr>
              <a:t>Office of Health Services</a:t>
            </a:r>
          </a:p>
        </p:txBody>
      </p:sp>
      <p:sp>
        <p:nvSpPr>
          <p:cNvPr id="8" name="Subtitle 2">
            <a:extLst>
              <a:ext uri="{FF2B5EF4-FFF2-40B4-BE49-F238E27FC236}">
                <a16:creationId xmlns:a16="http://schemas.microsoft.com/office/drawing/2014/main" id="{A54880B6-3810-4FB1-B154-31EDD6C7A19B}"/>
              </a:ext>
            </a:extLst>
          </p:cNvPr>
          <p:cNvSpPr txBox="1">
            <a:spLocks/>
          </p:cNvSpPr>
          <p:nvPr/>
        </p:nvSpPr>
        <p:spPr>
          <a:xfrm>
            <a:off x="1266238" y="1600200"/>
            <a:ext cx="4365936"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Health Services strives to improve health care service for women, infants, children, adolescents and families, increase efficiency and utilization of available services and enhance knowledge and skills of both consumers and providers of health 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dirty="0">
              <a:solidFill>
                <a:srgbClr val="00206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descr="Image result for mississippi state department of health logo">
            <a:extLst>
              <a:ext uri="{FF2B5EF4-FFF2-40B4-BE49-F238E27FC236}">
                <a16:creationId xmlns:a16="http://schemas.microsoft.com/office/drawing/2014/main" id="{036EE018-89D0-462D-94F9-38EEAE41A8D3}"/>
              </a:ext>
            </a:extLst>
          </p:cNvPr>
          <p:cNvPicPr>
            <a:picLocks noChangeAspect="1" noChangeArrowheads="1"/>
          </p:cNvPicPr>
          <p:nvPr/>
        </p:nvPicPr>
        <p:blipFill>
          <a:blip r:embed="rId4" cstate="print"/>
          <a:srcRect/>
          <a:stretch>
            <a:fillRect/>
          </a:stretch>
        </p:blipFill>
        <p:spPr bwMode="auto">
          <a:xfrm>
            <a:off x="6679933" y="1794577"/>
            <a:ext cx="3200400"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2574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0" y="-15482"/>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6" name="Title 4">
            <a:extLst>
              <a:ext uri="{FF2B5EF4-FFF2-40B4-BE49-F238E27FC236}">
                <a16:creationId xmlns:a16="http://schemas.microsoft.com/office/drawing/2014/main" id="{9FE6F379-7BA3-41F7-8A17-6DBEA3FC2AED}"/>
              </a:ext>
            </a:extLst>
          </p:cNvPr>
          <p:cNvSpPr txBox="1">
            <a:spLocks/>
          </p:cNvSpPr>
          <p:nvPr/>
        </p:nvSpPr>
        <p:spPr>
          <a:xfrm>
            <a:off x="1295400" y="544228"/>
            <a:ext cx="822960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mn-lt"/>
              </a:rPr>
              <a:t>Adolescent Health</a:t>
            </a:r>
          </a:p>
        </p:txBody>
      </p:sp>
      <p:sp>
        <p:nvSpPr>
          <p:cNvPr id="8" name="Content Placeholder 2">
            <a:extLst>
              <a:ext uri="{FF2B5EF4-FFF2-40B4-BE49-F238E27FC236}">
                <a16:creationId xmlns:a16="http://schemas.microsoft.com/office/drawing/2014/main" id="{D53739ED-615B-49F8-B3B1-25A657D8D0C0}"/>
              </a:ext>
            </a:extLst>
          </p:cNvPr>
          <p:cNvSpPr txBox="1">
            <a:spLocks/>
          </p:cNvSpPr>
          <p:nvPr/>
        </p:nvSpPr>
        <p:spPr>
          <a:xfrm>
            <a:off x="1295400" y="1524000"/>
            <a:ext cx="822960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2060"/>
              </a:solidFill>
            </a:endParaRPr>
          </a:p>
          <a:p>
            <a:r>
              <a:rPr lang="en-US" sz="2400" dirty="0">
                <a:solidFill>
                  <a:srgbClr val="002060"/>
                </a:solidFill>
              </a:rPr>
              <a:t>Serves as Coordinator/Advocate for Youth</a:t>
            </a:r>
          </a:p>
          <a:p>
            <a:r>
              <a:rPr lang="en-US" sz="2400" dirty="0">
                <a:solidFill>
                  <a:srgbClr val="002060"/>
                </a:solidFill>
              </a:rPr>
              <a:t>Preventive Well Visits/EPSDT</a:t>
            </a:r>
          </a:p>
          <a:p>
            <a:r>
              <a:rPr lang="en-US" sz="2400" dirty="0">
                <a:solidFill>
                  <a:srgbClr val="002060"/>
                </a:solidFill>
              </a:rPr>
              <a:t>Youth Friendly Healthcare</a:t>
            </a:r>
          </a:p>
          <a:p>
            <a:r>
              <a:rPr lang="en-US" sz="2400" dirty="0">
                <a:solidFill>
                  <a:srgbClr val="002060"/>
                </a:solidFill>
              </a:rPr>
              <a:t>Transition Supports</a:t>
            </a:r>
          </a:p>
          <a:p>
            <a:r>
              <a:rPr lang="en-US" sz="2400" dirty="0">
                <a:solidFill>
                  <a:srgbClr val="002060"/>
                </a:solidFill>
              </a:rPr>
              <a:t>Youth Engagement Initiative/Partnerships</a:t>
            </a:r>
          </a:p>
        </p:txBody>
      </p:sp>
    </p:spTree>
    <p:extLst>
      <p:ext uri="{BB962C8B-B14F-4D97-AF65-F5344CB8AC3E}">
        <p14:creationId xmlns:p14="http://schemas.microsoft.com/office/powerpoint/2010/main" val="289298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104502"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6" name="Title 1">
            <a:extLst>
              <a:ext uri="{FF2B5EF4-FFF2-40B4-BE49-F238E27FC236}">
                <a16:creationId xmlns:a16="http://schemas.microsoft.com/office/drawing/2014/main" id="{1593E72D-BAA9-4677-A099-8611ECE8E1C5}"/>
              </a:ext>
            </a:extLst>
          </p:cNvPr>
          <p:cNvSpPr txBox="1">
            <a:spLocks/>
          </p:cNvSpPr>
          <p:nvPr/>
        </p:nvSpPr>
        <p:spPr bwMode="auto">
          <a:xfrm>
            <a:off x="647330" y="217777"/>
            <a:ext cx="10897339"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b="1">
                <a:solidFill>
                  <a:srgbClr val="002F5F"/>
                </a:solidFill>
                <a:latin typeface="Georgia" panose="02040502050405020303" pitchFamily="18"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US" sz="4000" b="0" kern="0" dirty="0">
                <a:solidFill>
                  <a:srgbClr val="002060"/>
                </a:solidFill>
                <a:latin typeface="+mn-lt"/>
              </a:rPr>
              <a:t>Children Youth Special Health Care Needs (CYSHCN)</a:t>
            </a:r>
          </a:p>
        </p:txBody>
      </p:sp>
      <p:sp>
        <p:nvSpPr>
          <p:cNvPr id="8" name="Content Placeholder 2">
            <a:extLst>
              <a:ext uri="{FF2B5EF4-FFF2-40B4-BE49-F238E27FC236}">
                <a16:creationId xmlns:a16="http://schemas.microsoft.com/office/drawing/2014/main" id="{3042A669-37E2-46A1-A286-396952BF5FF8}"/>
              </a:ext>
            </a:extLst>
          </p:cNvPr>
          <p:cNvSpPr txBox="1">
            <a:spLocks/>
          </p:cNvSpPr>
          <p:nvPr/>
        </p:nvSpPr>
        <p:spPr>
          <a:xfrm>
            <a:off x="647330" y="1936101"/>
            <a:ext cx="8229600" cy="43434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400" dirty="0">
                <a:solidFill>
                  <a:srgbClr val="002060"/>
                </a:solidFill>
              </a:rPr>
              <a:t>Transition 100% of newborns identified with genetic conditions to the CYSHCN, EI, EHDI, PHRM/ISS, WIC and other internal/external programs</a:t>
            </a:r>
          </a:p>
          <a:p>
            <a:pPr>
              <a:spcBef>
                <a:spcPts val="0"/>
              </a:spcBef>
            </a:pPr>
            <a:endParaRPr lang="en-US" sz="2400" dirty="0"/>
          </a:p>
          <a:p>
            <a:pPr>
              <a:spcBef>
                <a:spcPts val="0"/>
              </a:spcBef>
            </a:pPr>
            <a:r>
              <a:rPr lang="en-US" sz="2400" dirty="0">
                <a:solidFill>
                  <a:srgbClr val="002060"/>
                </a:solidFill>
              </a:rPr>
              <a:t>To </a:t>
            </a:r>
            <a:r>
              <a:rPr lang="en-US" sz="2400" b="1" dirty="0">
                <a:solidFill>
                  <a:srgbClr val="002060"/>
                </a:solidFill>
              </a:rPr>
              <a:t>increase</a:t>
            </a:r>
            <a:r>
              <a:rPr lang="en-US" sz="2400" dirty="0">
                <a:solidFill>
                  <a:srgbClr val="002060"/>
                </a:solidFill>
              </a:rPr>
              <a:t> the number of </a:t>
            </a:r>
            <a:r>
              <a:rPr lang="en-US" sz="2400" b="1" dirty="0">
                <a:solidFill>
                  <a:srgbClr val="002060"/>
                </a:solidFill>
              </a:rPr>
              <a:t>adolescents</a:t>
            </a:r>
            <a:r>
              <a:rPr lang="en-US" sz="2400" dirty="0">
                <a:solidFill>
                  <a:srgbClr val="002060"/>
                </a:solidFill>
              </a:rPr>
              <a:t> and </a:t>
            </a:r>
            <a:r>
              <a:rPr lang="en-US" sz="2400" b="1" dirty="0">
                <a:solidFill>
                  <a:srgbClr val="002060"/>
                </a:solidFill>
              </a:rPr>
              <a:t>young adults </a:t>
            </a:r>
            <a:r>
              <a:rPr lang="en-US" sz="2400" dirty="0">
                <a:solidFill>
                  <a:srgbClr val="002060"/>
                </a:solidFill>
              </a:rPr>
              <a:t>with </a:t>
            </a:r>
            <a:r>
              <a:rPr lang="en-US" sz="2400" b="1" dirty="0">
                <a:solidFill>
                  <a:srgbClr val="002060"/>
                </a:solidFill>
              </a:rPr>
              <a:t>special health care needs</a:t>
            </a:r>
            <a:r>
              <a:rPr lang="en-US" sz="2400" dirty="0">
                <a:solidFill>
                  <a:srgbClr val="002060"/>
                </a:solidFill>
              </a:rPr>
              <a:t> that </a:t>
            </a:r>
            <a:r>
              <a:rPr lang="en-US" sz="2400" b="1" dirty="0">
                <a:solidFill>
                  <a:srgbClr val="002060"/>
                </a:solidFill>
              </a:rPr>
              <a:t>transition</a:t>
            </a:r>
            <a:r>
              <a:rPr lang="en-US" sz="2400" dirty="0">
                <a:solidFill>
                  <a:srgbClr val="002060"/>
                </a:solidFill>
              </a:rPr>
              <a:t> from </a:t>
            </a:r>
            <a:r>
              <a:rPr lang="en-US" sz="2400" b="1" dirty="0">
                <a:solidFill>
                  <a:srgbClr val="002060"/>
                </a:solidFill>
              </a:rPr>
              <a:t>pediatric providers</a:t>
            </a:r>
            <a:r>
              <a:rPr lang="en-US" sz="2400" dirty="0">
                <a:solidFill>
                  <a:srgbClr val="002060"/>
                </a:solidFill>
              </a:rPr>
              <a:t> to </a:t>
            </a:r>
            <a:r>
              <a:rPr lang="en-US" sz="2400" b="1" dirty="0">
                <a:solidFill>
                  <a:srgbClr val="002060"/>
                </a:solidFill>
              </a:rPr>
              <a:t>adult providers</a:t>
            </a:r>
          </a:p>
          <a:p>
            <a:pPr>
              <a:spcBef>
                <a:spcPts val="0"/>
              </a:spcBef>
            </a:pPr>
            <a:endParaRPr lang="en-US" sz="2400" b="1" dirty="0">
              <a:solidFill>
                <a:srgbClr val="002060"/>
              </a:solidFill>
            </a:endParaRPr>
          </a:p>
          <a:p>
            <a:pPr>
              <a:spcBef>
                <a:spcPts val="0"/>
              </a:spcBef>
            </a:pPr>
            <a:r>
              <a:rPr lang="en-US" sz="2400" b="1" dirty="0">
                <a:solidFill>
                  <a:srgbClr val="002060"/>
                </a:solidFill>
              </a:rPr>
              <a:t>Increase the number </a:t>
            </a:r>
            <a:r>
              <a:rPr lang="en-US" sz="2400" dirty="0">
                <a:solidFill>
                  <a:srgbClr val="002060"/>
                </a:solidFill>
              </a:rPr>
              <a:t>of CYSHCN who </a:t>
            </a:r>
            <a:r>
              <a:rPr lang="en-US" sz="2400" b="1" dirty="0">
                <a:solidFill>
                  <a:srgbClr val="002060"/>
                </a:solidFill>
              </a:rPr>
              <a:t>transition</a:t>
            </a:r>
            <a:r>
              <a:rPr lang="en-US" sz="2400" dirty="0">
                <a:solidFill>
                  <a:srgbClr val="002060"/>
                </a:solidFill>
              </a:rPr>
              <a:t> from </a:t>
            </a:r>
            <a:r>
              <a:rPr lang="en-US" sz="2400" b="1" dirty="0">
                <a:solidFill>
                  <a:srgbClr val="002060"/>
                </a:solidFill>
              </a:rPr>
              <a:t>school</a:t>
            </a:r>
            <a:r>
              <a:rPr lang="en-US" sz="2400" dirty="0">
                <a:solidFill>
                  <a:srgbClr val="002060"/>
                </a:solidFill>
              </a:rPr>
              <a:t> to </a:t>
            </a:r>
            <a:r>
              <a:rPr lang="en-US" sz="2400" b="1" dirty="0">
                <a:solidFill>
                  <a:srgbClr val="002060"/>
                </a:solidFill>
              </a:rPr>
              <a:t>work</a:t>
            </a:r>
            <a:r>
              <a:rPr lang="en-US" sz="2400" dirty="0">
                <a:solidFill>
                  <a:srgbClr val="002060"/>
                </a:solidFill>
              </a:rPr>
              <a:t>, college, </a:t>
            </a:r>
            <a:r>
              <a:rPr lang="en-US" sz="2400" b="1" dirty="0">
                <a:solidFill>
                  <a:srgbClr val="002060"/>
                </a:solidFill>
              </a:rPr>
              <a:t>vocational trade </a:t>
            </a:r>
            <a:r>
              <a:rPr lang="en-US" sz="2400" dirty="0">
                <a:solidFill>
                  <a:srgbClr val="002060"/>
                </a:solidFill>
              </a:rPr>
              <a:t>and </a:t>
            </a:r>
            <a:r>
              <a:rPr lang="en-US" sz="2400" b="1" dirty="0">
                <a:solidFill>
                  <a:srgbClr val="002060"/>
                </a:solidFill>
              </a:rPr>
              <a:t>independence</a:t>
            </a:r>
          </a:p>
          <a:p>
            <a:pPr>
              <a:spcBef>
                <a:spcPts val="0"/>
              </a:spcBef>
            </a:pPr>
            <a:endParaRPr lang="en-US" sz="2400" b="1" dirty="0">
              <a:solidFill>
                <a:srgbClr val="002060"/>
              </a:solidFill>
            </a:endParaRPr>
          </a:p>
          <a:p>
            <a:pPr>
              <a:spcBef>
                <a:spcPts val="0"/>
              </a:spcBef>
            </a:pPr>
            <a:r>
              <a:rPr lang="en-US" sz="2400" dirty="0">
                <a:solidFill>
                  <a:srgbClr val="002060"/>
                </a:solidFill>
              </a:rPr>
              <a:t>To increase the percentage of CYSHCN who receive </a:t>
            </a:r>
            <a:r>
              <a:rPr lang="en-US" sz="2400" b="1" dirty="0">
                <a:solidFill>
                  <a:srgbClr val="002060"/>
                </a:solidFill>
              </a:rPr>
              <a:t>patient-centered</a:t>
            </a:r>
            <a:r>
              <a:rPr lang="en-US" sz="2400" dirty="0">
                <a:solidFill>
                  <a:srgbClr val="002060"/>
                </a:solidFill>
              </a:rPr>
              <a:t>, </a:t>
            </a:r>
            <a:r>
              <a:rPr lang="en-US" sz="2400" b="1" dirty="0">
                <a:solidFill>
                  <a:srgbClr val="002060"/>
                </a:solidFill>
              </a:rPr>
              <a:t>coordinated</a:t>
            </a:r>
            <a:r>
              <a:rPr lang="en-US" sz="2400" dirty="0">
                <a:solidFill>
                  <a:srgbClr val="002060"/>
                </a:solidFill>
              </a:rPr>
              <a:t>, on-going comprehensive </a:t>
            </a:r>
            <a:r>
              <a:rPr lang="en-US" sz="2400" b="1" dirty="0">
                <a:solidFill>
                  <a:srgbClr val="002060"/>
                </a:solidFill>
              </a:rPr>
              <a:t>care</a:t>
            </a:r>
            <a:r>
              <a:rPr lang="en-US" sz="2400" dirty="0">
                <a:solidFill>
                  <a:srgbClr val="002060"/>
                </a:solidFill>
              </a:rPr>
              <a:t> within a </a:t>
            </a:r>
            <a:r>
              <a:rPr lang="en-US" sz="2400" b="1" dirty="0">
                <a:solidFill>
                  <a:srgbClr val="002060"/>
                </a:solidFill>
              </a:rPr>
              <a:t>medical home</a:t>
            </a:r>
            <a:r>
              <a:rPr lang="en-US" sz="2400" dirty="0">
                <a:solidFill>
                  <a:srgbClr val="002060"/>
                </a:solidFill>
              </a:rPr>
              <a:t>.</a:t>
            </a:r>
          </a:p>
          <a:p>
            <a:pPr>
              <a:spcBef>
                <a:spcPts val="0"/>
              </a:spcBef>
            </a:pPr>
            <a:endParaRPr lang="en-US" sz="2400" dirty="0">
              <a:solidFill>
                <a:srgbClr val="002060"/>
              </a:solidFill>
            </a:endParaRPr>
          </a:p>
          <a:p>
            <a:pPr>
              <a:spcBef>
                <a:spcPts val="0"/>
              </a:spcBef>
            </a:pPr>
            <a:r>
              <a:rPr lang="en-US" sz="2400" dirty="0">
                <a:solidFill>
                  <a:srgbClr val="002060"/>
                </a:solidFill>
              </a:rPr>
              <a:t>Care Coordination services are provided for CYSHCN with certain diagnosis up to age 21</a:t>
            </a:r>
          </a:p>
          <a:p>
            <a:pPr marL="822960">
              <a:buClr>
                <a:srgbClr val="FFC000"/>
              </a:buClr>
              <a:buFont typeface="Wingdings" pitchFamily="2" charset="2"/>
              <a:buChar char="§"/>
            </a:pPr>
            <a:endParaRPr lang="en-US" dirty="0"/>
          </a:p>
        </p:txBody>
      </p:sp>
    </p:spTree>
    <p:extLst>
      <p:ext uri="{BB962C8B-B14F-4D97-AF65-F5344CB8AC3E}">
        <p14:creationId xmlns:p14="http://schemas.microsoft.com/office/powerpoint/2010/main" val="407191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217714"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6" name="Title 1">
            <a:extLst>
              <a:ext uri="{FF2B5EF4-FFF2-40B4-BE49-F238E27FC236}">
                <a16:creationId xmlns:a16="http://schemas.microsoft.com/office/drawing/2014/main" id="{61517703-D32C-409F-BC50-C341ED6CB70D}"/>
              </a:ext>
            </a:extLst>
          </p:cNvPr>
          <p:cNvSpPr txBox="1">
            <a:spLocks/>
          </p:cNvSpPr>
          <p:nvPr/>
        </p:nvSpPr>
        <p:spPr>
          <a:xfrm>
            <a:off x="1872343" y="389888"/>
            <a:ext cx="8229600" cy="11398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2060"/>
                </a:solidFill>
                <a:latin typeface="+mn-lt"/>
              </a:rPr>
              <a:t>Mississippi First Steps Early Intervention Program (MSFSEIP)</a:t>
            </a:r>
            <a:endParaRPr lang="en-US" sz="4000" i="1" dirty="0">
              <a:solidFill>
                <a:srgbClr val="002060"/>
              </a:solidFill>
              <a:latin typeface="+mn-lt"/>
            </a:endParaRPr>
          </a:p>
        </p:txBody>
      </p:sp>
      <p:sp>
        <p:nvSpPr>
          <p:cNvPr id="8" name="Content Placeholder 2">
            <a:extLst>
              <a:ext uri="{FF2B5EF4-FFF2-40B4-BE49-F238E27FC236}">
                <a16:creationId xmlns:a16="http://schemas.microsoft.com/office/drawing/2014/main" id="{5C8DBA29-D001-4878-B682-ED26294D3448}"/>
              </a:ext>
            </a:extLst>
          </p:cNvPr>
          <p:cNvSpPr txBox="1">
            <a:spLocks/>
          </p:cNvSpPr>
          <p:nvPr/>
        </p:nvSpPr>
        <p:spPr>
          <a:xfrm>
            <a:off x="951487" y="1907857"/>
            <a:ext cx="4267200" cy="4571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Collaboration with MCH Programs and Providers</a:t>
            </a:r>
          </a:p>
          <a:p>
            <a:pPr lvl="1"/>
            <a:r>
              <a:rPr lang="en-US" dirty="0">
                <a:solidFill>
                  <a:srgbClr val="002060"/>
                </a:solidFill>
              </a:rPr>
              <a:t>Developmental screening</a:t>
            </a:r>
          </a:p>
          <a:p>
            <a:pPr lvl="1"/>
            <a:r>
              <a:rPr lang="en-US" dirty="0">
                <a:solidFill>
                  <a:srgbClr val="002060"/>
                </a:solidFill>
              </a:rPr>
              <a:t>Streamlining referrals</a:t>
            </a:r>
          </a:p>
          <a:p>
            <a:pPr lvl="1"/>
            <a:r>
              <a:rPr lang="en-US" dirty="0">
                <a:solidFill>
                  <a:srgbClr val="002060"/>
                </a:solidFill>
              </a:rPr>
              <a:t>LTSAE materials for developmental monitoring</a:t>
            </a:r>
          </a:p>
          <a:p>
            <a:pPr lvl="1"/>
            <a:r>
              <a:rPr lang="en-US" dirty="0">
                <a:solidFill>
                  <a:srgbClr val="002060"/>
                </a:solidFill>
              </a:rPr>
              <a:t>Serves approximately 3000  children annually, Birth to 3 through First Steps (EI) with developmental delays</a:t>
            </a:r>
          </a:p>
        </p:txBody>
      </p:sp>
      <p:pic>
        <p:nvPicPr>
          <p:cNvPr id="9" name="Content Placeholder 9">
            <a:extLst>
              <a:ext uri="{FF2B5EF4-FFF2-40B4-BE49-F238E27FC236}">
                <a16:creationId xmlns:a16="http://schemas.microsoft.com/office/drawing/2014/main" id="{4C453F3E-540C-4F7F-8EFB-F0F219D059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7093046" y="1686760"/>
            <a:ext cx="229668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19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0"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6" name="Title 1">
            <a:extLst>
              <a:ext uri="{FF2B5EF4-FFF2-40B4-BE49-F238E27FC236}">
                <a16:creationId xmlns:a16="http://schemas.microsoft.com/office/drawing/2014/main" id="{8ED68FF7-0958-4E08-B7B7-36D6D326ABC8}"/>
              </a:ext>
            </a:extLst>
          </p:cNvPr>
          <p:cNvSpPr txBox="1">
            <a:spLocks/>
          </p:cNvSpPr>
          <p:nvPr/>
        </p:nvSpPr>
        <p:spPr>
          <a:xfrm>
            <a:off x="1522521" y="457993"/>
            <a:ext cx="8229600" cy="11398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2060"/>
                </a:solidFill>
                <a:latin typeface="+mn-lt"/>
              </a:rPr>
              <a:t>Early Hearing Detection and Intervention (EHDI-M) Program </a:t>
            </a:r>
          </a:p>
        </p:txBody>
      </p:sp>
      <p:sp>
        <p:nvSpPr>
          <p:cNvPr id="8" name="Content Placeholder 2">
            <a:extLst>
              <a:ext uri="{FF2B5EF4-FFF2-40B4-BE49-F238E27FC236}">
                <a16:creationId xmlns:a16="http://schemas.microsoft.com/office/drawing/2014/main" id="{7774CE8F-F22D-4195-8D3A-8F24D9C9F819}"/>
              </a:ext>
            </a:extLst>
          </p:cNvPr>
          <p:cNvSpPr txBox="1">
            <a:spLocks/>
          </p:cNvSpPr>
          <p:nvPr/>
        </p:nvSpPr>
        <p:spPr>
          <a:xfrm>
            <a:off x="609600" y="1716954"/>
            <a:ext cx="449580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060"/>
                </a:solidFill>
              </a:rPr>
              <a:t>Collaboration with MCH Programs, Parents and Providers</a:t>
            </a:r>
          </a:p>
          <a:p>
            <a:pPr lvl="1"/>
            <a:r>
              <a:rPr lang="en-US" dirty="0">
                <a:solidFill>
                  <a:srgbClr val="002060"/>
                </a:solidFill>
              </a:rPr>
              <a:t>Hearing screenings and evaluations</a:t>
            </a:r>
          </a:p>
          <a:p>
            <a:pPr lvl="1"/>
            <a:r>
              <a:rPr lang="en-US" dirty="0">
                <a:solidFill>
                  <a:srgbClr val="002060"/>
                </a:solidFill>
              </a:rPr>
              <a:t>Hearing consultants</a:t>
            </a:r>
          </a:p>
          <a:p>
            <a:pPr lvl="1"/>
            <a:r>
              <a:rPr lang="en-US" dirty="0">
                <a:solidFill>
                  <a:srgbClr val="002060"/>
                </a:solidFill>
              </a:rPr>
              <a:t>Training and QI efforts</a:t>
            </a:r>
          </a:p>
          <a:p>
            <a:pPr lvl="1"/>
            <a:r>
              <a:rPr lang="en-US" dirty="0">
                <a:solidFill>
                  <a:srgbClr val="002060"/>
                </a:solidFill>
              </a:rPr>
              <a:t>Outreach to diverse populations</a:t>
            </a:r>
          </a:p>
          <a:p>
            <a:pPr lvl="1"/>
            <a:r>
              <a:rPr lang="en-US" dirty="0">
                <a:solidFill>
                  <a:srgbClr val="002060"/>
                </a:solidFill>
              </a:rPr>
              <a:t>Promote medical homes</a:t>
            </a:r>
          </a:p>
          <a:p>
            <a:pPr lvl="1"/>
            <a:endParaRPr lang="en-US" dirty="0"/>
          </a:p>
        </p:txBody>
      </p:sp>
      <p:graphicFrame>
        <p:nvGraphicFramePr>
          <p:cNvPr id="9" name="Content Placeholder 5">
            <a:extLst>
              <a:ext uri="{FF2B5EF4-FFF2-40B4-BE49-F238E27FC236}">
                <a16:creationId xmlns:a16="http://schemas.microsoft.com/office/drawing/2014/main" id="{72A7BE90-C79F-4E03-B24E-FDEADDBF4441}"/>
              </a:ext>
            </a:extLst>
          </p:cNvPr>
          <p:cNvGraphicFramePr>
            <a:graphicFrameLocks/>
          </p:cNvGraphicFramePr>
          <p:nvPr>
            <p:extLst>
              <p:ext uri="{D42A27DB-BD31-4B8C-83A1-F6EECF244321}">
                <p14:modId xmlns:p14="http://schemas.microsoft.com/office/powerpoint/2010/main" val="433608208"/>
              </p:ext>
            </p:extLst>
          </p:nvPr>
        </p:nvGraphicFramePr>
        <p:xfrm>
          <a:off x="6096000" y="1696173"/>
          <a:ext cx="4038600" cy="411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864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104502"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6" name="Title 1">
            <a:extLst>
              <a:ext uri="{FF2B5EF4-FFF2-40B4-BE49-F238E27FC236}">
                <a16:creationId xmlns:a16="http://schemas.microsoft.com/office/drawing/2014/main" id="{6B3EE1DB-DB23-454F-A9D9-CAF4BECBAB58}"/>
              </a:ext>
            </a:extLst>
          </p:cNvPr>
          <p:cNvSpPr txBox="1">
            <a:spLocks/>
          </p:cNvSpPr>
          <p:nvPr/>
        </p:nvSpPr>
        <p:spPr>
          <a:xfrm>
            <a:off x="381000" y="372208"/>
            <a:ext cx="11450782"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2060"/>
                </a:solidFill>
                <a:latin typeface="Arial Black" panose="020B0A04020102020204" pitchFamily="34" charset="0"/>
              </a:rPr>
              <a:t>Oral Health </a:t>
            </a:r>
          </a:p>
        </p:txBody>
      </p:sp>
      <p:sp>
        <p:nvSpPr>
          <p:cNvPr id="8" name="Subtitle 2">
            <a:extLst>
              <a:ext uri="{FF2B5EF4-FFF2-40B4-BE49-F238E27FC236}">
                <a16:creationId xmlns:a16="http://schemas.microsoft.com/office/drawing/2014/main" id="{5DAE3381-BEC2-4BAD-8D82-DE6B78927590}"/>
              </a:ext>
            </a:extLst>
          </p:cNvPr>
          <p:cNvSpPr txBox="1">
            <a:spLocks/>
          </p:cNvSpPr>
          <p:nvPr/>
        </p:nvSpPr>
        <p:spPr>
          <a:xfrm>
            <a:off x="483474" y="4810671"/>
            <a:ext cx="10870326" cy="1489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002060"/>
                </a:solidFill>
              </a:rPr>
              <a:t>Office of Oral Health, promotes the importance of oral health and prevention and control of oral diseases throughout one’s lifespan.  They provide referrals and information through collaborative partnerships with agency and external programs, public health clinics, schools, and the incorporation of interdisciplinary models of care.</a:t>
            </a:r>
          </a:p>
          <a:p>
            <a:endParaRPr lang="en-US" dirty="0"/>
          </a:p>
        </p:txBody>
      </p:sp>
      <p:pic>
        <p:nvPicPr>
          <p:cNvPr id="4" name="Picture 3" descr="A group of people smiling&#10;&#10;Description automatically generated with low confidence">
            <a:extLst>
              <a:ext uri="{FF2B5EF4-FFF2-40B4-BE49-F238E27FC236}">
                <a16:creationId xmlns:a16="http://schemas.microsoft.com/office/drawing/2014/main" id="{DA0BE2D3-94DD-BE72-2E07-8CBC160603A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9812" y="1417790"/>
            <a:ext cx="3932964" cy="2870203"/>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1870A33F-86AC-4CDE-5373-16ABC95EA54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322596" y="1251399"/>
            <a:ext cx="3629591" cy="3006996"/>
          </a:xfrm>
          <a:prstGeom prst="rect">
            <a:avLst/>
          </a:prstGeom>
        </p:spPr>
      </p:pic>
      <p:pic>
        <p:nvPicPr>
          <p:cNvPr id="14" name="Picture 13" descr="A group of people posing for a photo&#10;&#10;Description automatically generated">
            <a:extLst>
              <a:ext uri="{FF2B5EF4-FFF2-40B4-BE49-F238E27FC236}">
                <a16:creationId xmlns:a16="http://schemas.microsoft.com/office/drawing/2014/main" id="{C159AF1B-9BF1-F6B3-85DE-B29378F0F1B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869403" y="1284181"/>
            <a:ext cx="4453194" cy="2974214"/>
          </a:xfrm>
          <a:prstGeom prst="rect">
            <a:avLst/>
          </a:prstGeom>
        </p:spPr>
      </p:pic>
    </p:spTree>
    <p:extLst>
      <p:ext uri="{BB962C8B-B14F-4D97-AF65-F5344CB8AC3E}">
        <p14:creationId xmlns:p14="http://schemas.microsoft.com/office/powerpoint/2010/main" val="310328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0"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pic>
        <p:nvPicPr>
          <p:cNvPr id="6" name="Picture 5">
            <a:extLst>
              <a:ext uri="{FF2B5EF4-FFF2-40B4-BE49-F238E27FC236}">
                <a16:creationId xmlns:a16="http://schemas.microsoft.com/office/drawing/2014/main" id="{D1775BEA-6F2C-494C-2EAC-490CD861E5BF}"/>
              </a:ext>
            </a:extLst>
          </p:cNvPr>
          <p:cNvPicPr>
            <a:picLocks noChangeAspect="1"/>
          </p:cNvPicPr>
          <p:nvPr/>
        </p:nvPicPr>
        <p:blipFill rotWithShape="1">
          <a:blip r:embed="rId4">
            <a:extLst>
              <a:ext uri="{28A0092B-C50C-407E-A947-70E740481C1C}">
                <a14:useLocalDpi xmlns:a14="http://schemas.microsoft.com/office/drawing/2010/main" val="0"/>
              </a:ext>
            </a:extLst>
          </a:blip>
          <a:srcRect r="-2" b="-2"/>
          <a:stretch/>
        </p:blipFill>
        <p:spPr>
          <a:xfrm>
            <a:off x="838200" y="505525"/>
            <a:ext cx="2728092" cy="2728092"/>
          </a:xfrm>
          <a:prstGeom prst="rect">
            <a:avLst/>
          </a:prstGeom>
          <a:ln>
            <a:noFill/>
          </a:ln>
          <a:effectLst>
            <a:outerShdw blurRad="190500" algn="tl" rotWithShape="0">
              <a:srgbClr val="000000">
                <a:alpha val="70000"/>
              </a:srgbClr>
            </a:outerShdw>
          </a:effectLst>
        </p:spPr>
      </p:pic>
      <p:pic>
        <p:nvPicPr>
          <p:cNvPr id="10" name="Picture 9" descr="A group of people sitting at a table&#10;&#10;Description automatically generated with low confidence">
            <a:extLst>
              <a:ext uri="{FF2B5EF4-FFF2-40B4-BE49-F238E27FC236}">
                <a16:creationId xmlns:a16="http://schemas.microsoft.com/office/drawing/2014/main" id="{BF1318F8-63DB-1D88-3215-82A65401431E}"/>
              </a:ext>
            </a:extLst>
          </p:cNvPr>
          <p:cNvPicPr>
            <a:picLocks noChangeAspect="1"/>
          </p:cNvPicPr>
          <p:nvPr/>
        </p:nvPicPr>
        <p:blipFill rotWithShape="1">
          <a:blip r:embed="rId5">
            <a:extLst>
              <a:ext uri="{28A0092B-C50C-407E-A947-70E740481C1C}">
                <a14:useLocalDpi xmlns:a14="http://schemas.microsoft.com/office/drawing/2010/main" val="0"/>
              </a:ext>
            </a:extLst>
          </a:blip>
          <a:srcRect r="-2" b="-2"/>
          <a:stretch/>
        </p:blipFill>
        <p:spPr>
          <a:xfrm>
            <a:off x="838200" y="3479836"/>
            <a:ext cx="2702875" cy="2702875"/>
          </a:xfrm>
          <a:prstGeom prst="rect">
            <a:avLst/>
          </a:prstGeom>
          <a:ln>
            <a:noFill/>
          </a:ln>
          <a:effectLst>
            <a:outerShdw blurRad="190500" algn="tl" rotWithShape="0">
              <a:srgbClr val="000000">
                <a:alpha val="70000"/>
              </a:srgbClr>
            </a:outerShdw>
          </a:effectLst>
        </p:spPr>
      </p:pic>
      <p:sp>
        <p:nvSpPr>
          <p:cNvPr id="11" name="Title 1">
            <a:extLst>
              <a:ext uri="{FF2B5EF4-FFF2-40B4-BE49-F238E27FC236}">
                <a16:creationId xmlns:a16="http://schemas.microsoft.com/office/drawing/2014/main" id="{244AC8E5-99E1-683B-34D1-9F1395F0761F}"/>
              </a:ext>
            </a:extLst>
          </p:cNvPr>
          <p:cNvSpPr txBox="1">
            <a:spLocks/>
          </p:cNvSpPr>
          <p:nvPr/>
        </p:nvSpPr>
        <p:spPr>
          <a:xfrm>
            <a:off x="4184542" y="486184"/>
            <a:ext cx="73639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Arial Black" panose="020B0A04020102020204" pitchFamily="34" charset="0"/>
              </a:rPr>
              <a:t>WIC Program</a:t>
            </a:r>
          </a:p>
        </p:txBody>
      </p:sp>
      <p:graphicFrame>
        <p:nvGraphicFramePr>
          <p:cNvPr id="12" name="Text Placeholder 2">
            <a:extLst>
              <a:ext uri="{FF2B5EF4-FFF2-40B4-BE49-F238E27FC236}">
                <a16:creationId xmlns:a16="http://schemas.microsoft.com/office/drawing/2014/main" id="{60A27E5F-866F-1383-F127-408D0ED31108}"/>
              </a:ext>
            </a:extLst>
          </p:cNvPr>
          <p:cNvGraphicFramePr>
            <a:graphicFrameLocks/>
          </p:cNvGraphicFramePr>
          <p:nvPr>
            <p:extLst>
              <p:ext uri="{D42A27DB-BD31-4B8C-83A1-F6EECF244321}">
                <p14:modId xmlns:p14="http://schemas.microsoft.com/office/powerpoint/2010/main" val="704261580"/>
              </p:ext>
            </p:extLst>
          </p:nvPr>
        </p:nvGraphicFramePr>
        <p:xfrm>
          <a:off x="4184542" y="1548332"/>
          <a:ext cx="736399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8452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0"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4" name="Content Placeholder 2">
            <a:extLst>
              <a:ext uri="{FF2B5EF4-FFF2-40B4-BE49-F238E27FC236}">
                <a16:creationId xmlns:a16="http://schemas.microsoft.com/office/drawing/2014/main" id="{4731E328-396A-3E99-BC23-6AABAC3BFC9E}"/>
              </a:ext>
            </a:extLst>
          </p:cNvPr>
          <p:cNvSpPr txBox="1">
            <a:spLocks/>
          </p:cNvSpPr>
          <p:nvPr/>
        </p:nvSpPr>
        <p:spPr>
          <a:xfrm>
            <a:off x="1286933" y="2158769"/>
            <a:ext cx="6245549" cy="308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060"/>
                </a:solidFill>
              </a:rPr>
              <a:t>As of FFY 2022, WIC has 271 authorized vendors statewide. This includes: </a:t>
            </a:r>
          </a:p>
          <a:p>
            <a:pPr lvl="1"/>
            <a:r>
              <a:rPr lang="en-US" dirty="0">
                <a:solidFill>
                  <a:srgbClr val="002060"/>
                </a:solidFill>
              </a:rPr>
              <a:t>255 grocery stores</a:t>
            </a:r>
          </a:p>
          <a:p>
            <a:pPr lvl="1"/>
            <a:r>
              <a:rPr lang="en-US" dirty="0">
                <a:solidFill>
                  <a:srgbClr val="002060"/>
                </a:solidFill>
              </a:rPr>
              <a:t>104 grocery stores w/ pharmacy on-site</a:t>
            </a:r>
          </a:p>
          <a:p>
            <a:pPr lvl="1"/>
            <a:r>
              <a:rPr lang="en-US" dirty="0">
                <a:solidFill>
                  <a:srgbClr val="002060"/>
                </a:solidFill>
              </a:rPr>
              <a:t>12 independent pharmacies</a:t>
            </a:r>
          </a:p>
          <a:p>
            <a:r>
              <a:rPr lang="en-US" sz="2400" dirty="0">
                <a:solidFill>
                  <a:srgbClr val="002060"/>
                </a:solidFill>
              </a:rPr>
              <a:t>Authorized store locations expand across 77 counties</a:t>
            </a:r>
          </a:p>
          <a:p>
            <a:pPr lvl="1"/>
            <a:endParaRPr lang="en-US" dirty="0"/>
          </a:p>
        </p:txBody>
      </p:sp>
      <p:pic>
        <p:nvPicPr>
          <p:cNvPr id="6" name="Picture 2" descr="Food Packages Farmers Market and Grocery Store at Check Out">
            <a:extLst>
              <a:ext uri="{FF2B5EF4-FFF2-40B4-BE49-F238E27FC236}">
                <a16:creationId xmlns:a16="http://schemas.microsoft.com/office/drawing/2014/main" id="{7ECE20E4-080C-AA36-5AC5-EBAFF9F346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47011" y="2422740"/>
            <a:ext cx="2560931" cy="256093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E9969AA-1F82-BD90-797B-07F26944E93A}"/>
              </a:ext>
            </a:extLst>
          </p:cNvPr>
          <p:cNvSpPr txBox="1">
            <a:spLocks/>
          </p:cNvSpPr>
          <p:nvPr/>
        </p:nvSpPr>
        <p:spPr>
          <a:xfrm>
            <a:off x="3616372" y="374705"/>
            <a:ext cx="73639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Arial Black" panose="020B0A04020102020204" pitchFamily="34" charset="0"/>
              </a:rPr>
              <a:t>WIC Program</a:t>
            </a:r>
          </a:p>
        </p:txBody>
      </p:sp>
    </p:spTree>
    <p:extLst>
      <p:ext uri="{BB962C8B-B14F-4D97-AF65-F5344CB8AC3E}">
        <p14:creationId xmlns:p14="http://schemas.microsoft.com/office/powerpoint/2010/main" val="192465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3"/>
          <a:stretch>
            <a:fillRect/>
          </a:stretch>
        </p:blipFill>
        <p:spPr>
          <a:xfrm>
            <a:off x="0"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4"/>
          <a:stretch>
            <a:fillRect/>
          </a:stretch>
        </p:blipFill>
        <p:spPr>
          <a:xfrm>
            <a:off x="10541876" y="5369008"/>
            <a:ext cx="1166650" cy="1215875"/>
          </a:xfrm>
          <a:prstGeom prst="rect">
            <a:avLst/>
          </a:prstGeom>
        </p:spPr>
      </p:pic>
      <p:sp>
        <p:nvSpPr>
          <p:cNvPr id="8" name="TextBox 7">
            <a:extLst>
              <a:ext uri="{FF2B5EF4-FFF2-40B4-BE49-F238E27FC236}">
                <a16:creationId xmlns:a16="http://schemas.microsoft.com/office/drawing/2014/main" id="{329124CB-B85E-581F-8674-13FD128A2C67}"/>
              </a:ext>
            </a:extLst>
          </p:cNvPr>
          <p:cNvSpPr txBox="1"/>
          <p:nvPr/>
        </p:nvSpPr>
        <p:spPr>
          <a:xfrm>
            <a:off x="3160451" y="1536174"/>
            <a:ext cx="5362112" cy="3908762"/>
          </a:xfrm>
          <a:prstGeom prst="rect">
            <a:avLst/>
          </a:prstGeom>
          <a:noFill/>
        </p:spPr>
        <p:txBody>
          <a:bodyPr wrap="square" rtlCol="0">
            <a:spAutoFit/>
          </a:bodyPr>
          <a:lstStyle/>
          <a:p>
            <a:pPr algn="ctr"/>
            <a:endParaRPr lang="en-US" sz="4000" dirty="0">
              <a:solidFill>
                <a:srgbClr val="002060"/>
              </a:solidFill>
            </a:endParaRPr>
          </a:p>
          <a:p>
            <a:pPr algn="ctr"/>
            <a:r>
              <a:rPr lang="en-US" sz="4000" dirty="0">
                <a:solidFill>
                  <a:srgbClr val="002060"/>
                </a:solidFill>
              </a:rPr>
              <a:t>Thank you!</a:t>
            </a:r>
          </a:p>
          <a:p>
            <a:pPr algn="ctr"/>
            <a:endParaRPr lang="en-US" sz="2400" dirty="0"/>
          </a:p>
          <a:p>
            <a:r>
              <a:rPr lang="en-US" sz="2400" dirty="0"/>
              <a:t>Beryl Polk, PhD</a:t>
            </a:r>
          </a:p>
          <a:p>
            <a:r>
              <a:rPr lang="en-US" sz="2400" dirty="0"/>
              <a:t>Director, Health Services/Title V</a:t>
            </a:r>
          </a:p>
          <a:p>
            <a:r>
              <a:rPr lang="en-US" sz="2400" dirty="0"/>
              <a:t>Mississippi State Department of Health</a:t>
            </a:r>
          </a:p>
          <a:p>
            <a:r>
              <a:rPr lang="en-US" sz="2400" dirty="0"/>
              <a:t>Jackson MS</a:t>
            </a:r>
          </a:p>
          <a:p>
            <a:r>
              <a:rPr lang="en-US" sz="2400" dirty="0">
                <a:hlinkClick r:id="rId5"/>
              </a:rPr>
              <a:t>www.healthyms.gov</a:t>
            </a:r>
            <a:endParaRPr lang="en-US" sz="2400" dirty="0"/>
          </a:p>
          <a:p>
            <a:r>
              <a:rPr lang="en-US" sz="2400" dirty="0"/>
              <a:t>601-576-7472</a:t>
            </a:r>
          </a:p>
        </p:txBody>
      </p:sp>
    </p:spTree>
    <p:extLst>
      <p:ext uri="{BB962C8B-B14F-4D97-AF65-F5344CB8AC3E}">
        <p14:creationId xmlns:p14="http://schemas.microsoft.com/office/powerpoint/2010/main" val="236878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3"/>
          <a:stretch>
            <a:fillRect/>
          </a:stretch>
        </p:blipFill>
        <p:spPr>
          <a:xfrm>
            <a:off x="0" y="17756"/>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4"/>
          <a:stretch>
            <a:fillRect/>
          </a:stretch>
        </p:blipFill>
        <p:spPr>
          <a:xfrm>
            <a:off x="10541876" y="5369008"/>
            <a:ext cx="1166650" cy="1215875"/>
          </a:xfrm>
          <a:prstGeom prst="rect">
            <a:avLst/>
          </a:prstGeom>
        </p:spPr>
      </p:pic>
      <p:sp>
        <p:nvSpPr>
          <p:cNvPr id="8" name="Content Placeholder 2">
            <a:extLst>
              <a:ext uri="{FF2B5EF4-FFF2-40B4-BE49-F238E27FC236}">
                <a16:creationId xmlns:a16="http://schemas.microsoft.com/office/drawing/2014/main" id="{6CB33B09-650E-4348-BB4E-104E298353DB}"/>
              </a:ext>
            </a:extLst>
          </p:cNvPr>
          <p:cNvSpPr txBox="1">
            <a:spLocks/>
          </p:cNvSpPr>
          <p:nvPr/>
        </p:nvSpPr>
        <p:spPr>
          <a:xfrm>
            <a:off x="584562" y="1353381"/>
            <a:ext cx="10515599" cy="43434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2060"/>
                </a:solidFill>
                <a:effectLst/>
                <a:uLnTx/>
                <a:uFillTx/>
                <a:latin typeface="Calibri" panose="020F0502020204030204"/>
                <a:ea typeface="+mn-ea"/>
                <a:cs typeface="+mn-cs"/>
              </a:rPr>
              <a:t>Family Planning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mn-cs"/>
              </a:rPr>
              <a:t>The Mississippi State Department of Health is focused on providing quality family planning services for both men and women of reproductive 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mn-cs"/>
              </a:rPr>
              <a:t>Program Purpose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mn-cs"/>
              </a:rPr>
              <a:t>To reduce unintended pregnancies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mn-cs"/>
              </a:rPr>
              <a:t>To improve pregnancy outcomes by assuring comprehensive, quality family planning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srgbClr val="002060"/>
                </a:solidFill>
                <a:latin typeface="Calibri" panose="020F0502020204030204"/>
              </a:rPr>
              <a:t>Individuals may qualify for the Family Planning Waiver (Medicaid Program) to cover family planning visits</a:t>
            </a:r>
          </a:p>
          <a:p>
            <a:pPr marL="0" marR="0" lvl="0" indent="0" algn="l" defTabSz="914400" rtl="0" eaLnBrk="1" fontAlgn="auto" latinLnBrk="0" hangingPunct="1">
              <a:lnSpc>
                <a:spcPct val="90000"/>
              </a:lnSpc>
              <a:spcBef>
                <a:spcPts val="1000"/>
              </a:spcBef>
              <a:spcAft>
                <a:spcPts val="0"/>
              </a:spcAft>
              <a:buClrTx/>
              <a:buSzTx/>
              <a:buNone/>
              <a:tabLst/>
              <a:defRPr/>
            </a:pPr>
            <a:endParaRPr lang="en-US" sz="1500" i="1" dirty="0">
              <a:solidFill>
                <a:srgbClr val="00206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1500" i="1" dirty="0">
                <a:solidFill>
                  <a:srgbClr val="002060"/>
                </a:solidFill>
                <a:latin typeface="Calibri" panose="020F0502020204030204"/>
              </a:rPr>
              <a:t>Contact local health departments for service sites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9817C26-2AAC-52E7-78DD-901C80FFE2E8}"/>
              </a:ext>
            </a:extLst>
          </p:cNvPr>
          <p:cNvSpPr txBox="1"/>
          <p:nvPr/>
        </p:nvSpPr>
        <p:spPr>
          <a:xfrm>
            <a:off x="584562" y="459166"/>
            <a:ext cx="10893612" cy="769441"/>
          </a:xfrm>
          <a:prstGeom prst="rect">
            <a:avLst/>
          </a:prstGeom>
          <a:noFill/>
        </p:spPr>
        <p:txBody>
          <a:bodyPr wrap="square">
            <a:spAutoFit/>
          </a:bodyPr>
          <a:lstStyle/>
          <a:p>
            <a:pPr marL="9525" marR="3810" lvl="0" indent="0" algn="ctr" defTabSz="914400" rtl="0" eaLnBrk="1" fontAlgn="auto" latinLnBrk="0" hangingPunct="1">
              <a:lnSpc>
                <a:spcPct val="100000"/>
              </a:lnSpc>
              <a:spcBef>
                <a:spcPts val="75"/>
              </a:spcBef>
              <a:spcAft>
                <a:spcPts val="0"/>
              </a:spcAft>
              <a:buClrTx/>
              <a:buSzTx/>
              <a:buFontTx/>
              <a:buNone/>
              <a:tabLst/>
              <a:defRPr/>
            </a:pPr>
            <a:r>
              <a:rPr kumimoji="0" lang="en-US" sz="4400" b="1" i="0" u="none" strike="noStrike" kern="1200" cap="none" spc="-11" normalizeH="0" baseline="0" noProof="0" dirty="0">
                <a:ln>
                  <a:noFill/>
                </a:ln>
                <a:solidFill>
                  <a:srgbClr val="002060"/>
                </a:solidFill>
                <a:effectLst/>
                <a:uLnTx/>
                <a:uFillTx/>
                <a:latin typeface="Calibri" panose="020F0502020204030204"/>
                <a:ea typeface="+mn-ea"/>
                <a:cs typeface="Calibri"/>
              </a:rPr>
              <a:t>Women’s Health</a:t>
            </a:r>
            <a:endParaRPr kumimoji="0" lang="en-US" sz="4400" b="1" i="0" u="none" strike="noStrike" kern="1200" cap="none" spc="-19" normalizeH="0" baseline="0" noProof="0" dirty="0">
              <a:ln>
                <a:noFill/>
              </a:ln>
              <a:solidFill>
                <a:srgbClr val="002060"/>
              </a:solidFill>
              <a:effectLst/>
              <a:uLnTx/>
              <a:uFillTx/>
              <a:latin typeface="Calibri" panose="020F0502020204030204"/>
              <a:ea typeface="+mn-ea"/>
              <a:cs typeface="Calibri"/>
            </a:endParaRPr>
          </a:p>
        </p:txBody>
      </p:sp>
      <p:pic>
        <p:nvPicPr>
          <p:cNvPr id="9" name="Picture 8">
            <a:extLst>
              <a:ext uri="{FF2B5EF4-FFF2-40B4-BE49-F238E27FC236}">
                <a16:creationId xmlns:a16="http://schemas.microsoft.com/office/drawing/2014/main" id="{9B3113F0-86F2-9BA9-1D8F-D53E056573AB}"/>
              </a:ext>
            </a:extLst>
          </p:cNvPr>
          <p:cNvPicPr>
            <a:picLocks noChangeAspect="1"/>
          </p:cNvPicPr>
          <p:nvPr/>
        </p:nvPicPr>
        <p:blipFill>
          <a:blip r:embed="rId5"/>
          <a:stretch>
            <a:fillRect/>
          </a:stretch>
        </p:blipFill>
        <p:spPr>
          <a:xfrm>
            <a:off x="9388655" y="2549394"/>
            <a:ext cx="1838325" cy="1219200"/>
          </a:xfrm>
          <a:prstGeom prst="rect">
            <a:avLst/>
          </a:prstGeom>
          <a:effectLst>
            <a:reflection blurRad="6350" stA="50000" endA="300" endPos="55500" dist="50800" dir="5400000" sy="-100000" algn="bl" rotWithShape="0"/>
            <a:softEdge rad="63500"/>
          </a:effectLst>
        </p:spPr>
      </p:pic>
      <p:pic>
        <p:nvPicPr>
          <p:cNvPr id="11" name="Picture 10">
            <a:extLst>
              <a:ext uri="{FF2B5EF4-FFF2-40B4-BE49-F238E27FC236}">
                <a16:creationId xmlns:a16="http://schemas.microsoft.com/office/drawing/2014/main" id="{0BE4C0C9-944A-A577-CDA7-97D5F952CA57}"/>
              </a:ext>
            </a:extLst>
          </p:cNvPr>
          <p:cNvPicPr>
            <a:picLocks noChangeAspect="1"/>
          </p:cNvPicPr>
          <p:nvPr/>
        </p:nvPicPr>
        <p:blipFill>
          <a:blip r:embed="rId6"/>
          <a:stretch>
            <a:fillRect/>
          </a:stretch>
        </p:blipFill>
        <p:spPr>
          <a:xfrm>
            <a:off x="8488138" y="4801431"/>
            <a:ext cx="1352550" cy="895350"/>
          </a:xfrm>
          <a:prstGeom prst="rect">
            <a:avLst/>
          </a:prstGeom>
          <a:effectLst>
            <a:reflection blurRad="6350" stA="50000" endA="300" endPos="55500" dist="50800" dir="5400000" sy="-100000" algn="bl" rotWithShape="0"/>
            <a:softEdge rad="31750"/>
          </a:effectLst>
        </p:spPr>
      </p:pic>
    </p:spTree>
    <p:extLst>
      <p:ext uri="{BB962C8B-B14F-4D97-AF65-F5344CB8AC3E}">
        <p14:creationId xmlns:p14="http://schemas.microsoft.com/office/powerpoint/2010/main" val="428378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0" y="-39703"/>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8" name="object 2">
            <a:extLst>
              <a:ext uri="{FF2B5EF4-FFF2-40B4-BE49-F238E27FC236}">
                <a16:creationId xmlns:a16="http://schemas.microsoft.com/office/drawing/2014/main" id="{28A162C8-0226-4FF0-8C58-87ABF04D50EF}"/>
              </a:ext>
            </a:extLst>
          </p:cNvPr>
          <p:cNvSpPr txBox="1"/>
          <p:nvPr/>
        </p:nvSpPr>
        <p:spPr>
          <a:xfrm>
            <a:off x="684663" y="1338661"/>
            <a:ext cx="11113759" cy="3593131"/>
          </a:xfrm>
          <a:prstGeom prst="rect">
            <a:avLst/>
          </a:prstGeom>
        </p:spPr>
        <p:txBody>
          <a:bodyPr vert="horz" wrap="square" lIns="0" tIns="10001" rIns="0" bIns="0" rtlCol="0">
            <a:spAutoFit/>
          </a:bodyPr>
          <a:lstStyle/>
          <a:p>
            <a:pPr marL="180975" marR="3810" indent="-171450" algn="just">
              <a:spcBef>
                <a:spcPts val="79"/>
              </a:spcBef>
              <a:buClr>
                <a:srgbClr val="B31166"/>
              </a:buClr>
              <a:buSzPct val="78571"/>
              <a:buFont typeface="Arial" panose="020B0604020202020204" pitchFamily="34" charset="0"/>
              <a:buChar char="•"/>
              <a:tabLst>
                <a:tab pos="266693" algn="l"/>
              </a:tabLst>
            </a:pPr>
            <a:endParaRPr lang="en-US" sz="2000" dirty="0">
              <a:cs typeface="Century Gothic"/>
            </a:endParaRPr>
          </a:p>
          <a:p>
            <a:pPr marL="9525" marR="3810">
              <a:buClr>
                <a:srgbClr val="B31166"/>
              </a:buClr>
              <a:buSzPct val="78571"/>
              <a:tabLst>
                <a:tab pos="266693" algn="l"/>
              </a:tabLst>
            </a:pPr>
            <a:r>
              <a:rPr lang="en-US" sz="2400" spc="-4" dirty="0">
                <a:solidFill>
                  <a:srgbClr val="002060"/>
                </a:solidFill>
                <a:cs typeface="Century Gothic"/>
              </a:rPr>
              <a:t>Funded by the Centers for Disease Control (CDC)-National Breast and Cervical Cancer Early Detection Program (NBCCEDP), non-federal grants, and matching non-federal funds. </a:t>
            </a:r>
          </a:p>
          <a:p>
            <a:pPr marL="9525" marR="3810">
              <a:buClr>
                <a:srgbClr val="B31166"/>
              </a:buClr>
              <a:buSzPct val="78571"/>
              <a:tabLst>
                <a:tab pos="266693" algn="l"/>
              </a:tabLst>
            </a:pPr>
            <a:endParaRPr lang="en-US" sz="2400" dirty="0">
              <a:solidFill>
                <a:srgbClr val="002060"/>
              </a:solidFill>
              <a:cs typeface="Century Gothic"/>
            </a:endParaRPr>
          </a:p>
          <a:p>
            <a:pPr marL="9525" marR="3810">
              <a:buClr>
                <a:srgbClr val="B31166"/>
              </a:buClr>
              <a:buSzPct val="78571"/>
              <a:tabLst>
                <a:tab pos="266693" algn="l"/>
              </a:tabLst>
            </a:pPr>
            <a:r>
              <a:rPr lang="en-US" sz="2400" dirty="0">
                <a:solidFill>
                  <a:srgbClr val="002060"/>
                </a:solidFill>
                <a:cs typeface="Century Gothic"/>
              </a:rPr>
              <a:t>BCCP partners with 200+ CHCs, FQHCs, health department clinics, hospitals,  surgeons, family physicians, nurse practitioners, and other primary care providers,  radiologists, cytologists, laboratories, and ambulatory  surgery centers throughout the state.</a:t>
            </a:r>
          </a:p>
          <a:p>
            <a:pPr marL="9525" marR="3810">
              <a:buClr>
                <a:srgbClr val="B31166"/>
              </a:buClr>
              <a:buSzPct val="78571"/>
              <a:tabLst>
                <a:tab pos="266693" algn="l"/>
              </a:tabLst>
            </a:pPr>
            <a:endParaRPr lang="en-US" sz="2400" dirty="0">
              <a:solidFill>
                <a:srgbClr val="002060"/>
              </a:solidFill>
              <a:cs typeface="Century Gothic"/>
            </a:endParaRPr>
          </a:p>
          <a:p>
            <a:pPr marL="9525" marR="3810">
              <a:buClr>
                <a:srgbClr val="B31166"/>
              </a:buClr>
              <a:buSzPct val="78571"/>
              <a:tabLst>
                <a:tab pos="266693" algn="l"/>
              </a:tabLst>
            </a:pPr>
            <a:r>
              <a:rPr lang="en-US" sz="2400" dirty="0">
                <a:solidFill>
                  <a:srgbClr val="002060"/>
                </a:solidFill>
                <a:cs typeface="Century Gothic"/>
              </a:rPr>
              <a:t>Fee-for-service reimbursement for contracted providers.</a:t>
            </a:r>
          </a:p>
          <a:p>
            <a:pPr marL="9525" marR="3810">
              <a:spcBef>
                <a:spcPts val="79"/>
              </a:spcBef>
              <a:buClr>
                <a:srgbClr val="B31166"/>
              </a:buClr>
              <a:buSzPct val="78571"/>
              <a:tabLst>
                <a:tab pos="266693" algn="l"/>
              </a:tabLst>
            </a:pPr>
            <a:endParaRPr sz="2000" dirty="0">
              <a:cs typeface="Century Gothic"/>
            </a:endParaRPr>
          </a:p>
        </p:txBody>
      </p:sp>
      <p:sp>
        <p:nvSpPr>
          <p:cNvPr id="3" name="TextBox 2">
            <a:extLst>
              <a:ext uri="{FF2B5EF4-FFF2-40B4-BE49-F238E27FC236}">
                <a16:creationId xmlns:a16="http://schemas.microsoft.com/office/drawing/2014/main" id="{66603C8E-C650-8A99-71A4-62DF45F15BC7}"/>
              </a:ext>
            </a:extLst>
          </p:cNvPr>
          <p:cNvSpPr txBox="1"/>
          <p:nvPr/>
        </p:nvSpPr>
        <p:spPr>
          <a:xfrm>
            <a:off x="591806" y="505310"/>
            <a:ext cx="10893612" cy="707886"/>
          </a:xfrm>
          <a:prstGeom prst="rect">
            <a:avLst/>
          </a:prstGeom>
          <a:noFill/>
        </p:spPr>
        <p:txBody>
          <a:bodyPr wrap="square">
            <a:spAutoFit/>
          </a:bodyPr>
          <a:lstStyle/>
          <a:p>
            <a:pPr marL="9525" marR="3810" algn="ctr">
              <a:spcBef>
                <a:spcPts val="75"/>
              </a:spcBef>
            </a:pPr>
            <a:r>
              <a:rPr lang="en-US" sz="4000" spc="-11" dirty="0">
                <a:solidFill>
                  <a:srgbClr val="002060"/>
                </a:solidFill>
                <a:cs typeface="Calibri"/>
              </a:rPr>
              <a:t>Breast </a:t>
            </a:r>
            <a:r>
              <a:rPr lang="en-US" sz="4000" dirty="0">
                <a:solidFill>
                  <a:srgbClr val="002060"/>
                </a:solidFill>
                <a:cs typeface="Calibri"/>
              </a:rPr>
              <a:t>and </a:t>
            </a:r>
            <a:r>
              <a:rPr lang="en-US" sz="4000" spc="-4" dirty="0">
                <a:solidFill>
                  <a:srgbClr val="002060"/>
                </a:solidFill>
                <a:cs typeface="Calibri"/>
              </a:rPr>
              <a:t>Cervical </a:t>
            </a:r>
            <a:r>
              <a:rPr lang="en-US" sz="4000" dirty="0">
                <a:solidFill>
                  <a:srgbClr val="002060"/>
                </a:solidFill>
                <a:cs typeface="Calibri"/>
              </a:rPr>
              <a:t>Cancer </a:t>
            </a:r>
            <a:r>
              <a:rPr lang="en-US" sz="4000" spc="-19" dirty="0">
                <a:solidFill>
                  <a:srgbClr val="002060"/>
                </a:solidFill>
                <a:cs typeface="Calibri"/>
              </a:rPr>
              <a:t>Program</a:t>
            </a:r>
          </a:p>
        </p:txBody>
      </p:sp>
      <p:pic>
        <p:nvPicPr>
          <p:cNvPr id="6" name="Picture 5">
            <a:extLst>
              <a:ext uri="{FF2B5EF4-FFF2-40B4-BE49-F238E27FC236}">
                <a16:creationId xmlns:a16="http://schemas.microsoft.com/office/drawing/2014/main" id="{5EC65CBF-EF7F-D0DB-D459-845658879C0A}"/>
              </a:ext>
            </a:extLst>
          </p:cNvPr>
          <p:cNvPicPr>
            <a:picLocks noChangeAspect="1"/>
          </p:cNvPicPr>
          <p:nvPr/>
        </p:nvPicPr>
        <p:blipFill>
          <a:blip r:embed="rId4"/>
          <a:stretch>
            <a:fillRect/>
          </a:stretch>
        </p:blipFill>
        <p:spPr>
          <a:xfrm>
            <a:off x="7584980" y="4499674"/>
            <a:ext cx="2960978" cy="2017852"/>
          </a:xfrm>
          <a:prstGeom prst="rect">
            <a:avLst/>
          </a:prstGeom>
          <a:effectLst>
            <a:softEdge rad="63500"/>
          </a:effectLst>
        </p:spPr>
      </p:pic>
    </p:spTree>
    <p:extLst>
      <p:ext uri="{BB962C8B-B14F-4D97-AF65-F5344CB8AC3E}">
        <p14:creationId xmlns:p14="http://schemas.microsoft.com/office/powerpoint/2010/main" val="250383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104502"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6" name="TextBox 5">
            <a:extLst>
              <a:ext uri="{FF2B5EF4-FFF2-40B4-BE49-F238E27FC236}">
                <a16:creationId xmlns:a16="http://schemas.microsoft.com/office/drawing/2014/main" id="{7168CC17-9FD5-4AF3-942F-5B917F286A71}"/>
              </a:ext>
            </a:extLst>
          </p:cNvPr>
          <p:cNvSpPr txBox="1"/>
          <p:nvPr/>
        </p:nvSpPr>
        <p:spPr>
          <a:xfrm>
            <a:off x="591806" y="505310"/>
            <a:ext cx="10893612" cy="707886"/>
          </a:xfrm>
          <a:prstGeom prst="rect">
            <a:avLst/>
          </a:prstGeom>
          <a:noFill/>
        </p:spPr>
        <p:txBody>
          <a:bodyPr wrap="square">
            <a:spAutoFit/>
          </a:bodyPr>
          <a:lstStyle/>
          <a:p>
            <a:pPr marL="9525" marR="3810" algn="ctr">
              <a:spcBef>
                <a:spcPts val="75"/>
              </a:spcBef>
            </a:pPr>
            <a:r>
              <a:rPr lang="en-US" sz="4000" spc="-11" dirty="0">
                <a:solidFill>
                  <a:srgbClr val="002060"/>
                </a:solidFill>
                <a:cs typeface="Calibri"/>
              </a:rPr>
              <a:t>Breast </a:t>
            </a:r>
            <a:r>
              <a:rPr lang="en-US" sz="4000" dirty="0">
                <a:solidFill>
                  <a:srgbClr val="002060"/>
                </a:solidFill>
                <a:cs typeface="Calibri"/>
              </a:rPr>
              <a:t>and </a:t>
            </a:r>
            <a:r>
              <a:rPr lang="en-US" sz="4000" spc="-4" dirty="0">
                <a:solidFill>
                  <a:srgbClr val="002060"/>
                </a:solidFill>
                <a:cs typeface="Calibri"/>
              </a:rPr>
              <a:t>Cervical </a:t>
            </a:r>
            <a:r>
              <a:rPr lang="en-US" sz="4000" dirty="0">
                <a:solidFill>
                  <a:srgbClr val="002060"/>
                </a:solidFill>
                <a:cs typeface="Calibri"/>
              </a:rPr>
              <a:t>Cancer </a:t>
            </a:r>
            <a:r>
              <a:rPr lang="en-US" sz="4000" spc="-19" dirty="0">
                <a:solidFill>
                  <a:srgbClr val="002060"/>
                </a:solidFill>
                <a:cs typeface="Calibri"/>
              </a:rPr>
              <a:t>Program</a:t>
            </a:r>
          </a:p>
        </p:txBody>
      </p:sp>
      <p:sp>
        <p:nvSpPr>
          <p:cNvPr id="8" name="object 3">
            <a:extLst>
              <a:ext uri="{FF2B5EF4-FFF2-40B4-BE49-F238E27FC236}">
                <a16:creationId xmlns:a16="http://schemas.microsoft.com/office/drawing/2014/main" id="{9257A5D1-40CD-4E43-B04E-7596334608E0}"/>
              </a:ext>
            </a:extLst>
          </p:cNvPr>
          <p:cNvSpPr txBox="1"/>
          <p:nvPr/>
        </p:nvSpPr>
        <p:spPr>
          <a:xfrm>
            <a:off x="591806" y="1973038"/>
            <a:ext cx="10515599" cy="2855590"/>
          </a:xfrm>
          <a:prstGeom prst="rect">
            <a:avLst/>
          </a:prstGeom>
        </p:spPr>
        <p:txBody>
          <a:bodyPr vert="horz" wrap="square" lIns="0" tIns="8573" rIns="0" bIns="0" rtlCol="0">
            <a:spAutoFit/>
          </a:bodyPr>
          <a:lstStyle/>
          <a:p>
            <a:pPr marL="294799" marR="249549" indent="-285750">
              <a:spcBef>
                <a:spcPts val="68"/>
              </a:spcBef>
              <a:buFont typeface="Arial" panose="020B0604020202020204" pitchFamily="34" charset="0"/>
              <a:buChar char="•"/>
              <a:tabLst>
                <a:tab pos="267647" algn="l"/>
                <a:tab pos="268122" algn="l"/>
              </a:tabLst>
            </a:pPr>
            <a:r>
              <a:rPr sz="2400" spc="-113" dirty="0">
                <a:cs typeface="Calibri"/>
              </a:rPr>
              <a:t>To</a:t>
            </a:r>
            <a:r>
              <a:rPr sz="2400" spc="11" dirty="0">
                <a:cs typeface="Calibri"/>
              </a:rPr>
              <a:t> </a:t>
            </a:r>
            <a:r>
              <a:rPr sz="2400" spc="-15" dirty="0">
                <a:cs typeface="Calibri"/>
              </a:rPr>
              <a:t>provide</a:t>
            </a:r>
            <a:r>
              <a:rPr sz="2400" spc="26" dirty="0">
                <a:cs typeface="Calibri"/>
              </a:rPr>
              <a:t> </a:t>
            </a:r>
            <a:r>
              <a:rPr sz="2400" spc="-4" dirty="0">
                <a:cs typeface="Calibri"/>
              </a:rPr>
              <a:t>high</a:t>
            </a:r>
            <a:r>
              <a:rPr sz="2400" spc="23" dirty="0">
                <a:cs typeface="Calibri"/>
              </a:rPr>
              <a:t> </a:t>
            </a:r>
            <a:r>
              <a:rPr sz="2400" spc="-4" dirty="0">
                <a:cs typeface="Calibri"/>
              </a:rPr>
              <a:t>quality</a:t>
            </a:r>
            <a:r>
              <a:rPr sz="2400" dirty="0">
                <a:cs typeface="Calibri"/>
              </a:rPr>
              <a:t> </a:t>
            </a:r>
            <a:r>
              <a:rPr sz="2400" b="1" spc="-8" dirty="0">
                <a:cs typeface="Calibri"/>
              </a:rPr>
              <a:t>screening</a:t>
            </a:r>
            <a:r>
              <a:rPr sz="2400" spc="-8" dirty="0">
                <a:cs typeface="Calibri"/>
              </a:rPr>
              <a:t>, </a:t>
            </a:r>
            <a:r>
              <a:rPr sz="2400" spc="-533" dirty="0">
                <a:cs typeface="Calibri"/>
              </a:rPr>
              <a:t> </a:t>
            </a:r>
            <a:r>
              <a:rPr sz="2400" b="1" spc="-4" dirty="0">
                <a:cs typeface="Calibri"/>
              </a:rPr>
              <a:t>diagnosis</a:t>
            </a:r>
            <a:r>
              <a:rPr lang="en-US" sz="2400" spc="-4" dirty="0">
                <a:cs typeface="Calibri"/>
              </a:rPr>
              <a:t>,</a:t>
            </a:r>
            <a:r>
              <a:rPr sz="2400" spc="8" dirty="0">
                <a:cs typeface="Calibri"/>
              </a:rPr>
              <a:t> </a:t>
            </a:r>
            <a:r>
              <a:rPr sz="2400" spc="-4" dirty="0">
                <a:cs typeface="Calibri"/>
              </a:rPr>
              <a:t>and</a:t>
            </a:r>
            <a:r>
              <a:rPr sz="2400" spc="8" dirty="0">
                <a:cs typeface="Calibri"/>
              </a:rPr>
              <a:t> </a:t>
            </a:r>
            <a:r>
              <a:rPr sz="2400" b="1" spc="-15" dirty="0">
                <a:cs typeface="Calibri"/>
              </a:rPr>
              <a:t>follow</a:t>
            </a:r>
            <a:r>
              <a:rPr sz="2400" b="1" spc="8" dirty="0">
                <a:cs typeface="Calibri"/>
              </a:rPr>
              <a:t> </a:t>
            </a:r>
            <a:r>
              <a:rPr sz="2400" b="1" spc="-8" dirty="0">
                <a:cs typeface="Calibri"/>
              </a:rPr>
              <a:t>up</a:t>
            </a:r>
            <a:r>
              <a:rPr sz="2400" b="1" spc="11" dirty="0">
                <a:cs typeface="Calibri"/>
              </a:rPr>
              <a:t> </a:t>
            </a:r>
            <a:r>
              <a:rPr sz="2400" spc="-23" dirty="0">
                <a:cs typeface="Calibri"/>
              </a:rPr>
              <a:t>for</a:t>
            </a:r>
            <a:r>
              <a:rPr sz="2400" spc="-15" dirty="0">
                <a:cs typeface="Calibri"/>
              </a:rPr>
              <a:t> </a:t>
            </a:r>
            <a:r>
              <a:rPr sz="2400" b="1" spc="-15" dirty="0">
                <a:cs typeface="Calibri"/>
              </a:rPr>
              <a:t>women</a:t>
            </a:r>
            <a:r>
              <a:rPr sz="2400" spc="26" dirty="0">
                <a:cs typeface="Calibri"/>
              </a:rPr>
              <a:t> </a:t>
            </a:r>
            <a:r>
              <a:rPr sz="2400" spc="-11" dirty="0">
                <a:cs typeface="Calibri"/>
              </a:rPr>
              <a:t>to</a:t>
            </a:r>
            <a:r>
              <a:rPr sz="2400" spc="-4" dirty="0">
                <a:cs typeface="Calibri"/>
              </a:rPr>
              <a:t> </a:t>
            </a:r>
            <a:r>
              <a:rPr sz="2400" spc="-8" dirty="0">
                <a:cs typeface="Calibri"/>
              </a:rPr>
              <a:t>help </a:t>
            </a:r>
            <a:r>
              <a:rPr sz="2400" spc="-533" dirty="0">
                <a:cs typeface="Calibri"/>
              </a:rPr>
              <a:t> </a:t>
            </a:r>
            <a:r>
              <a:rPr sz="2400" spc="-11" dirty="0">
                <a:cs typeface="Calibri"/>
              </a:rPr>
              <a:t>decrease</a:t>
            </a:r>
            <a:r>
              <a:rPr sz="2400" spc="23" dirty="0">
                <a:cs typeface="Calibri"/>
              </a:rPr>
              <a:t> </a:t>
            </a:r>
            <a:r>
              <a:rPr sz="2400" spc="-4" dirty="0">
                <a:cs typeface="Calibri"/>
              </a:rPr>
              <a:t>morbidity</a:t>
            </a:r>
            <a:r>
              <a:rPr sz="2400" spc="23" dirty="0">
                <a:cs typeface="Calibri"/>
              </a:rPr>
              <a:t> </a:t>
            </a:r>
            <a:r>
              <a:rPr sz="2400" spc="-4" dirty="0">
                <a:cs typeface="Calibri"/>
              </a:rPr>
              <a:t>and</a:t>
            </a:r>
            <a:r>
              <a:rPr sz="2400" spc="15" dirty="0">
                <a:cs typeface="Calibri"/>
              </a:rPr>
              <a:t> </a:t>
            </a:r>
            <a:r>
              <a:rPr sz="2400" spc="-8" dirty="0">
                <a:cs typeface="Calibri"/>
              </a:rPr>
              <a:t>mortality</a:t>
            </a:r>
            <a:r>
              <a:rPr sz="2400" spc="4" dirty="0">
                <a:cs typeface="Calibri"/>
              </a:rPr>
              <a:t> </a:t>
            </a:r>
            <a:r>
              <a:rPr sz="2400" spc="-8" dirty="0">
                <a:cs typeface="Calibri"/>
              </a:rPr>
              <a:t>due</a:t>
            </a:r>
            <a:r>
              <a:rPr sz="2400" spc="11" dirty="0">
                <a:cs typeface="Calibri"/>
              </a:rPr>
              <a:t> </a:t>
            </a:r>
            <a:r>
              <a:rPr sz="2400" spc="-8" dirty="0">
                <a:cs typeface="Calibri"/>
              </a:rPr>
              <a:t>to </a:t>
            </a:r>
            <a:r>
              <a:rPr sz="2400" spc="-4" dirty="0">
                <a:cs typeface="Calibri"/>
              </a:rPr>
              <a:t> </a:t>
            </a:r>
            <a:r>
              <a:rPr sz="2400" spc="-19" dirty="0">
                <a:cs typeface="Calibri"/>
              </a:rPr>
              <a:t>breast</a:t>
            </a:r>
            <a:r>
              <a:rPr sz="2400" spc="30" dirty="0">
                <a:cs typeface="Calibri"/>
              </a:rPr>
              <a:t> </a:t>
            </a:r>
            <a:r>
              <a:rPr sz="2400" spc="-4" dirty="0">
                <a:cs typeface="Calibri"/>
              </a:rPr>
              <a:t>and</a:t>
            </a:r>
            <a:r>
              <a:rPr sz="2400" spc="11" dirty="0">
                <a:cs typeface="Calibri"/>
              </a:rPr>
              <a:t> </a:t>
            </a:r>
            <a:r>
              <a:rPr sz="2400" spc="-8" dirty="0">
                <a:cs typeface="Calibri"/>
              </a:rPr>
              <a:t>cervical</a:t>
            </a:r>
            <a:r>
              <a:rPr sz="2400" spc="19" dirty="0">
                <a:cs typeface="Calibri"/>
              </a:rPr>
              <a:t> </a:t>
            </a:r>
            <a:r>
              <a:rPr sz="2400" spc="-45" dirty="0">
                <a:cs typeface="Calibri"/>
              </a:rPr>
              <a:t>cancer.</a:t>
            </a:r>
            <a:endParaRPr lang="en-US" sz="2400" spc="-45" dirty="0">
              <a:cs typeface="Calibri"/>
            </a:endParaRPr>
          </a:p>
          <a:p>
            <a:pPr marL="9049" marR="249549">
              <a:spcBef>
                <a:spcPts val="68"/>
              </a:spcBef>
              <a:tabLst>
                <a:tab pos="267647" algn="l"/>
                <a:tab pos="268122" algn="l"/>
              </a:tabLst>
            </a:pPr>
            <a:endParaRPr lang="en-US" sz="2400" dirty="0">
              <a:cs typeface="Century Gothic"/>
            </a:endParaRPr>
          </a:p>
          <a:p>
            <a:pPr marL="294799" marR="249549" indent="-285750">
              <a:spcBef>
                <a:spcPts val="68"/>
              </a:spcBef>
              <a:buFont typeface="Arial" panose="020B0604020202020204" pitchFamily="34" charset="0"/>
              <a:buChar char="•"/>
              <a:tabLst>
                <a:tab pos="267647" algn="l"/>
                <a:tab pos="268122" algn="l"/>
              </a:tabLst>
            </a:pPr>
            <a:r>
              <a:rPr lang="en-US" sz="2400" dirty="0">
                <a:cs typeface="Century Gothic"/>
              </a:rPr>
              <a:t>Strives</a:t>
            </a:r>
            <a:r>
              <a:rPr lang="en-US" sz="2400" spc="-23" dirty="0">
                <a:cs typeface="Century Gothic"/>
              </a:rPr>
              <a:t> </a:t>
            </a:r>
            <a:r>
              <a:rPr lang="en-US" sz="2400" dirty="0">
                <a:cs typeface="Century Gothic"/>
              </a:rPr>
              <a:t>for</a:t>
            </a:r>
            <a:r>
              <a:rPr lang="en-US" sz="2400" spc="-4" dirty="0">
                <a:cs typeface="Century Gothic"/>
              </a:rPr>
              <a:t> </a:t>
            </a:r>
            <a:r>
              <a:rPr lang="en-US" sz="2400" b="1" spc="-4" dirty="0">
                <a:solidFill>
                  <a:srgbClr val="FF33CC"/>
                </a:solidFill>
                <a:cs typeface="Century Gothic"/>
              </a:rPr>
              <a:t>early</a:t>
            </a:r>
            <a:r>
              <a:rPr lang="en-US" sz="2400" b="1" spc="-8" dirty="0">
                <a:solidFill>
                  <a:srgbClr val="FF33CC"/>
                </a:solidFill>
                <a:cs typeface="Century Gothic"/>
              </a:rPr>
              <a:t> </a:t>
            </a:r>
            <a:r>
              <a:rPr lang="en-US" sz="2400" b="1" spc="-4" dirty="0">
                <a:solidFill>
                  <a:srgbClr val="FF33CC"/>
                </a:solidFill>
                <a:cs typeface="Century Gothic"/>
              </a:rPr>
              <a:t>detection</a:t>
            </a:r>
            <a:r>
              <a:rPr lang="en-US" sz="2400" b="1" spc="-19" dirty="0">
                <a:solidFill>
                  <a:srgbClr val="FF33CC"/>
                </a:solidFill>
                <a:cs typeface="Century Gothic"/>
              </a:rPr>
              <a:t> </a:t>
            </a:r>
            <a:r>
              <a:rPr lang="en-US" sz="2400" dirty="0">
                <a:cs typeface="Century Gothic"/>
              </a:rPr>
              <a:t>of</a:t>
            </a:r>
            <a:r>
              <a:rPr lang="en-US" sz="2400" spc="-4" dirty="0">
                <a:cs typeface="Century Gothic"/>
              </a:rPr>
              <a:t> </a:t>
            </a:r>
            <a:r>
              <a:rPr lang="en-US" sz="2400" b="1" spc="-4" dirty="0">
                <a:cs typeface="Century Gothic"/>
              </a:rPr>
              <a:t>cancer</a:t>
            </a:r>
            <a:r>
              <a:rPr lang="en-US" sz="2400" spc="8" dirty="0">
                <a:cs typeface="Century Gothic"/>
              </a:rPr>
              <a:t> in</a:t>
            </a:r>
            <a:r>
              <a:rPr lang="en-US" sz="2400" spc="-19" dirty="0">
                <a:cs typeface="Century Gothic"/>
              </a:rPr>
              <a:t> </a:t>
            </a:r>
            <a:r>
              <a:rPr lang="en-US" sz="2400" spc="-8" dirty="0">
                <a:cs typeface="Century Gothic"/>
              </a:rPr>
              <a:t>those</a:t>
            </a:r>
            <a:r>
              <a:rPr lang="en-US" sz="2400" spc="19" dirty="0">
                <a:cs typeface="Century Gothic"/>
              </a:rPr>
              <a:t> </a:t>
            </a:r>
            <a:r>
              <a:rPr lang="en-US" sz="2400" b="1" spc="-8" dirty="0">
                <a:cs typeface="Century Gothic"/>
              </a:rPr>
              <a:t>women</a:t>
            </a:r>
            <a:r>
              <a:rPr lang="en-US" sz="2400" spc="30" dirty="0">
                <a:cs typeface="Century Gothic"/>
              </a:rPr>
              <a:t> </a:t>
            </a:r>
            <a:r>
              <a:rPr lang="en-US" sz="2400" spc="-4" dirty="0">
                <a:cs typeface="Century Gothic"/>
              </a:rPr>
              <a:t>at </a:t>
            </a:r>
            <a:r>
              <a:rPr lang="en-US" sz="2400" spc="-363" dirty="0">
                <a:cs typeface="Century Gothic"/>
              </a:rPr>
              <a:t> </a:t>
            </a:r>
            <a:r>
              <a:rPr lang="en-US" sz="2400" b="1" spc="-4" dirty="0">
                <a:cs typeface="Century Gothic"/>
              </a:rPr>
              <a:t>highest</a:t>
            </a:r>
            <a:r>
              <a:rPr lang="en-US" sz="2400" b="1" spc="8" dirty="0">
                <a:cs typeface="Century Gothic"/>
              </a:rPr>
              <a:t> </a:t>
            </a:r>
            <a:r>
              <a:rPr lang="en-US" sz="2400" b="1" dirty="0">
                <a:cs typeface="Century Gothic"/>
              </a:rPr>
              <a:t>risk</a:t>
            </a:r>
            <a:r>
              <a:rPr lang="en-US" sz="2400" dirty="0">
                <a:cs typeface="Century Gothic"/>
              </a:rPr>
              <a:t>,</a:t>
            </a:r>
            <a:r>
              <a:rPr lang="en-US" sz="2400" spc="-19" dirty="0">
                <a:cs typeface="Century Gothic"/>
              </a:rPr>
              <a:t> </a:t>
            </a:r>
            <a:r>
              <a:rPr lang="en-US" sz="2400" dirty="0">
                <a:cs typeface="Century Gothic"/>
              </a:rPr>
              <a:t>including</a:t>
            </a:r>
            <a:r>
              <a:rPr lang="en-US" sz="2400" spc="-15" dirty="0">
                <a:cs typeface="Century Gothic"/>
              </a:rPr>
              <a:t> </a:t>
            </a:r>
            <a:r>
              <a:rPr lang="en-US" sz="2400" spc="-8" dirty="0">
                <a:cs typeface="Century Gothic"/>
              </a:rPr>
              <a:t>the</a:t>
            </a:r>
            <a:r>
              <a:rPr lang="en-US" sz="2400" spc="15" dirty="0">
                <a:cs typeface="Century Gothic"/>
              </a:rPr>
              <a:t> </a:t>
            </a:r>
            <a:r>
              <a:rPr lang="en-US" sz="2400" b="1" spc="-4" dirty="0">
                <a:cs typeface="Century Gothic"/>
              </a:rPr>
              <a:t>uninsured</a:t>
            </a:r>
            <a:r>
              <a:rPr lang="en-US" sz="2400" spc="-4" dirty="0">
                <a:cs typeface="Century Gothic"/>
              </a:rPr>
              <a:t>,</a:t>
            </a:r>
            <a:r>
              <a:rPr lang="en-US" sz="2400" spc="15" dirty="0">
                <a:cs typeface="Century Gothic"/>
              </a:rPr>
              <a:t> </a:t>
            </a:r>
            <a:r>
              <a:rPr lang="en-US" sz="2400" b="1" spc="15" dirty="0">
                <a:cs typeface="Century Gothic"/>
              </a:rPr>
              <a:t>underinsured</a:t>
            </a:r>
            <a:r>
              <a:rPr lang="en-US" sz="2400" spc="15" dirty="0">
                <a:cs typeface="Century Gothic"/>
              </a:rPr>
              <a:t>, </a:t>
            </a:r>
            <a:r>
              <a:rPr lang="en-US" sz="2400" spc="-8" dirty="0">
                <a:cs typeface="Century Gothic"/>
              </a:rPr>
              <a:t>the</a:t>
            </a:r>
            <a:r>
              <a:rPr lang="en-US" sz="2400" spc="23" dirty="0">
                <a:cs typeface="Century Gothic"/>
              </a:rPr>
              <a:t> </a:t>
            </a:r>
            <a:r>
              <a:rPr lang="en-US" sz="2400" b="1" dirty="0">
                <a:cs typeface="Century Gothic"/>
              </a:rPr>
              <a:t>medically </a:t>
            </a:r>
            <a:r>
              <a:rPr lang="en-US" sz="2400" b="1" spc="4" dirty="0">
                <a:cs typeface="Century Gothic"/>
              </a:rPr>
              <a:t> </a:t>
            </a:r>
            <a:r>
              <a:rPr lang="en-US" sz="2400" b="1" spc="-4" dirty="0">
                <a:cs typeface="Century Gothic"/>
              </a:rPr>
              <a:t>underserved</a:t>
            </a:r>
            <a:r>
              <a:rPr lang="en-US" sz="2400" spc="-4" dirty="0">
                <a:cs typeface="Century Gothic"/>
              </a:rPr>
              <a:t>,</a:t>
            </a:r>
            <a:r>
              <a:rPr lang="en-US" sz="2400" spc="23" dirty="0">
                <a:cs typeface="Century Gothic"/>
              </a:rPr>
              <a:t> </a:t>
            </a:r>
            <a:r>
              <a:rPr lang="en-US" sz="2400" dirty="0">
                <a:cs typeface="Century Gothic"/>
              </a:rPr>
              <a:t>minority,</a:t>
            </a:r>
            <a:r>
              <a:rPr lang="en-US" sz="2400" spc="-19" dirty="0">
                <a:cs typeface="Century Gothic"/>
              </a:rPr>
              <a:t> </a:t>
            </a:r>
            <a:r>
              <a:rPr lang="en-US" sz="2400" spc="-4" dirty="0">
                <a:cs typeface="Century Gothic"/>
              </a:rPr>
              <a:t>and</a:t>
            </a:r>
            <a:r>
              <a:rPr lang="en-US" sz="2400" dirty="0">
                <a:cs typeface="Century Gothic"/>
              </a:rPr>
              <a:t> </a:t>
            </a:r>
            <a:r>
              <a:rPr lang="en-US" sz="2400" b="1" spc="-4" dirty="0">
                <a:cs typeface="Century Gothic"/>
              </a:rPr>
              <a:t>women ages 50 </a:t>
            </a:r>
            <a:r>
              <a:rPr lang="en-US" sz="2400" spc="-4" dirty="0">
                <a:cs typeface="Century Gothic"/>
              </a:rPr>
              <a:t>and </a:t>
            </a:r>
            <a:r>
              <a:rPr lang="en-US" sz="2400" b="1" spc="-4" dirty="0">
                <a:cs typeface="Century Gothic"/>
              </a:rPr>
              <a:t>above</a:t>
            </a:r>
            <a:r>
              <a:rPr lang="en-US" sz="2400" spc="-4" dirty="0">
                <a:cs typeface="Century Gothic"/>
              </a:rPr>
              <a:t>.</a:t>
            </a:r>
          </a:p>
          <a:p>
            <a:pPr marL="9049" marR="249549">
              <a:spcBef>
                <a:spcPts val="68"/>
              </a:spcBef>
              <a:tabLst>
                <a:tab pos="267647" algn="l"/>
                <a:tab pos="268122" algn="l"/>
              </a:tabLst>
            </a:pPr>
            <a:endParaRPr lang="en-US" sz="2000" dirty="0">
              <a:cs typeface="Century Gothic"/>
            </a:endParaRPr>
          </a:p>
          <a:p>
            <a:pPr marL="9049" marR="3810">
              <a:spcBef>
                <a:spcPts val="581"/>
              </a:spcBef>
              <a:tabLst>
                <a:tab pos="267647" algn="l"/>
                <a:tab pos="268122" algn="l"/>
              </a:tabLst>
            </a:pPr>
            <a:endParaRPr sz="1350" dirty="0">
              <a:cs typeface="Calibri"/>
            </a:endParaRPr>
          </a:p>
        </p:txBody>
      </p:sp>
      <p:sp>
        <p:nvSpPr>
          <p:cNvPr id="9" name="TextBox 8">
            <a:extLst>
              <a:ext uri="{FF2B5EF4-FFF2-40B4-BE49-F238E27FC236}">
                <a16:creationId xmlns:a16="http://schemas.microsoft.com/office/drawing/2014/main" id="{0F515FED-A77B-4F43-AA0E-CA4B9A781F74}"/>
              </a:ext>
            </a:extLst>
          </p:cNvPr>
          <p:cNvSpPr txBox="1"/>
          <p:nvPr/>
        </p:nvSpPr>
        <p:spPr>
          <a:xfrm>
            <a:off x="2824230" y="1467768"/>
            <a:ext cx="5150641" cy="461665"/>
          </a:xfrm>
          <a:prstGeom prst="rect">
            <a:avLst/>
          </a:prstGeom>
          <a:noFill/>
        </p:spPr>
        <p:txBody>
          <a:bodyPr wrap="square" rtlCol="0">
            <a:spAutoFit/>
          </a:bodyPr>
          <a:lstStyle/>
          <a:p>
            <a:pPr algn="ctr"/>
            <a:r>
              <a:rPr lang="en-US" sz="2400" b="1" dirty="0">
                <a:solidFill>
                  <a:srgbClr val="002060"/>
                </a:solidFill>
              </a:rPr>
              <a:t>PURPOSE</a:t>
            </a:r>
          </a:p>
        </p:txBody>
      </p:sp>
      <p:pic>
        <p:nvPicPr>
          <p:cNvPr id="4" name="Picture 3">
            <a:extLst>
              <a:ext uri="{FF2B5EF4-FFF2-40B4-BE49-F238E27FC236}">
                <a16:creationId xmlns:a16="http://schemas.microsoft.com/office/drawing/2014/main" id="{BF1B2C00-2E3E-832B-B0BD-267A7A3A7123}"/>
              </a:ext>
            </a:extLst>
          </p:cNvPr>
          <p:cNvPicPr>
            <a:picLocks noChangeAspect="1"/>
          </p:cNvPicPr>
          <p:nvPr/>
        </p:nvPicPr>
        <p:blipFill>
          <a:blip r:embed="rId4"/>
          <a:stretch>
            <a:fillRect/>
          </a:stretch>
        </p:blipFill>
        <p:spPr>
          <a:xfrm>
            <a:off x="8554540" y="4770777"/>
            <a:ext cx="1390650" cy="1400175"/>
          </a:xfrm>
          <a:prstGeom prst="rect">
            <a:avLst/>
          </a:prstGeom>
        </p:spPr>
      </p:pic>
      <p:pic>
        <p:nvPicPr>
          <p:cNvPr id="11" name="Picture 10">
            <a:extLst>
              <a:ext uri="{FF2B5EF4-FFF2-40B4-BE49-F238E27FC236}">
                <a16:creationId xmlns:a16="http://schemas.microsoft.com/office/drawing/2014/main" id="{E71FA437-7795-C002-AD7D-FBD7D90AC72F}"/>
              </a:ext>
            </a:extLst>
          </p:cNvPr>
          <p:cNvPicPr>
            <a:picLocks noChangeAspect="1"/>
          </p:cNvPicPr>
          <p:nvPr/>
        </p:nvPicPr>
        <p:blipFill>
          <a:blip r:embed="rId5"/>
          <a:stretch>
            <a:fillRect/>
          </a:stretch>
        </p:blipFill>
        <p:spPr>
          <a:xfrm>
            <a:off x="880039" y="4770777"/>
            <a:ext cx="2157414" cy="1400176"/>
          </a:xfrm>
          <a:prstGeom prst="rect">
            <a:avLst/>
          </a:prstGeom>
          <a:effectLst>
            <a:softEdge rad="31750"/>
          </a:effectLst>
        </p:spPr>
      </p:pic>
      <p:pic>
        <p:nvPicPr>
          <p:cNvPr id="13" name="Picture 12">
            <a:extLst>
              <a:ext uri="{FF2B5EF4-FFF2-40B4-BE49-F238E27FC236}">
                <a16:creationId xmlns:a16="http://schemas.microsoft.com/office/drawing/2014/main" id="{BD668C46-C37D-4750-C3DF-5DC36DD4A3F8}"/>
              </a:ext>
            </a:extLst>
          </p:cNvPr>
          <p:cNvPicPr>
            <a:picLocks noChangeAspect="1"/>
          </p:cNvPicPr>
          <p:nvPr/>
        </p:nvPicPr>
        <p:blipFill>
          <a:blip r:embed="rId6"/>
          <a:stretch>
            <a:fillRect/>
          </a:stretch>
        </p:blipFill>
        <p:spPr>
          <a:xfrm>
            <a:off x="4965208" y="4744948"/>
            <a:ext cx="1721158" cy="1708864"/>
          </a:xfrm>
          <a:prstGeom prst="rect">
            <a:avLst/>
          </a:prstGeom>
          <a:effectLst>
            <a:softEdge rad="31750"/>
          </a:effectLst>
        </p:spPr>
      </p:pic>
    </p:spTree>
    <p:extLst>
      <p:ext uri="{BB962C8B-B14F-4D97-AF65-F5344CB8AC3E}">
        <p14:creationId xmlns:p14="http://schemas.microsoft.com/office/powerpoint/2010/main" val="234408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0" y="19975"/>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9" name="Content Placeholder 2">
            <a:extLst>
              <a:ext uri="{FF2B5EF4-FFF2-40B4-BE49-F238E27FC236}">
                <a16:creationId xmlns:a16="http://schemas.microsoft.com/office/drawing/2014/main" id="{5E5164B7-27CE-4864-8735-BB1198B77035}"/>
              </a:ext>
            </a:extLst>
          </p:cNvPr>
          <p:cNvSpPr txBox="1">
            <a:spLocks/>
          </p:cNvSpPr>
          <p:nvPr/>
        </p:nvSpPr>
        <p:spPr>
          <a:xfrm>
            <a:off x="618478" y="3626469"/>
            <a:ext cx="10869227" cy="1323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r>
              <a:rPr lang="en-US" sz="2400" b="1" dirty="0"/>
              <a:t>Referrals: received from Pediatricians, other providers and partner agencies</a:t>
            </a:r>
            <a:endParaRPr lang="en-US" sz="2400" dirty="0"/>
          </a:p>
        </p:txBody>
      </p:sp>
      <p:sp>
        <p:nvSpPr>
          <p:cNvPr id="3" name="TextBox 2">
            <a:extLst>
              <a:ext uri="{FF2B5EF4-FFF2-40B4-BE49-F238E27FC236}">
                <a16:creationId xmlns:a16="http://schemas.microsoft.com/office/drawing/2014/main" id="{4947727C-53A4-2789-6A64-5D0CBD1A1E19}"/>
              </a:ext>
            </a:extLst>
          </p:cNvPr>
          <p:cNvSpPr txBox="1"/>
          <p:nvPr/>
        </p:nvSpPr>
        <p:spPr>
          <a:xfrm>
            <a:off x="618478" y="503807"/>
            <a:ext cx="10955044" cy="584775"/>
          </a:xfrm>
          <a:prstGeom prst="rect">
            <a:avLst/>
          </a:prstGeom>
          <a:noFill/>
        </p:spPr>
        <p:txBody>
          <a:bodyPr wrap="square">
            <a:spAutoFit/>
          </a:bodyPr>
          <a:lstStyle/>
          <a:p>
            <a:pPr algn="ctr"/>
            <a:r>
              <a:rPr lang="en-US" sz="3200" dirty="0">
                <a:solidFill>
                  <a:schemeClr val="accent1">
                    <a:lumMod val="75000"/>
                  </a:schemeClr>
                </a:solidFill>
                <a:cs typeface="Times New Roman" panose="02020603050405020304" pitchFamily="18" charset="0"/>
              </a:rPr>
              <a:t>HEALTHY MOMS/HEALTHY BABIES OF MISSISSIPPI</a:t>
            </a:r>
          </a:p>
        </p:txBody>
      </p:sp>
      <p:pic>
        <p:nvPicPr>
          <p:cNvPr id="4" name="Picture 3">
            <a:extLst>
              <a:ext uri="{FF2B5EF4-FFF2-40B4-BE49-F238E27FC236}">
                <a16:creationId xmlns:a16="http://schemas.microsoft.com/office/drawing/2014/main" id="{E4DC03B9-E6EA-BA40-29BB-62B24C0AE854}"/>
              </a:ext>
            </a:extLst>
          </p:cNvPr>
          <p:cNvPicPr>
            <a:picLocks noChangeAspect="1"/>
          </p:cNvPicPr>
          <p:nvPr/>
        </p:nvPicPr>
        <p:blipFill>
          <a:blip r:embed="rId4"/>
          <a:stretch>
            <a:fillRect/>
          </a:stretch>
        </p:blipFill>
        <p:spPr>
          <a:xfrm>
            <a:off x="9297610" y="4530808"/>
            <a:ext cx="1581150" cy="1676400"/>
          </a:xfrm>
          <a:prstGeom prst="rect">
            <a:avLst/>
          </a:prstGeom>
        </p:spPr>
      </p:pic>
      <p:sp>
        <p:nvSpPr>
          <p:cNvPr id="6" name="Content Placeholder 2">
            <a:extLst>
              <a:ext uri="{FF2B5EF4-FFF2-40B4-BE49-F238E27FC236}">
                <a16:creationId xmlns:a16="http://schemas.microsoft.com/office/drawing/2014/main" id="{5B22BF9C-5D3F-381D-9F9E-459C5D8A71C9}"/>
              </a:ext>
            </a:extLst>
          </p:cNvPr>
          <p:cNvSpPr txBox="1">
            <a:spLocks/>
          </p:cNvSpPr>
          <p:nvPr/>
        </p:nvSpPr>
        <p:spPr>
          <a:xfrm>
            <a:off x="618477" y="2035838"/>
            <a:ext cx="10869227" cy="1840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2060"/>
                </a:solidFill>
              </a:rPr>
              <a:t>Program Purpose:</a:t>
            </a:r>
          </a:p>
          <a:p>
            <a:pPr marL="0" marR="0">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Decrease Preterm Birth </a:t>
            </a:r>
          </a:p>
          <a:p>
            <a:pPr marL="0" marR="0">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Improve Maternal Health</a:t>
            </a:r>
          </a:p>
          <a:p>
            <a:pPr marL="0" marR="0">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Decrease Infant Mortality</a:t>
            </a:r>
          </a:p>
          <a:p>
            <a:pPr marL="0" marR="0">
              <a:spcBef>
                <a:spcPts val="0"/>
              </a:spcBef>
              <a:spcAft>
                <a:spcPts val="0"/>
              </a:spcAft>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Support Infant Physical and Mental Development</a:t>
            </a:r>
          </a:p>
          <a:p>
            <a:pPr marL="0" indent="0">
              <a:buNone/>
            </a:pPr>
            <a:endParaRPr lang="en-US" sz="2400" b="1" dirty="0">
              <a:solidFill>
                <a:srgbClr val="002060"/>
              </a:solidFill>
            </a:endParaRPr>
          </a:p>
        </p:txBody>
      </p:sp>
    </p:spTree>
    <p:extLst>
      <p:ext uri="{BB962C8B-B14F-4D97-AF65-F5344CB8AC3E}">
        <p14:creationId xmlns:p14="http://schemas.microsoft.com/office/powerpoint/2010/main" val="323107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104502"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8" name="Content Placeholder 7">
            <a:extLst>
              <a:ext uri="{FF2B5EF4-FFF2-40B4-BE49-F238E27FC236}">
                <a16:creationId xmlns:a16="http://schemas.microsoft.com/office/drawing/2014/main" id="{A822F3F3-4219-4C35-B1C0-6415BB58089A}"/>
              </a:ext>
            </a:extLst>
          </p:cNvPr>
          <p:cNvSpPr txBox="1">
            <a:spLocks/>
          </p:cNvSpPr>
          <p:nvPr/>
        </p:nvSpPr>
        <p:spPr>
          <a:xfrm>
            <a:off x="574089" y="1057693"/>
            <a:ext cx="11043821" cy="4185124"/>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300" dirty="0">
                <a:solidFill>
                  <a:schemeClr val="accent1">
                    <a:lumMod val="75000"/>
                  </a:schemeClr>
                </a:solidFill>
              </a:rPr>
              <a:t>Role of HMHB Staff:</a:t>
            </a:r>
          </a:p>
          <a:p>
            <a:pPr marL="0" indent="0">
              <a:buFont typeface="Arial" panose="020B0604020202020204" pitchFamily="34" charset="0"/>
              <a:buNone/>
            </a:pPr>
            <a:endParaRPr lang="en-US" dirty="0"/>
          </a:p>
          <a:p>
            <a:r>
              <a:rPr lang="en-US" dirty="0">
                <a:solidFill>
                  <a:srgbClr val="002060"/>
                </a:solidFill>
              </a:rPr>
              <a:t>Supporting or finding a medical home for mom and/or her baby</a:t>
            </a:r>
          </a:p>
          <a:p>
            <a:r>
              <a:rPr lang="en-US" dirty="0">
                <a:solidFill>
                  <a:srgbClr val="002060"/>
                </a:solidFill>
              </a:rPr>
              <a:t>Identifying family and community supports</a:t>
            </a:r>
          </a:p>
          <a:p>
            <a:r>
              <a:rPr lang="en-US" dirty="0">
                <a:solidFill>
                  <a:srgbClr val="002060"/>
                </a:solidFill>
              </a:rPr>
              <a:t>Referrals for services such as Medicaid, food stamps (SNAP) and WIC</a:t>
            </a:r>
          </a:p>
          <a:p>
            <a:r>
              <a:rPr lang="en-US" dirty="0">
                <a:solidFill>
                  <a:srgbClr val="002060"/>
                </a:solidFill>
              </a:rPr>
              <a:t>Referrals for family planning, mental health, transportation, housing, medical services, childcare, employment services, and breastfeeding assistance</a:t>
            </a:r>
          </a:p>
          <a:p>
            <a:r>
              <a:rPr lang="en-US" dirty="0">
                <a:solidFill>
                  <a:srgbClr val="002060"/>
                </a:solidFill>
              </a:rPr>
              <a:t>Postpartum home visits</a:t>
            </a:r>
          </a:p>
          <a:p>
            <a:r>
              <a:rPr lang="en-US" dirty="0">
                <a:solidFill>
                  <a:srgbClr val="002060"/>
                </a:solidFill>
              </a:rPr>
              <a:t>Health education, such as preparing for the hospital, urgent maternal warning signs, depression, anxiety, caring for baby, infant safety, and healthy infant development</a:t>
            </a:r>
          </a:p>
          <a:p>
            <a:r>
              <a:rPr lang="en-US" dirty="0">
                <a:solidFill>
                  <a:srgbClr val="002060"/>
                </a:solidFill>
              </a:rPr>
              <a:t>Nutritional information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6453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3"/>
          <a:stretch>
            <a:fillRect/>
          </a:stretch>
        </p:blipFill>
        <p:spPr>
          <a:xfrm>
            <a:off x="-217714" y="93656"/>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4"/>
          <a:stretch>
            <a:fillRect/>
          </a:stretch>
        </p:blipFill>
        <p:spPr>
          <a:xfrm>
            <a:off x="10541876" y="5369008"/>
            <a:ext cx="1166650" cy="1215875"/>
          </a:xfrm>
          <a:prstGeom prst="rect">
            <a:avLst/>
          </a:prstGeom>
        </p:spPr>
      </p:pic>
      <p:sp>
        <p:nvSpPr>
          <p:cNvPr id="6" name="Title 1">
            <a:extLst>
              <a:ext uri="{FF2B5EF4-FFF2-40B4-BE49-F238E27FC236}">
                <a16:creationId xmlns:a16="http://schemas.microsoft.com/office/drawing/2014/main" id="{47DED40C-86C9-4C87-938F-E953608675FA}"/>
              </a:ext>
            </a:extLst>
          </p:cNvPr>
          <p:cNvSpPr txBox="1">
            <a:spLocks/>
          </p:cNvSpPr>
          <p:nvPr/>
        </p:nvSpPr>
        <p:spPr>
          <a:xfrm>
            <a:off x="639996" y="365125"/>
            <a:ext cx="10694294"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Arial Black" panose="020B0A04020102020204" pitchFamily="34" charset="0"/>
              </a:rPr>
              <a:t>Mississippi  MCH/Title V Strategies </a:t>
            </a:r>
          </a:p>
        </p:txBody>
      </p:sp>
      <p:sp>
        <p:nvSpPr>
          <p:cNvPr id="8" name="Content Placeholder 2">
            <a:extLst>
              <a:ext uri="{FF2B5EF4-FFF2-40B4-BE49-F238E27FC236}">
                <a16:creationId xmlns:a16="http://schemas.microsoft.com/office/drawing/2014/main" id="{76A4C860-F1E9-45E8-B19E-0E56038BA392}"/>
              </a:ext>
            </a:extLst>
          </p:cNvPr>
          <p:cNvSpPr txBox="1">
            <a:spLocks/>
          </p:cNvSpPr>
          <p:nvPr/>
        </p:nvSpPr>
        <p:spPr>
          <a:xfrm>
            <a:off x="483474" y="1508125"/>
            <a:ext cx="10945428" cy="52562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solidFill>
                  <a:srgbClr val="002060"/>
                </a:solidFill>
              </a:rPr>
              <a:t>Women/Maternal Health:</a:t>
            </a:r>
          </a:p>
          <a:p>
            <a:pPr>
              <a:lnSpc>
                <a:spcPct val="100000"/>
              </a:lnSpc>
            </a:pPr>
            <a:r>
              <a:rPr lang="en-US" sz="2400" dirty="0">
                <a:solidFill>
                  <a:srgbClr val="002060"/>
                </a:solidFill>
              </a:rPr>
              <a:t>Reduce maternal morbidity and mortality</a:t>
            </a:r>
          </a:p>
          <a:p>
            <a:pPr>
              <a:lnSpc>
                <a:spcPct val="100000"/>
              </a:lnSpc>
            </a:pPr>
            <a:r>
              <a:rPr lang="en-US" sz="2400" dirty="0">
                <a:solidFill>
                  <a:srgbClr val="002060"/>
                </a:solidFill>
              </a:rPr>
              <a:t>Improve access to care</a:t>
            </a:r>
          </a:p>
          <a:p>
            <a:pPr>
              <a:lnSpc>
                <a:spcPct val="100000"/>
              </a:lnSpc>
            </a:pPr>
            <a:r>
              <a:rPr lang="en-US" sz="2400" dirty="0">
                <a:solidFill>
                  <a:srgbClr val="002060"/>
                </a:solidFill>
              </a:rPr>
              <a:t>Improve oral health</a:t>
            </a:r>
          </a:p>
          <a:p>
            <a:pPr marL="0" indent="0">
              <a:lnSpc>
                <a:spcPct val="100000"/>
              </a:lnSpc>
              <a:buNone/>
            </a:pPr>
            <a:r>
              <a:rPr lang="en-US" sz="2400" b="1" dirty="0">
                <a:solidFill>
                  <a:srgbClr val="002060"/>
                </a:solidFill>
              </a:rPr>
              <a:t>Perinatal and Infant Health:</a:t>
            </a:r>
          </a:p>
          <a:p>
            <a:pPr>
              <a:lnSpc>
                <a:spcPct val="100000"/>
              </a:lnSpc>
            </a:pPr>
            <a:r>
              <a:rPr lang="en-US" sz="2400" dirty="0">
                <a:solidFill>
                  <a:srgbClr val="002060"/>
                </a:solidFill>
              </a:rPr>
              <a:t>Reduce infant mortality </a:t>
            </a:r>
          </a:p>
          <a:p>
            <a:pPr>
              <a:lnSpc>
                <a:spcPct val="100000"/>
              </a:lnSpc>
            </a:pPr>
            <a:r>
              <a:rPr lang="en-US" sz="2400" dirty="0">
                <a:solidFill>
                  <a:srgbClr val="002060"/>
                </a:solidFill>
              </a:rPr>
              <a:t>Improve access to family-centered care</a:t>
            </a:r>
          </a:p>
          <a:p>
            <a:pPr>
              <a:lnSpc>
                <a:spcPct val="100000"/>
              </a:lnSpc>
            </a:pPr>
            <a:r>
              <a:rPr lang="en-US" sz="2400" dirty="0">
                <a:solidFill>
                  <a:srgbClr val="002060"/>
                </a:solidFill>
              </a:rPr>
              <a:t>Increase breastfeeding, healthy nutrition and healthy weight</a:t>
            </a:r>
          </a:p>
          <a:p>
            <a:pPr marL="0" indent="0">
              <a:lnSpc>
                <a:spcPct val="100000"/>
              </a:lnSpc>
              <a:buNone/>
            </a:pPr>
            <a:r>
              <a:rPr lang="en-US" sz="2400" b="1" dirty="0">
                <a:solidFill>
                  <a:srgbClr val="002060"/>
                </a:solidFill>
              </a:rPr>
              <a:t>Child Health:</a:t>
            </a:r>
          </a:p>
          <a:p>
            <a:pPr>
              <a:lnSpc>
                <a:spcPct val="100000"/>
              </a:lnSpc>
            </a:pPr>
            <a:r>
              <a:rPr lang="en-US" sz="2400" dirty="0">
                <a:solidFill>
                  <a:srgbClr val="002060"/>
                </a:solidFill>
              </a:rPr>
              <a:t>Increase access to timely, appropriate, and consistent health and developmental screenings</a:t>
            </a:r>
          </a:p>
          <a:p>
            <a:pPr>
              <a:lnSpc>
                <a:spcPct val="100000"/>
              </a:lnSpc>
            </a:pPr>
            <a:r>
              <a:rPr lang="en-US" sz="2400" dirty="0">
                <a:solidFill>
                  <a:srgbClr val="002060"/>
                </a:solidFill>
              </a:rPr>
              <a:t>Improve access to family-centered care</a:t>
            </a:r>
          </a:p>
          <a:p>
            <a:pPr>
              <a:lnSpc>
                <a:spcPct val="100000"/>
              </a:lnSpc>
            </a:pPr>
            <a:r>
              <a:rPr lang="en-US" sz="2400" dirty="0">
                <a:solidFill>
                  <a:srgbClr val="002060"/>
                </a:solidFill>
              </a:rPr>
              <a:t>Increase breastfeeding, healthy nutrition, and healthy weight</a:t>
            </a:r>
          </a:p>
          <a:p>
            <a:pPr>
              <a:lnSpc>
                <a:spcPct val="100000"/>
              </a:lnSpc>
            </a:pPr>
            <a:r>
              <a:rPr lang="en-US" sz="2400" dirty="0">
                <a:solidFill>
                  <a:srgbClr val="002060"/>
                </a:solidFill>
              </a:rPr>
              <a:t>Improve oral health </a:t>
            </a:r>
          </a:p>
          <a:p>
            <a:pPr marL="0" indent="0">
              <a:buNone/>
            </a:pPr>
            <a:endParaRPr lang="en-US" sz="1400" dirty="0"/>
          </a:p>
        </p:txBody>
      </p:sp>
    </p:spTree>
    <p:extLst>
      <p:ext uri="{BB962C8B-B14F-4D97-AF65-F5344CB8AC3E}">
        <p14:creationId xmlns:p14="http://schemas.microsoft.com/office/powerpoint/2010/main" val="409347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3"/>
          <a:stretch>
            <a:fillRect/>
          </a:stretch>
        </p:blipFill>
        <p:spPr>
          <a:xfrm>
            <a:off x="0"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4"/>
          <a:stretch>
            <a:fillRect/>
          </a:stretch>
        </p:blipFill>
        <p:spPr>
          <a:xfrm>
            <a:off x="10541876" y="5369008"/>
            <a:ext cx="1166650" cy="1215875"/>
          </a:xfrm>
          <a:prstGeom prst="rect">
            <a:avLst/>
          </a:prstGeom>
        </p:spPr>
      </p:pic>
      <p:sp>
        <p:nvSpPr>
          <p:cNvPr id="6" name="Title 1">
            <a:extLst>
              <a:ext uri="{FF2B5EF4-FFF2-40B4-BE49-F238E27FC236}">
                <a16:creationId xmlns:a16="http://schemas.microsoft.com/office/drawing/2014/main" id="{47DED40C-86C9-4C87-938F-E953608675FA}"/>
              </a:ext>
            </a:extLst>
          </p:cNvPr>
          <p:cNvSpPr txBox="1">
            <a:spLocks/>
          </p:cNvSpPr>
          <p:nvPr/>
        </p:nvSpPr>
        <p:spPr>
          <a:xfrm>
            <a:off x="659506" y="94543"/>
            <a:ext cx="10694294"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Arial Black" panose="020B0A04020102020204" pitchFamily="34" charset="0"/>
              </a:rPr>
              <a:t>Mississippi MCH/Title V Strategies</a:t>
            </a:r>
          </a:p>
        </p:txBody>
      </p:sp>
      <p:sp>
        <p:nvSpPr>
          <p:cNvPr id="8" name="Content Placeholder 2">
            <a:extLst>
              <a:ext uri="{FF2B5EF4-FFF2-40B4-BE49-F238E27FC236}">
                <a16:creationId xmlns:a16="http://schemas.microsoft.com/office/drawing/2014/main" id="{76A4C860-F1E9-45E8-B19E-0E56038BA392}"/>
              </a:ext>
            </a:extLst>
          </p:cNvPr>
          <p:cNvSpPr txBox="1">
            <a:spLocks/>
          </p:cNvSpPr>
          <p:nvPr/>
        </p:nvSpPr>
        <p:spPr>
          <a:xfrm>
            <a:off x="408372" y="1435012"/>
            <a:ext cx="10945428" cy="5488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solidFill>
                  <a:srgbClr val="002060"/>
                </a:solidFill>
              </a:rPr>
              <a:t>Adolescent Health:</a:t>
            </a:r>
          </a:p>
          <a:p>
            <a:pPr>
              <a:lnSpc>
                <a:spcPct val="100000"/>
              </a:lnSpc>
            </a:pPr>
            <a:r>
              <a:rPr lang="en-US" sz="2200" dirty="0">
                <a:solidFill>
                  <a:srgbClr val="002060"/>
                </a:solidFill>
              </a:rPr>
              <a:t>Improve access to care</a:t>
            </a:r>
          </a:p>
          <a:p>
            <a:pPr>
              <a:lnSpc>
                <a:spcPct val="100000"/>
              </a:lnSpc>
            </a:pPr>
            <a:r>
              <a:rPr lang="en-US" sz="2200" dirty="0">
                <a:solidFill>
                  <a:srgbClr val="002060"/>
                </a:solidFill>
              </a:rPr>
              <a:t>Improve healthy nutrition, and healthy weight</a:t>
            </a:r>
          </a:p>
          <a:p>
            <a:pPr marL="0" indent="0">
              <a:lnSpc>
                <a:spcPct val="100000"/>
              </a:lnSpc>
              <a:buNone/>
            </a:pPr>
            <a:r>
              <a:rPr lang="en-US" sz="2200" b="1" dirty="0">
                <a:solidFill>
                  <a:srgbClr val="002060"/>
                </a:solidFill>
              </a:rPr>
              <a:t>Children with Special Health Care Needs (CYSHCN):</a:t>
            </a:r>
          </a:p>
          <a:p>
            <a:pPr>
              <a:lnSpc>
                <a:spcPct val="100000"/>
              </a:lnSpc>
            </a:pPr>
            <a:r>
              <a:rPr lang="en-US" sz="2200" dirty="0">
                <a:solidFill>
                  <a:srgbClr val="002060"/>
                </a:solidFill>
              </a:rPr>
              <a:t>Assure medical homes for CYSHCN</a:t>
            </a:r>
          </a:p>
          <a:p>
            <a:pPr marL="0" indent="0">
              <a:lnSpc>
                <a:spcPct val="100000"/>
              </a:lnSpc>
              <a:buNone/>
            </a:pPr>
            <a:r>
              <a:rPr lang="en-US" sz="2200" b="1" dirty="0">
                <a:solidFill>
                  <a:srgbClr val="002060"/>
                </a:solidFill>
              </a:rPr>
              <a:t>Cross-cutting/System Building:</a:t>
            </a:r>
          </a:p>
          <a:p>
            <a:pPr>
              <a:lnSpc>
                <a:spcPct val="100000"/>
              </a:lnSpc>
            </a:pPr>
            <a:r>
              <a:rPr lang="en-US" sz="2200" dirty="0">
                <a:solidFill>
                  <a:srgbClr val="002060"/>
                </a:solidFill>
              </a:rPr>
              <a:t>Ensure health equity by addressing implicit bias, discrimination, and racism</a:t>
            </a:r>
          </a:p>
          <a:p>
            <a:pPr>
              <a:lnSpc>
                <a:spcPct val="100000"/>
              </a:lnSpc>
            </a:pPr>
            <a:r>
              <a:rPr lang="en-US" sz="2200" dirty="0">
                <a:solidFill>
                  <a:srgbClr val="002060"/>
                </a:solidFill>
              </a:rPr>
              <a:t>Improve access to mental health services across MCH populations</a:t>
            </a:r>
          </a:p>
          <a:p>
            <a:pPr marL="0" indent="0">
              <a:lnSpc>
                <a:spcPct val="100000"/>
              </a:lnSpc>
              <a:buNone/>
            </a:pPr>
            <a:endParaRPr lang="en-US" sz="2000" b="1" i="1" dirty="0">
              <a:solidFill>
                <a:srgbClr val="002060"/>
              </a:solidFill>
            </a:endParaRPr>
          </a:p>
          <a:p>
            <a:pPr marL="0" indent="0">
              <a:lnSpc>
                <a:spcPct val="100000"/>
              </a:lnSpc>
              <a:buNone/>
            </a:pPr>
            <a:r>
              <a:rPr lang="en-US" sz="2000" b="1" i="1" dirty="0">
                <a:solidFill>
                  <a:srgbClr val="002060"/>
                </a:solidFill>
              </a:rPr>
              <a:t>In addition to annual Performance Reporting, every 5 years states conduct a comprehensive needs assessment to identify priority issues of the Maternal Child Health population.</a:t>
            </a:r>
          </a:p>
          <a:p>
            <a:pPr marL="0" indent="0">
              <a:buNone/>
            </a:pPr>
            <a:endParaRPr lang="en-US" sz="1400" b="1" i="1" dirty="0"/>
          </a:p>
          <a:p>
            <a:pPr marL="0" indent="0">
              <a:buNone/>
            </a:pPr>
            <a:endParaRPr lang="en-US" sz="1400" dirty="0"/>
          </a:p>
        </p:txBody>
      </p:sp>
    </p:spTree>
    <p:extLst>
      <p:ext uri="{BB962C8B-B14F-4D97-AF65-F5344CB8AC3E}">
        <p14:creationId xmlns:p14="http://schemas.microsoft.com/office/powerpoint/2010/main" val="225877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A89-EBB4-CD49-A476-368E5D918BBA}"/>
              </a:ext>
            </a:extLst>
          </p:cNvPr>
          <p:cNvSpPr>
            <a:spLocks noGrp="1"/>
          </p:cNvSpPr>
          <p:nvPr>
            <p:ph type="title"/>
          </p:nvPr>
        </p:nvSpPr>
        <p:spPr/>
        <p:txBody>
          <a:bodyPr/>
          <a:lstStyle/>
          <a:p>
            <a:endParaRPr lang="en-US" dirty="0"/>
          </a:p>
        </p:txBody>
      </p:sp>
      <p:pic>
        <p:nvPicPr>
          <p:cNvPr id="5" name="Content Placeholder 4" descr="Shape, square&#10;&#10;Description automatically generated">
            <a:extLst>
              <a:ext uri="{FF2B5EF4-FFF2-40B4-BE49-F238E27FC236}">
                <a16:creationId xmlns:a16="http://schemas.microsoft.com/office/drawing/2014/main" id="{AA9A5CFF-933F-8D46-8A1E-C173002005DC}"/>
              </a:ext>
            </a:extLst>
          </p:cNvPr>
          <p:cNvPicPr>
            <a:picLocks noGrp="1" noChangeAspect="1"/>
          </p:cNvPicPr>
          <p:nvPr>
            <p:ph idx="1"/>
          </p:nvPr>
        </p:nvPicPr>
        <p:blipFill>
          <a:blip r:embed="rId2"/>
          <a:stretch>
            <a:fillRect/>
          </a:stretch>
        </p:blipFill>
        <p:spPr>
          <a:xfrm>
            <a:off x="-104502" y="0"/>
            <a:ext cx="12409714" cy="6858000"/>
          </a:xfrm>
        </p:spPr>
      </p:pic>
      <p:pic>
        <p:nvPicPr>
          <p:cNvPr id="7" name="Picture 6" descr="Logo&#10;&#10;Description automatically generated">
            <a:extLst>
              <a:ext uri="{FF2B5EF4-FFF2-40B4-BE49-F238E27FC236}">
                <a16:creationId xmlns:a16="http://schemas.microsoft.com/office/drawing/2014/main" id="{3806EADC-6B43-BE4D-9489-C74737315260}"/>
              </a:ext>
            </a:extLst>
          </p:cNvPr>
          <p:cNvPicPr>
            <a:picLocks noChangeAspect="1"/>
          </p:cNvPicPr>
          <p:nvPr/>
        </p:nvPicPr>
        <p:blipFill>
          <a:blip r:embed="rId3"/>
          <a:stretch>
            <a:fillRect/>
          </a:stretch>
        </p:blipFill>
        <p:spPr>
          <a:xfrm>
            <a:off x="10541876" y="5369008"/>
            <a:ext cx="1166650" cy="1215875"/>
          </a:xfrm>
          <a:prstGeom prst="rect">
            <a:avLst/>
          </a:prstGeom>
        </p:spPr>
      </p:pic>
      <p:sp>
        <p:nvSpPr>
          <p:cNvPr id="6" name="Title 1">
            <a:extLst>
              <a:ext uri="{FF2B5EF4-FFF2-40B4-BE49-F238E27FC236}">
                <a16:creationId xmlns:a16="http://schemas.microsoft.com/office/drawing/2014/main" id="{103A1273-F5CA-451B-B18A-D53B21CFFE80}"/>
              </a:ext>
            </a:extLst>
          </p:cNvPr>
          <p:cNvSpPr txBox="1">
            <a:spLocks/>
          </p:cNvSpPr>
          <p:nvPr/>
        </p:nvSpPr>
        <p:spPr>
          <a:xfrm>
            <a:off x="1472527" y="381000"/>
            <a:ext cx="822960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Black" panose="020B0A04020102020204" pitchFamily="34" charset="0"/>
                <a:ea typeface="+mj-ea"/>
                <a:cs typeface="+mj-cs"/>
              </a:rPr>
              <a:t>Child &amp; Adolescent Health</a:t>
            </a:r>
          </a:p>
        </p:txBody>
      </p:sp>
      <p:sp>
        <p:nvSpPr>
          <p:cNvPr id="8" name="Content Placeholder 5">
            <a:extLst>
              <a:ext uri="{FF2B5EF4-FFF2-40B4-BE49-F238E27FC236}">
                <a16:creationId xmlns:a16="http://schemas.microsoft.com/office/drawing/2014/main" id="{9ED07F89-4AF8-46E9-ACC1-72AA9BF95662}"/>
              </a:ext>
            </a:extLst>
          </p:cNvPr>
          <p:cNvSpPr txBox="1">
            <a:spLocks/>
          </p:cNvSpPr>
          <p:nvPr/>
        </p:nvSpPr>
        <p:spPr>
          <a:xfrm>
            <a:off x="457200" y="1600201"/>
            <a:ext cx="8229600" cy="592982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
                <a:srgbClr val="002F5F"/>
              </a:buClr>
              <a:buSzPct val="75000"/>
              <a:buFont typeface="Wingdings" pitchFamily="2" charset="2"/>
              <a:buChar char=""/>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Newborn Screening Program</a:t>
            </a:r>
          </a:p>
          <a:p>
            <a:pPr marL="914400" marR="0" lvl="0" indent="-365760" algn="l" defTabSz="914400" rtl="0" eaLnBrk="1" fontAlgn="base" latinLnBrk="0" hangingPunct="1">
              <a:lnSpc>
                <a:spcPct val="90000"/>
              </a:lnSpc>
              <a:spcBef>
                <a:spcPts val="576"/>
              </a:spcBef>
              <a:spcAft>
                <a:spcPct val="0"/>
              </a:spcAft>
              <a:buClr>
                <a:srgbClr val="FFC000"/>
              </a:buClr>
              <a:buSzPct val="75000"/>
              <a:buFont typeface="Wingdings" pitchFamily="2" charset="2"/>
              <a:buChar char=""/>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Screen 100% of newborns annually</a:t>
            </a:r>
          </a:p>
          <a:p>
            <a:pPr marL="914400" marR="0" lvl="0" indent="-365760" algn="l" defTabSz="914400" rtl="0" eaLnBrk="1" fontAlgn="base" latinLnBrk="0" hangingPunct="1">
              <a:lnSpc>
                <a:spcPct val="90000"/>
              </a:lnSpc>
              <a:spcBef>
                <a:spcPts val="576"/>
              </a:spcBef>
              <a:spcAft>
                <a:spcPct val="0"/>
              </a:spcAft>
              <a:buClr>
                <a:srgbClr val="FFC000"/>
              </a:buClr>
              <a:buSzPct val="75000"/>
              <a:buFont typeface="Wingdings" pitchFamily="2" charset="2"/>
              <a:buChar char=""/>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Provide the recommended follow up for 100% of Newborns with positive or inconclusive screens </a:t>
            </a:r>
          </a:p>
          <a:p>
            <a:pPr marL="914400" marR="0" lvl="0" indent="-365760" algn="l" defTabSz="914400" rtl="0" eaLnBrk="1" fontAlgn="base" latinLnBrk="0" hangingPunct="1">
              <a:lnSpc>
                <a:spcPct val="90000"/>
              </a:lnSpc>
              <a:spcBef>
                <a:spcPts val="576"/>
              </a:spcBef>
              <a:spcAft>
                <a:spcPct val="0"/>
              </a:spcAft>
              <a:buClr>
                <a:srgbClr val="FFC000"/>
              </a:buClr>
              <a:buSzPct val="75000"/>
              <a:buFont typeface="Wingdings" pitchFamily="2" charset="2"/>
              <a:buChar char=""/>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Provide follow up for (100%) of newborns diagnosed with genetic disorder who received evaluation, treatment and education/follow up</a:t>
            </a:r>
          </a:p>
          <a:p>
            <a:pPr marL="548640" marR="0" lvl="0" indent="0" algn="l" defTabSz="914400" rtl="0" eaLnBrk="1" fontAlgn="base" latinLnBrk="0" hangingPunct="1">
              <a:lnSpc>
                <a:spcPct val="90000"/>
              </a:lnSpc>
              <a:spcBef>
                <a:spcPts val="1000"/>
              </a:spcBef>
              <a:spcAft>
                <a:spcPct val="0"/>
              </a:spcAft>
              <a:buClr>
                <a:srgbClr val="FFC000"/>
              </a:buClr>
              <a:buSzPct val="75000"/>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548640" marR="0" lvl="0" indent="-228600" algn="l" defTabSz="914400" rtl="0" eaLnBrk="1" fontAlgn="base" latinLnBrk="0" hangingPunct="1">
              <a:lnSpc>
                <a:spcPct val="90000"/>
              </a:lnSpc>
              <a:spcBef>
                <a:spcPts val="1000"/>
              </a:spcBef>
              <a:spcAft>
                <a:spcPct val="0"/>
              </a:spcAft>
              <a:buClr>
                <a:srgbClr val="FFC000"/>
              </a:buClr>
              <a:buSzPct val="75000"/>
              <a:buFont typeface="Arial" panose="020B0604020202020204" pitchFamily="34" charset="0"/>
              <a:buChar char="•"/>
              <a:tabLst/>
              <a:defRPr/>
            </a:pPr>
            <a:endParaRPr kumimoji="0" lang="en-US" sz="20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205025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B7255BA46C045A39B1B12A7553871" ma:contentTypeVersion="12" ma:contentTypeDescription="Create a new document." ma:contentTypeScope="" ma:versionID="873eaec31bebb410a2384b01b0b8a30e">
  <xsd:schema xmlns:xsd="http://www.w3.org/2001/XMLSchema" xmlns:xs="http://www.w3.org/2001/XMLSchema" xmlns:p="http://schemas.microsoft.com/office/2006/metadata/properties" xmlns:ns3="ef09e430-20d7-4b03-8fad-03e51e43dbd7" xmlns:ns4="8bcd7a17-619e-4e51-8e35-3ddc85085ab1" targetNamespace="http://schemas.microsoft.com/office/2006/metadata/properties" ma:root="true" ma:fieldsID="4c76a1a57873acb80da2788425d6d396" ns3:_="" ns4:_="">
    <xsd:import namespace="ef09e430-20d7-4b03-8fad-03e51e43dbd7"/>
    <xsd:import namespace="8bcd7a17-619e-4e51-8e35-3ddc85085a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9e430-20d7-4b03-8fad-03e51e43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cd7a17-619e-4e51-8e35-3ddc85085a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f09e430-20d7-4b03-8fad-03e51e43db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FC1AEE-EA4B-42C6-9C1B-638D5FA81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09e430-20d7-4b03-8fad-03e51e43dbd7"/>
    <ds:schemaRef ds:uri="8bcd7a17-619e-4e51-8e35-3ddc85085a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FB7723-F7B3-4AF4-A5A5-CE74997338E2}">
  <ds:schemaRefs>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ef09e430-20d7-4b03-8fad-03e51e43dbd7"/>
    <ds:schemaRef ds:uri="http://schemas.microsoft.com/office/2006/documentManagement/types"/>
    <ds:schemaRef ds:uri="http://schemas.microsoft.com/office/infopath/2007/PartnerControls"/>
    <ds:schemaRef ds:uri="8bcd7a17-619e-4e51-8e35-3ddc85085ab1"/>
    <ds:schemaRef ds:uri="http://www.w3.org/XML/1998/namespace"/>
  </ds:schemaRefs>
</ds:datastoreItem>
</file>

<file path=customXml/itemProps3.xml><?xml version="1.0" encoding="utf-8"?>
<ds:datastoreItem xmlns:ds="http://schemas.openxmlformats.org/officeDocument/2006/customXml" ds:itemID="{8BC35774-ED67-45BA-8BF6-F87577B875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1799</TotalTime>
  <Words>981</Words>
  <Application>Microsoft Office PowerPoint</Application>
  <PresentationFormat>Widescreen</PresentationFormat>
  <Paragraphs>142</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Burnett, Sylvia</dc:creator>
  <cp:lastModifiedBy>Polk, Beryl</cp:lastModifiedBy>
  <cp:revision>51</cp:revision>
  <cp:lastPrinted>2023-08-09T19:30:03Z</cp:lastPrinted>
  <dcterms:created xsi:type="dcterms:W3CDTF">2021-04-07T15:00:08Z</dcterms:created>
  <dcterms:modified xsi:type="dcterms:W3CDTF">2023-08-10T13:30:11Z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0x010100542B7255BA46C045A39B1B12A7553871</vt:lpwstr>
  </property>
</Properties>
</file>