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05" r:id="rId2"/>
    <p:sldMasterId id="2147483713" r:id="rId3"/>
    <p:sldMasterId id="2147483710" r:id="rId4"/>
  </p:sldMasterIdLst>
  <p:notesMasterIdLst>
    <p:notesMasterId r:id="rId37"/>
  </p:notesMasterIdLst>
  <p:sldIdLst>
    <p:sldId id="330" r:id="rId5"/>
    <p:sldId id="263" r:id="rId6"/>
    <p:sldId id="321" r:id="rId7"/>
    <p:sldId id="257" r:id="rId8"/>
    <p:sldId id="322" r:id="rId9"/>
    <p:sldId id="324" r:id="rId10"/>
    <p:sldId id="325" r:id="rId11"/>
    <p:sldId id="326" r:id="rId12"/>
    <p:sldId id="328" r:id="rId13"/>
    <p:sldId id="329" r:id="rId14"/>
    <p:sldId id="335" r:id="rId15"/>
    <p:sldId id="331" r:id="rId16"/>
    <p:sldId id="332" r:id="rId17"/>
    <p:sldId id="333" r:id="rId18"/>
    <p:sldId id="336" r:id="rId19"/>
    <p:sldId id="315" r:id="rId20"/>
    <p:sldId id="337" r:id="rId21"/>
    <p:sldId id="338" r:id="rId22"/>
    <p:sldId id="285" r:id="rId23"/>
    <p:sldId id="339" r:id="rId24"/>
    <p:sldId id="286" r:id="rId25"/>
    <p:sldId id="267" r:id="rId26"/>
    <p:sldId id="268" r:id="rId27"/>
    <p:sldId id="269" r:id="rId28"/>
    <p:sldId id="283" r:id="rId29"/>
    <p:sldId id="270" r:id="rId30"/>
    <p:sldId id="271" r:id="rId31"/>
    <p:sldId id="272" r:id="rId32"/>
    <p:sldId id="273" r:id="rId33"/>
    <p:sldId id="274" r:id="rId34"/>
    <p:sldId id="275" r:id="rId35"/>
    <p:sldId id="318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Geneva" charset="-128"/>
        <a:cs typeface="Geneva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Geneva" charset="-128"/>
        <a:cs typeface="Geneva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Geneva" charset="-128"/>
        <a:cs typeface="Geneva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Geneva" charset="-128"/>
        <a:cs typeface="Geneva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Geneva" charset="-128"/>
        <a:cs typeface="Geneva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Geneva" charset="-128"/>
        <a:cs typeface="Geneva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Geneva" charset="-128"/>
        <a:cs typeface="Geneva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Geneva" charset="-128"/>
        <a:cs typeface="Geneva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Geneva" charset="-128"/>
        <a:cs typeface="Geneva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82C629-8740-C945-B1E9-685992DC7259}" v="2" dt="2023-07-19T18:23:19.420"/>
    <p1510:client id="{9D82F50C-CDC3-3044-A332-E7525817DDFB}" v="18" dt="2023-07-20T17:53:37.2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6327"/>
  </p:normalViewPr>
  <p:slideViewPr>
    <p:cSldViewPr showGuides="1">
      <p:cViewPr varScale="1">
        <p:scale>
          <a:sx n="128" d="100"/>
          <a:sy n="128" d="100"/>
        </p:scale>
        <p:origin x="11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CB364134-C985-074A-AE2E-98B41C844AC7}" type="datetime1">
              <a:rPr lang="en-US"/>
              <a:pPr>
                <a:defRPr/>
              </a:pPr>
              <a:t>7/20/23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8CE87559-8BB3-264D-8A9F-9BB646A4B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2954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90800"/>
            <a:ext cx="6400800" cy="838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EAA28-F1C4-6540-83CC-206154EF1F03}" type="slidenum">
              <a:rPr lang="en-US"/>
              <a:pPr>
                <a:defRPr/>
              </a:pPr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CFFEE-7ECF-1148-8CFC-DF5B37B82846}" type="slidenum">
              <a:rPr lang="en-US"/>
              <a:pPr>
                <a:defRPr/>
              </a:pPr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47800" y="838200"/>
            <a:ext cx="7086600" cy="1524000"/>
          </a:xfrm>
        </p:spPr>
        <p:txBody>
          <a:bodyPr/>
          <a:lstStyle>
            <a:lvl1pPr algn="l">
              <a:defRPr b="1">
                <a:solidFill>
                  <a:srgbClr val="1D487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2667000"/>
            <a:ext cx="5836024" cy="762000"/>
          </a:xfrm>
        </p:spPr>
        <p:txBody>
          <a:bodyPr/>
          <a:lstStyle>
            <a:lvl1pPr marL="0" indent="0" algn="l">
              <a:buFontTx/>
              <a:buNone/>
              <a:defRPr>
                <a:solidFill>
                  <a:srgbClr val="1D487C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51C41-26AE-6643-8178-70E7984012E8}" type="slidenum">
              <a:rPr lang="en-US"/>
              <a:pPr>
                <a:defRPr/>
              </a:pPr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9EAAC-CF13-EF43-B5C8-587C0BA1B27E}" type="slidenum">
              <a:rPr lang="en-US"/>
              <a:pPr>
                <a:defRPr/>
              </a:pPr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5C3DA-2540-A248-9C4C-25F77F62F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E63D2A-583F-8848-9867-1BC7959E0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9E10BA-B3E0-0D4F-B119-A7DE57E4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C2B60A-F3AA-3346-AA98-9F81631F7412}" type="slidenum">
              <a:rPr lang="en-US" altLang="en-US"/>
              <a:pPr/>
              <a:t>‹#›</a:t>
            </a:fld>
            <a:endParaRPr lang="en-US" altLang="en-US" sz="1400">
              <a:solidFill>
                <a:schemeClr val="tx1"/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55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71735-99CA-3148-8EDD-A32F8383F928}" type="slidenum">
              <a:rPr lang="en-US"/>
              <a:pPr>
                <a:defRPr/>
              </a:pPr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7AFF6-09CC-D341-B7C8-54400FEE2468}" type="slidenum">
              <a:rPr lang="en-US"/>
              <a:pPr>
                <a:defRPr/>
              </a:pPr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B1E9E-409B-6F46-93BC-FF13FE419629}" type="slidenum">
              <a:rPr lang="en-US"/>
              <a:pPr>
                <a:defRPr/>
              </a:pPr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5ECF8-2188-9246-A63F-EF0F01564ABB}" type="slidenum">
              <a:rPr lang="en-US"/>
              <a:pPr>
                <a:defRPr/>
              </a:pPr>
              <a:t>‹#›</a:t>
            </a:fld>
            <a:endParaRPr lang="en-US" sz="1400">
              <a:latin typeface="Times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/>
          </p:cNvPicPr>
          <p:nvPr/>
        </p:nvPicPr>
        <p:blipFill>
          <a:blip r:embed="rId7"/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478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4008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9B49AE8-6281-1C4E-8131-F53E6D61BF5F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6" r:id="rId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Geneva" charset="-128"/>
          <a:cs typeface="Geneva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Geneva" charset="-128"/>
          <a:cs typeface="Geneva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Geneva" charset="-128"/>
          <a:cs typeface="Geneva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Geneva" charset="-128"/>
          <a:cs typeface="Geneva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Geneva" charset="-128"/>
          <a:cs typeface="Geneva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Geneva" charset="-128"/>
          <a:cs typeface="Geneva" charset="-128"/>
        </a:defRPr>
      </a:lvl1pPr>
      <a:lvl2pPr marL="571500" indent="-173038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919163" indent="-228600" algn="l" rtl="0" eaLnBrk="1" fontAlgn="base" hangingPunct="1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196975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14859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478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4008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A751EA8-9BE3-9F44-9061-955518B7C429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Geneva" charset="-128"/>
          <a:cs typeface="Geneva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Geneva" charset="-128"/>
          <a:cs typeface="Geneva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Geneva" charset="-128"/>
          <a:cs typeface="Geneva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Geneva" charset="-128"/>
          <a:cs typeface="Geneva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rebuchet MS" charset="0"/>
          <a:ea typeface="Geneva" charset="-128"/>
          <a:cs typeface="Geneva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Geneva" charset="-128"/>
          <a:cs typeface="Geneva" charset="-128"/>
        </a:defRPr>
      </a:lvl1pPr>
      <a:lvl2pPr marL="571500" indent="-173038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919163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196975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14859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76200"/>
            <a:ext cx="838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38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4008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3B823FA-E23A-9045-A26F-7A85E7954C7D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Geneva" charset="-128"/>
          <a:cs typeface="Geneva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charset="0"/>
          <a:ea typeface="Geneva" charset="-128"/>
          <a:cs typeface="Geneva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charset="0"/>
          <a:ea typeface="Geneva" charset="-128"/>
          <a:cs typeface="Geneva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charset="0"/>
          <a:ea typeface="Geneva" charset="-128"/>
          <a:cs typeface="Geneva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charset="0"/>
          <a:ea typeface="Geneva" charset="-128"/>
          <a:cs typeface="Geneva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Geneva" charset="-128"/>
          <a:cs typeface="Geneva" charset="-128"/>
        </a:defRPr>
      </a:lvl1pPr>
      <a:lvl2pPr marL="571500" indent="-173038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2pPr>
      <a:lvl3pPr marL="919163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196975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14859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447800"/>
            <a:ext cx="8382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400800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6546474-DE79-0443-AFF7-49E200F6A9A2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Geneva" charset="-128"/>
          <a:cs typeface="Geneva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charset="0"/>
          <a:ea typeface="Geneva" charset="-128"/>
          <a:cs typeface="Geneva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charset="0"/>
          <a:ea typeface="Geneva" charset="-128"/>
          <a:cs typeface="Geneva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charset="0"/>
          <a:ea typeface="Geneva" charset="-128"/>
          <a:cs typeface="Geneva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charset="0"/>
          <a:ea typeface="Geneva" charset="-128"/>
          <a:cs typeface="Geneva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Geneva" charset="-128"/>
          <a:cs typeface="Geneva" charset="-128"/>
        </a:defRPr>
      </a:lvl1pPr>
      <a:lvl2pPr marL="571500" indent="-173038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  <a:ea typeface="ヒラギノ角ゴ Pro W3" charset="-128"/>
          <a:cs typeface="ヒラギノ角ゴ Pro W3" charset="0"/>
        </a:defRPr>
      </a:lvl2pPr>
      <a:lvl3pPr marL="919163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§"/>
        <a:defRPr sz="2000">
          <a:solidFill>
            <a:schemeClr val="bg1"/>
          </a:solidFill>
          <a:latin typeface="+mn-lt"/>
          <a:ea typeface="ヒラギノ角ゴ Pro W3" charset="-128"/>
          <a:cs typeface="ヒラギノ角ゴ Pro W3" charset="0"/>
        </a:defRPr>
      </a:lvl3pPr>
      <a:lvl4pPr marL="1196975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ヒラギノ角ゴ Pro W3" charset="-128"/>
          <a:cs typeface="ヒラギノ角ゴ Pro W3" charset="0"/>
        </a:defRPr>
      </a:lvl4pPr>
      <a:lvl5pPr marL="14859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2C7F7C7-856B-164E-8F8A-066D11788D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Lung Cancer Screening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11ACF47-F2DC-C14B-9148-03E7730755A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/>
              <a:t>Pierre de Delva MD, FACS</a:t>
            </a:r>
          </a:p>
          <a:p>
            <a:r>
              <a:rPr lang="en-US" altLang="en-US"/>
              <a:t>Thoracic Oncology Program </a:t>
            </a:r>
          </a:p>
          <a:p>
            <a:r>
              <a:rPr lang="en-US" altLang="en-US"/>
              <a:t>UMMC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B0528-7058-2349-A300-6675F6860663}"/>
              </a:ext>
            </a:extLst>
          </p:cNvPr>
          <p:cNvSpPr txBox="1"/>
          <p:nvPr/>
        </p:nvSpPr>
        <p:spPr>
          <a:xfrm>
            <a:off x="1676400" y="6397231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 have no financial disclosures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57F1D-7C27-5A48-B38E-6ABEDB0E5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Prevention and Early Detection  are the Keys to Reduces Deaths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8677C-DB50-F149-B9E1-1A63BD7FC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419600"/>
          </a:xfrm>
        </p:spPr>
        <p:txBody>
          <a:bodyPr/>
          <a:lstStyle/>
          <a:p>
            <a:r>
              <a:rPr lang="en-US" dirty="0"/>
              <a:t>Smoking cessation programs</a:t>
            </a:r>
          </a:p>
          <a:p>
            <a:pPr lvl="1"/>
            <a:r>
              <a:rPr lang="en-US" dirty="0"/>
              <a:t>Education</a:t>
            </a:r>
          </a:p>
          <a:p>
            <a:pPr lvl="1"/>
            <a:r>
              <a:rPr lang="en-US" dirty="0"/>
              <a:t>Regulation and taxation of tobacco products</a:t>
            </a:r>
          </a:p>
          <a:p>
            <a:pPr lvl="1"/>
            <a:r>
              <a:rPr lang="en-US" dirty="0"/>
              <a:t>Effective cessation programs</a:t>
            </a:r>
          </a:p>
          <a:p>
            <a:r>
              <a:rPr lang="en-US" dirty="0"/>
              <a:t>Identification of high risk populations</a:t>
            </a:r>
          </a:p>
          <a:p>
            <a:r>
              <a:rPr lang="en-US" dirty="0"/>
              <a:t>Screening</a:t>
            </a:r>
          </a:p>
        </p:txBody>
      </p:sp>
    </p:spTree>
    <p:extLst>
      <p:ext uri="{BB962C8B-B14F-4D97-AF65-F5344CB8AC3E}">
        <p14:creationId xmlns:p14="http://schemas.microsoft.com/office/powerpoint/2010/main" val="3247999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869E2-0E49-5549-9AE7-4DC893845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D47531-CBB2-4A44-92F8-C32444E3C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47161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28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174DB-8971-954C-92CF-ABE302BE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Screening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114D-0380-5847-8DF7-94541B681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Testing of a population who is at risk for a disease, but who does not exhibit signs or symptoms to make the diagnosis</a:t>
            </a:r>
          </a:p>
          <a:p>
            <a:r>
              <a:rPr lang="en-US" dirty="0"/>
              <a:t>The goal is to detect the disease when cure is possible or treatment will decrease the long term morbidity attributable to the disease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17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174DB-8971-954C-92CF-ABE302BE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Ideal Screening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114D-0380-5847-8DF7-94541B681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Simple</a:t>
            </a:r>
          </a:p>
          <a:p>
            <a:r>
              <a:rPr lang="en-US"/>
              <a:t>Low Risk</a:t>
            </a:r>
          </a:p>
          <a:p>
            <a:r>
              <a:rPr lang="en-US"/>
              <a:t>High sensitivity and specificity</a:t>
            </a:r>
          </a:p>
          <a:p>
            <a:pPr lvl="1"/>
            <a:r>
              <a:rPr lang="en-US"/>
              <a:t>Low number of false positives and high positive predictive </a:t>
            </a:r>
          </a:p>
          <a:p>
            <a:r>
              <a:rPr lang="en-US"/>
              <a:t>Cost effective</a:t>
            </a:r>
          </a:p>
          <a:p>
            <a:r>
              <a:rPr lang="en-US"/>
              <a:t>Convenient for the patient</a:t>
            </a:r>
          </a:p>
          <a:p>
            <a:r>
              <a:rPr lang="en-US"/>
              <a:t>SAVES LIVES!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46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5B63D-D844-AC46-A04A-600727E1B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a Cancer Screening Tool-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9575B-A5FB-E944-B24D-41674835C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trike="sngStrike"/>
              <a:t>More Cancers Detected</a:t>
            </a:r>
            <a:endParaRPr lang="en-US"/>
          </a:p>
          <a:p>
            <a:r>
              <a:rPr lang="en-US" strike="sngStrike"/>
              <a:t>Early Stage Cancer Detected</a:t>
            </a:r>
          </a:p>
          <a:p>
            <a:r>
              <a:rPr lang="en-US" strike="sngStrike"/>
              <a:t>Better Five Year Survival</a:t>
            </a:r>
          </a:p>
          <a:p>
            <a:r>
              <a:rPr lang="en-US" b="1"/>
              <a:t>Reduced Cancer Mortality-Yes!</a:t>
            </a:r>
          </a:p>
          <a:p>
            <a:pPr lvl="1"/>
            <a:r>
              <a:rPr lang="en-US" b="1"/>
              <a:t>Can only really be determined in a randomized trial</a:t>
            </a:r>
          </a:p>
          <a:p>
            <a:pPr marL="0" indent="0">
              <a:buNone/>
            </a:pPr>
            <a:endParaRPr lang="en-US" strike="sngStrike"/>
          </a:p>
        </p:txBody>
      </p:sp>
    </p:spTree>
    <p:extLst>
      <p:ext uri="{BB962C8B-B14F-4D97-AF65-F5344CB8AC3E}">
        <p14:creationId xmlns:p14="http://schemas.microsoft.com/office/powerpoint/2010/main" val="2938434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407C3-1DC3-EE48-A67B-97C3699A1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Cancer Screening: NOT CXR!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B7ECE4-D5B6-447F-9D14-20169FD2B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12435-2A0E-ED19-7330-95054ABFE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1434548"/>
            <a:ext cx="7267707" cy="397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2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A0644-3E61-7241-A36B-7C9C93CDA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FDCBC8-63A2-2543-818A-18A4F378E7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3800" y="2516436"/>
            <a:ext cx="1524000" cy="207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10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174DB-8971-954C-92CF-ABE302BE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Low-Dose CT Scan Screening:</a:t>
            </a:r>
            <a:br>
              <a:rPr lang="en-US"/>
            </a:br>
            <a:r>
              <a:rPr lang="en-US"/>
              <a:t>National Lung Screening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114D-0380-5847-8DF7-94541B681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NCI funded, multi-institutional (33), randomized trial</a:t>
            </a:r>
          </a:p>
          <a:p>
            <a:r>
              <a:rPr lang="en-US"/>
              <a:t>Low-Dose CT vs Chest Radiograph</a:t>
            </a:r>
          </a:p>
          <a:p>
            <a:r>
              <a:rPr lang="en-US"/>
              <a:t>Eligibility Criteria</a:t>
            </a:r>
          </a:p>
          <a:p>
            <a:pPr lvl="1"/>
            <a:r>
              <a:rPr lang="en-US"/>
              <a:t>55-74 years of age</a:t>
            </a:r>
          </a:p>
          <a:p>
            <a:pPr lvl="1"/>
            <a:r>
              <a:rPr lang="en-US"/>
              <a:t>At least 30 pack-year history of smoking</a:t>
            </a:r>
          </a:p>
          <a:p>
            <a:pPr lvl="1"/>
            <a:r>
              <a:rPr lang="en-US"/>
              <a:t>If former smoker, quite less than 15 years prior</a:t>
            </a:r>
          </a:p>
          <a:p>
            <a:r>
              <a:rPr lang="en-US"/>
              <a:t>Exclusion Criteria</a:t>
            </a:r>
          </a:p>
          <a:p>
            <a:pPr lvl="1"/>
            <a:r>
              <a:rPr lang="en-US"/>
              <a:t>Previous Lung Cancer within 18 months</a:t>
            </a:r>
          </a:p>
          <a:p>
            <a:pPr lvl="1"/>
            <a:r>
              <a:rPr lang="en-US"/>
              <a:t>Sings and Symptoms of lung cancer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D28C1-16A8-3444-A21B-14808A346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0" y="6287035"/>
            <a:ext cx="40767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79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174DB-8971-954C-92CF-ABE302BE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Low-Dose CT Scan Screening:</a:t>
            </a:r>
            <a:br>
              <a:rPr lang="en-US"/>
            </a:br>
            <a:r>
              <a:rPr lang="en-US"/>
              <a:t>National Lung Screening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114D-0380-5847-8DF7-94541B681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55,454 enrolled from 8/2002 to 4/2005</a:t>
            </a:r>
          </a:p>
          <a:p>
            <a:pPr lvl="1"/>
            <a:r>
              <a:rPr lang="en-US"/>
              <a:t>59% male 41% female</a:t>
            </a:r>
          </a:p>
          <a:p>
            <a:pPr lvl="1"/>
            <a:r>
              <a:rPr lang="en-US"/>
              <a:t>90% White 4.5% Black  2.1% Asian and 1.8% Latino</a:t>
            </a:r>
          </a:p>
          <a:p>
            <a:r>
              <a:rPr lang="en-US"/>
              <a:t>Screening:</a:t>
            </a:r>
          </a:p>
          <a:p>
            <a:pPr lvl="1"/>
            <a:r>
              <a:rPr lang="en-US"/>
              <a:t>Screening Occurred at Enrollment, Year 1 and Year 2</a:t>
            </a:r>
          </a:p>
          <a:p>
            <a:pPr lvl="2"/>
            <a:r>
              <a:rPr lang="en-US"/>
              <a:t>Low Dose CT 1.5 mSv versus 8mSv in routine CT</a:t>
            </a:r>
          </a:p>
          <a:p>
            <a:pPr lvl="2"/>
            <a:r>
              <a:rPr lang="en-US"/>
              <a:t>Conventional Chest x-ray</a:t>
            </a:r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D28C1-16A8-3444-A21B-14808A346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0" y="6287035"/>
            <a:ext cx="40767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29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174DB-8971-954C-92CF-ABE302BE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Low-Dose CT Scan Screening:</a:t>
            </a:r>
            <a:br>
              <a:rPr lang="en-US"/>
            </a:br>
            <a:r>
              <a:rPr lang="en-US"/>
              <a:t>National Lung Screening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114D-0380-5847-8DF7-94541B681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848600" cy="4419600"/>
          </a:xfrm>
        </p:spPr>
        <p:txBody>
          <a:bodyPr/>
          <a:lstStyle/>
          <a:p>
            <a:r>
              <a:rPr lang="en-US"/>
              <a:t>Positive CT Results was 24.2% and defined as:</a:t>
            </a:r>
          </a:p>
          <a:p>
            <a:pPr lvl="1"/>
            <a:r>
              <a:rPr lang="en-US"/>
              <a:t>Non calcified nodule at least 4 mm in diameter</a:t>
            </a:r>
          </a:p>
          <a:p>
            <a:pPr lvl="1"/>
            <a:r>
              <a:rPr lang="en-US"/>
              <a:t>Adenopathy or effusion</a:t>
            </a:r>
          </a:p>
          <a:p>
            <a:r>
              <a:rPr lang="en-US"/>
              <a:t>No prescribed diagnostic or therapeutic protocol for positive result-standard practice</a:t>
            </a:r>
          </a:p>
          <a:p>
            <a:pPr lvl="1"/>
            <a:r>
              <a:rPr lang="en-US"/>
              <a:t>93% had diagnostic follow up (less with each subsequent screening)</a:t>
            </a:r>
          </a:p>
          <a:p>
            <a:pPr lvl="2"/>
            <a:r>
              <a:rPr lang="en-US"/>
              <a:t>58 % had a CT, CXR or PET</a:t>
            </a:r>
          </a:p>
          <a:p>
            <a:pPr lvl="2"/>
            <a:r>
              <a:rPr lang="en-US"/>
              <a:t>1.8% Biopsy</a:t>
            </a:r>
          </a:p>
          <a:p>
            <a:pPr lvl="2"/>
            <a:r>
              <a:rPr lang="en-US"/>
              <a:t>5% Surgical Procedure</a:t>
            </a:r>
          </a:p>
          <a:p>
            <a:pPr lvl="2"/>
            <a:endParaRPr lang="en-US"/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D28C1-16A8-3444-A21B-14808A346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0" y="6287035"/>
            <a:ext cx="40767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49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develops lung cancer?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4419600"/>
          </a:xfrm>
        </p:spPr>
        <p:txBody>
          <a:bodyPr/>
          <a:lstStyle/>
          <a:p>
            <a:r>
              <a:rPr lang="en-US" dirty="0"/>
              <a:t>Tobacco Use</a:t>
            </a:r>
          </a:p>
          <a:p>
            <a:pPr lvl="1"/>
            <a:r>
              <a:rPr lang="en-US" dirty="0"/>
              <a:t>80-90% of lung cancer deaths are directly linked to cigarette smoking</a:t>
            </a:r>
          </a:p>
          <a:p>
            <a:pPr lvl="1"/>
            <a:r>
              <a:rPr lang="en-US" dirty="0"/>
              <a:t>The more you smoke the higher the risk</a:t>
            </a:r>
          </a:p>
          <a:p>
            <a:r>
              <a:rPr lang="en-US" dirty="0"/>
              <a:t>Secondhand exposure</a:t>
            </a:r>
          </a:p>
          <a:p>
            <a:pPr lvl="1"/>
            <a:r>
              <a:rPr lang="en-US" dirty="0"/>
              <a:t>Around 7,000 deaths per year related to secondhand exposure</a:t>
            </a:r>
          </a:p>
          <a:p>
            <a:r>
              <a:rPr lang="en-US" dirty="0"/>
              <a:t>Asbestos, radon exposure, exposure to carcinogens in the workplace, and cigars/pipes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dirty="0"/>
              <a:t>3. Lung Cancer Risk Factors | Smoking &amp; Lung Cancer [Internet]. Cancer.org. 2021 [cited 12 May 2021]. Available from: https://www.cancer.org/cancer/lung-cancer/causes-risks-prevention/risk-factors.html</a:t>
            </a:r>
          </a:p>
        </p:txBody>
      </p:sp>
    </p:spTree>
    <p:extLst>
      <p:ext uri="{BB962C8B-B14F-4D97-AF65-F5344CB8AC3E}">
        <p14:creationId xmlns:p14="http://schemas.microsoft.com/office/powerpoint/2010/main" val="2062934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174DB-8971-954C-92CF-ABE302BE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Low-Dose CT Scan Screening:</a:t>
            </a:r>
            <a:br>
              <a:rPr lang="en-US"/>
            </a:br>
            <a:r>
              <a:rPr lang="en-US"/>
              <a:t>National Lung Screening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114D-0380-5847-8DF7-94541B681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Primary End Point:</a:t>
            </a:r>
          </a:p>
          <a:p>
            <a:pPr lvl="1"/>
            <a:r>
              <a:rPr lang="en-US"/>
              <a:t>Lung Cancer Mortality between the two arms</a:t>
            </a:r>
          </a:p>
          <a:p>
            <a:r>
              <a:rPr lang="en-US"/>
              <a:t>Powered 90% to detect a 21% difference</a:t>
            </a:r>
          </a:p>
          <a:p>
            <a:r>
              <a:rPr lang="en-US"/>
              <a:t>Follow up was 7 years</a:t>
            </a:r>
          </a:p>
          <a:p>
            <a:r>
              <a:rPr lang="en-US"/>
              <a:t>95% adherence with screening</a:t>
            </a:r>
          </a:p>
          <a:p>
            <a:r>
              <a:rPr lang="en-US"/>
              <a:t>Low percentage of incidental cross over in chest screening arm 4.3%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D28C1-16A8-3444-A21B-14808A346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0" y="6287035"/>
            <a:ext cx="40767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09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174DB-8971-954C-92CF-ABE302BE0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Low-Dose CT Scan Screening:</a:t>
            </a:r>
            <a:br>
              <a:rPr lang="en-US"/>
            </a:br>
            <a:r>
              <a:rPr lang="en-US"/>
              <a:t>National Lung Screening Trial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9D28C1-16A8-3444-A21B-14808A346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650" y="6287035"/>
            <a:ext cx="4076700" cy="2413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F402CE-A2E8-7D42-AFF5-7C6CE4ABC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5181600" cy="4419600"/>
          </a:xfrm>
        </p:spPr>
        <p:txBody>
          <a:bodyPr/>
          <a:lstStyle/>
          <a:p>
            <a:r>
              <a:rPr lang="en-US" dirty="0"/>
              <a:t>Low Dose CT detected more lung cancers : 3.6%</a:t>
            </a:r>
          </a:p>
          <a:p>
            <a:r>
              <a:rPr lang="en-US" dirty="0"/>
              <a:t>High False Positive Rate 96.4%</a:t>
            </a:r>
          </a:p>
          <a:p>
            <a:r>
              <a:rPr lang="en-US" dirty="0"/>
              <a:t>Number need to screen: 320</a:t>
            </a:r>
          </a:p>
          <a:p>
            <a:r>
              <a:rPr lang="en-US" dirty="0"/>
              <a:t>A </a:t>
            </a:r>
            <a:r>
              <a:rPr lang="en-US" b="1" dirty="0"/>
              <a:t>20% mortality risk reduction </a:t>
            </a:r>
            <a:r>
              <a:rPr lang="en-US" dirty="0"/>
              <a:t>with low dose CT p-value 0.004</a:t>
            </a:r>
          </a:p>
          <a:p>
            <a:pPr lvl="1"/>
            <a:r>
              <a:rPr lang="en-US" dirty="0"/>
              <a:t>Due to the high cure rate of early cancers detected by screening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DB22A-951A-3E4D-A01C-EA14C4C8B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3" t="482" r="6854" b="2082"/>
          <a:stretch/>
        </p:blipFill>
        <p:spPr>
          <a:xfrm>
            <a:off x="5844209" y="1447800"/>
            <a:ext cx="3031958" cy="41148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10862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Nelson 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371600"/>
            <a:ext cx="838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Sought to confirm NLST results supporting use of LDCT, but without CXR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Enrolled 15,789 patients over ten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Screened at year 1, year 3, and year 5.5 or no screening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Followed participants for ten years</a:t>
            </a:r>
          </a:p>
        </p:txBody>
      </p:sp>
    </p:spTree>
    <p:extLst>
      <p:ext uri="{BB962C8B-B14F-4D97-AF65-F5344CB8AC3E}">
        <p14:creationId xmlns:p14="http://schemas.microsoft.com/office/powerpoint/2010/main" val="2495853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Enrollment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371600"/>
            <a:ext cx="838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Ages 50-74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At least 15 pack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Former smokers that quit within ten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Excluded those with moderate or severe health problems and an inability to climb two flights of stairs; a body weight of more than 140kg; current or past renal cancer, melanoma, or breast cancer; a diagnosis of lung cancer or treatment related to lung cancer within the past 5 years; or a chest CT scan within the past year.</a:t>
            </a:r>
          </a:p>
        </p:txBody>
      </p:sp>
    </p:spTree>
    <p:extLst>
      <p:ext uri="{BB962C8B-B14F-4D97-AF65-F5344CB8AC3E}">
        <p14:creationId xmlns:p14="http://schemas.microsoft.com/office/powerpoint/2010/main" val="2661531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Findings: Published in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Rate of adherence 90%</a:t>
            </a:r>
          </a:p>
          <a:p>
            <a:r>
              <a:rPr lang="en-US" dirty="0"/>
              <a:t>Staging: </a:t>
            </a:r>
            <a:r>
              <a:rPr lang="en-US" sz="2400" dirty="0"/>
              <a:t>50% in screening arm were early stage with 65-70% stages IA to II. In contrast, 70% in the control arm </a:t>
            </a:r>
            <a:r>
              <a:rPr lang="en-US" sz="2400"/>
              <a:t>were stage III/IV.</a:t>
            </a:r>
            <a:endParaRPr lang="en-US" sz="2400" dirty="0"/>
          </a:p>
          <a:p>
            <a:pPr lvl="1"/>
            <a:r>
              <a:rPr lang="en-US" dirty="0"/>
              <a:t>Mortality reduction of 24% in men and 33% in females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98462" lvl="1" indent="0">
              <a:buNone/>
            </a:pPr>
            <a:r>
              <a:rPr lang="en-US" sz="1200" dirty="0"/>
              <a:t>5. Reduced Lung-Cancer Mortality with Volume CT Screening in a Randomized Trial | NEJM [Internet]. New England Journal of Medicine. 2021 [cited 12 May 2021]. Available from: https://www.nejm.org/doi/full/10.1056/NEJMoa1911793</a:t>
            </a:r>
          </a:p>
          <a:p>
            <a:pPr marL="398462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583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8868C-1598-49AA-928D-6238034E8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www.nejm.org/na101/home/literatum/publisher/mms/journals/content/nejm/2020/nejm_2020.382.issue-6/nejmoa1911793/20200131/images/img_xlarge/nejmoa1911793_f1.jpeg">
            <a:extLst>
              <a:ext uri="{FF2B5EF4-FFF2-40B4-BE49-F238E27FC236}">
                <a16:creationId xmlns:a16="http://schemas.microsoft.com/office/drawing/2014/main" id="{3129FC8F-AE5F-45A2-8D20-0BB18D66C3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257961"/>
            <a:ext cx="5400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939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Preventive Task 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2013, a B recommendation was issued for annual lung cancer screening in those aged 55-80 with at least 30 pack years that are current smokers or have quit within the past 15 years.</a:t>
            </a:r>
          </a:p>
          <a:p>
            <a:r>
              <a:rPr lang="en-US" dirty="0"/>
              <a:t>In 2021, this was re-visited with the new determination issuing a B recommendation, but updated the eligibility criteria: Ages 50-80 with 20 pack years in current smokers or former that have quit within 15 years</a:t>
            </a:r>
          </a:p>
          <a:p>
            <a:pPr lvl="1"/>
            <a:r>
              <a:rPr lang="en-US" dirty="0"/>
              <a:t>14 million at high risk with new guidelines increasing eligibility of populations with disparate outcomes.</a:t>
            </a:r>
          </a:p>
        </p:txBody>
      </p:sp>
    </p:spTree>
    <p:extLst>
      <p:ext uri="{BB962C8B-B14F-4D97-AF65-F5344CB8AC3E}">
        <p14:creationId xmlns:p14="http://schemas.microsoft.com/office/powerpoint/2010/main" val="3375880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5181600"/>
          </a:xfrm>
        </p:spPr>
        <p:txBody>
          <a:bodyPr/>
          <a:lstStyle/>
          <a:p>
            <a:r>
              <a:rPr lang="en-US" sz="2000" dirty="0"/>
              <a:t>Medicare</a:t>
            </a:r>
          </a:p>
          <a:p>
            <a:pPr lvl="1"/>
            <a:r>
              <a:rPr lang="en-US" sz="1600" dirty="0"/>
              <a:t>Covers ages 50-77 with 20 pack years or who are former smokers that quit within 15 years. Patients must be asymptomatic.</a:t>
            </a:r>
          </a:p>
          <a:p>
            <a:pPr lvl="1"/>
            <a:r>
              <a:rPr lang="en-US" sz="1600" dirty="0"/>
              <a:t>Requires shared-decision making visit for initial screening</a:t>
            </a:r>
          </a:p>
          <a:p>
            <a:pPr lvl="2"/>
            <a:r>
              <a:rPr lang="en-US" sz="1400" dirty="0"/>
              <a:t>Discuss risks/benefits, determine eligibility, use of decision-making-aid, counseling on smoking cessation, and counseling on the importance of adhering to annual screening</a:t>
            </a:r>
          </a:p>
          <a:p>
            <a:pPr lvl="2"/>
            <a:r>
              <a:rPr lang="en-US" sz="1400" dirty="0"/>
              <a:t>All components must be documented for coverage. Billable code is: G0296</a:t>
            </a:r>
          </a:p>
          <a:p>
            <a:pPr lvl="2"/>
            <a:r>
              <a:rPr lang="en-US" sz="1400" dirty="0"/>
              <a:t>No longer requires uploading of certain criteria to the ACR’s LCSR</a:t>
            </a:r>
          </a:p>
          <a:p>
            <a:pPr lvl="1"/>
            <a:r>
              <a:rPr lang="en-US" sz="1600" dirty="0"/>
              <a:t>Not subject to co-pay, deductible, or other. 100% coverage.</a:t>
            </a:r>
          </a:p>
          <a:p>
            <a:pPr lvl="1"/>
            <a:r>
              <a:rPr lang="en-US" sz="1600" dirty="0"/>
              <a:t>Z87.891 for former smokers and F17.21 for current</a:t>
            </a:r>
          </a:p>
          <a:p>
            <a:r>
              <a:rPr lang="en-US" sz="2000" dirty="0"/>
              <a:t>Medicaid</a:t>
            </a:r>
          </a:p>
          <a:p>
            <a:pPr lvl="1"/>
            <a:r>
              <a:rPr lang="en-US" sz="1600" dirty="0"/>
              <a:t>Sporadic coverage. Expansion states required to cover and do, but states that did not expand are hit or miss. MS </a:t>
            </a:r>
            <a:r>
              <a:rPr lang="en-US" sz="1600" b="1" dirty="0"/>
              <a:t>does</a:t>
            </a:r>
            <a:r>
              <a:rPr lang="en-US" sz="1600" dirty="0"/>
              <a:t> cover.</a:t>
            </a:r>
          </a:p>
          <a:p>
            <a:r>
              <a:rPr lang="en-US" sz="2000" dirty="0"/>
              <a:t>Private Insurers</a:t>
            </a:r>
          </a:p>
          <a:p>
            <a:pPr lvl="1"/>
            <a:r>
              <a:rPr lang="en-US" sz="1600" dirty="0"/>
              <a:t>Most do cover, but may have different eligibility criteria and CPT codes</a:t>
            </a:r>
          </a:p>
          <a:p>
            <a:pPr lvl="1"/>
            <a:r>
              <a:rPr lang="en-US" sz="1600" dirty="0"/>
              <a:t>BCBS uses z12.2</a:t>
            </a:r>
          </a:p>
          <a:p>
            <a:pPr marL="398462" lvl="1" indent="0">
              <a:buNone/>
            </a:pPr>
            <a:endParaRPr lang="en-US" sz="1200" dirty="0"/>
          </a:p>
          <a:p>
            <a:pPr marL="398462" lvl="1" indent="0">
              <a:buNone/>
            </a:pPr>
            <a:r>
              <a:rPr lang="en-US" sz="1200" dirty="0"/>
              <a:t>7. Decision Memo for Screening for Lung Cancer with Low Dose Computed Tomography (LDCT) (CAG-00439N) [Internet]. Cms.gov. 2021 [cited 12 May 2021]. Available from: https://www.cms.gov/medicare-coverage-database/details/nca-decision-memo.aspx?NCAId=274</a:t>
            </a:r>
          </a:p>
          <a:p>
            <a:pPr lvl="1"/>
            <a:endParaRPr lang="en-US" sz="1800" dirty="0"/>
          </a:p>
          <a:p>
            <a:pPr marL="398462" lvl="1" indent="0">
              <a:buNone/>
            </a:pPr>
            <a:endParaRPr lang="en-US" sz="1800" dirty="0"/>
          </a:p>
          <a:p>
            <a:pPr marL="398462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37245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Uptake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524000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Nationally, only 4.4% of the more than 7.6 million eligible per USPTF guidelines underwent LDCT screening in 2016. Current uptake still less than 6%.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Compared to 65% of those eligible for mammography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lvl="1"/>
            <a:r>
              <a:rPr lang="en-US" sz="1200" dirty="0"/>
              <a:t>8. Uptake of lung cancer screening is exceedingly low [Internet]. Mdedge.com. 2021 [cited 12 May 2021]. Available from: https://www.mdedge.com/chestphysician/article/166457/lung-cancer/uptake-lung-cancer-screening-exceedingly-low#:~:text=Uptake%20of%20lung%20cancer%20screening%20is%20exceedingly%20low.,meeting%20of%20the%20American%20Society%20of%20Clinical%20Oncology.</a:t>
            </a:r>
          </a:p>
          <a:p>
            <a:pPr lvl="1"/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684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Barriers-Individual level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447800"/>
            <a:ext cx="84582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Sociodemographic Characteristics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Current smokers show less adherence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Financial Cost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Lack of health insurance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Lack of knowledge surrounding coverage of LDCT or work-up of potential findings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Lack of Knowledge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Most individuals have never heard of lung cancer screening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Inaccurate knowledge related to lung cancer screening and its procedures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Inaccurate beliefs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Low value of lung cancer screening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Not knowing the risk associated with smoking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Not knowing early detection leads to good prognosis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Fearing CT scans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2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7287A3-7316-0244-9355-C6C2ED260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05815"/>
            <a:ext cx="8153400" cy="63052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457D41-FDAD-F842-8EEB-B5295DE220D6}"/>
              </a:ext>
            </a:extLst>
          </p:cNvPr>
          <p:cNvSpPr txBox="1"/>
          <p:nvPr/>
        </p:nvSpPr>
        <p:spPr>
          <a:xfrm>
            <a:off x="800100" y="2828835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/>
              <a:t>142,670 Deaths</a:t>
            </a:r>
          </a:p>
        </p:txBody>
      </p:sp>
    </p:spTree>
    <p:extLst>
      <p:ext uri="{BB962C8B-B14F-4D97-AF65-F5344CB8AC3E}">
        <p14:creationId xmlns:p14="http://schemas.microsoft.com/office/powerpoint/2010/main" val="6303302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Barriers-Individual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1524000"/>
            <a:ext cx="8305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Distrust of medical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Insurance companies and providers work together to scam patients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Providers do not have time to care for their problems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LDCT is a scam that does not detect early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Stigma surrounding smoking and lung cancer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Patients feel as though they are blamed for their problems due to being a smoker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Feel like social outcasts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Feel “stupid”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This is particularly prevalent amongst patients that see younger providers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Negative attitudes about outcomes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Worry about radiation exposure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False-positive results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Incidental findings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Unfavorable cost-benefit ratio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Over-diagnosis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Anxiety related to procedure and/or potential findings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Inconvenience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Lack of transportation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Time constraints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Appointment conflicts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419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Barriers-Health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447800"/>
            <a:ext cx="8382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Lack of information from primary care providers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Lack of PCP recommendation and inadequate patient education about LDCT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More than 50% of high-risk smokers had never received a recommendation about lung cancer screening from their provider.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Over 50% of providers polled revealed they had never recommended lung screening to their patients.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31% of polled providers were unable to correctly answer questions surrounding eligibility criteria for age and smoking status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Why?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Limited education surrounding use of lung screening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Time constraints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Distrust of the guidelines (64% of PCPs believed current guidelines were at least moderately effective)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lvl="1"/>
            <a:endParaRPr lang="en-US" sz="1200" dirty="0"/>
          </a:p>
          <a:p>
            <a:pPr lvl="1"/>
            <a:r>
              <a:rPr lang="en-US" sz="1200" dirty="0"/>
              <a:t>9. Lei F, Lee E. Barriers to Lung Cancer Screening With Low-Dose Computed Tomography. Oncology Nursing Forum. 2019;:E60-E71.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706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656DBC-10C2-214B-B9B0-24A0E6D06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By the Numbers…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7223AB-8CCC-6F4C-9C83-FDAF59D99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142,670 Dead in US</a:t>
            </a:r>
          </a:p>
          <a:p>
            <a:pPr algn="ctr"/>
            <a:r>
              <a:rPr lang="en-US" dirty="0"/>
              <a:t>1810 Dead in MS</a:t>
            </a:r>
          </a:p>
          <a:p>
            <a:pPr marL="0" indent="0" algn="ctr">
              <a:buNone/>
            </a:pPr>
            <a:r>
              <a:rPr lang="en-US" dirty="0"/>
              <a:t>20% mortality reduction with screening</a:t>
            </a:r>
          </a:p>
          <a:p>
            <a:pPr marL="0" indent="0" algn="ctr">
              <a:buNone/>
            </a:pPr>
            <a:r>
              <a:rPr lang="en-US" dirty="0"/>
              <a:t>4.4% of eligible are being screened</a:t>
            </a:r>
          </a:p>
          <a:p>
            <a:pPr marL="0" indent="0" algn="ctr">
              <a:buNone/>
            </a:pPr>
            <a:r>
              <a:rPr lang="en-US" dirty="0"/>
              <a:t>28,534 lives could be saved in the US but at current rate of screening only 1255</a:t>
            </a:r>
          </a:p>
          <a:p>
            <a:pPr marL="0" indent="0" algn="ctr">
              <a:buNone/>
            </a:pPr>
            <a:r>
              <a:rPr lang="en-US" dirty="0"/>
              <a:t>362 lives could be saved in MS but at current rate of screening only 16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53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E03F437-2968-F744-A0C1-54956F3EB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Lung Cancer is a Lethal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507359-D6CD-DD4E-960E-A2EC7B957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397" y="1447800"/>
            <a:ext cx="6825205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E03F437-2968-F744-A0C1-54956F3EB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Lung Cancer is a Lethal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3E515D-B457-7F4D-B028-ED956F4FF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350" y="1447800"/>
            <a:ext cx="60833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28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457D41-FDAD-F842-8EEB-B5295DE220D6}"/>
              </a:ext>
            </a:extLst>
          </p:cNvPr>
          <p:cNvSpPr txBox="1"/>
          <p:nvPr/>
        </p:nvSpPr>
        <p:spPr>
          <a:xfrm>
            <a:off x="800100" y="2828835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/>
              <a:t>1,810</a:t>
            </a:r>
          </a:p>
        </p:txBody>
      </p:sp>
    </p:spTree>
    <p:extLst>
      <p:ext uri="{BB962C8B-B14F-4D97-AF65-F5344CB8AC3E}">
        <p14:creationId xmlns:p14="http://schemas.microsoft.com/office/powerpoint/2010/main" val="4253676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C951B4-B2FE-3542-B9B7-608314532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44" r="6944" b="14286"/>
          <a:stretch/>
        </p:blipFill>
        <p:spPr>
          <a:xfrm>
            <a:off x="4038600" y="457200"/>
            <a:ext cx="5623560" cy="54421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457D41-FDAD-F842-8EEB-B5295DE220D6}"/>
              </a:ext>
            </a:extLst>
          </p:cNvPr>
          <p:cNvSpPr txBox="1"/>
          <p:nvPr/>
        </p:nvSpPr>
        <p:spPr>
          <a:xfrm>
            <a:off x="800100" y="2819400"/>
            <a:ext cx="75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/>
              <a:t>1,810</a:t>
            </a:r>
          </a:p>
          <a:p>
            <a:pPr algn="ctr"/>
            <a:r>
              <a:rPr lang="en-US" sz="7200"/>
              <a:t>Deaths</a:t>
            </a:r>
          </a:p>
        </p:txBody>
      </p:sp>
    </p:spTree>
    <p:extLst>
      <p:ext uri="{BB962C8B-B14F-4D97-AF65-F5344CB8AC3E}">
        <p14:creationId xmlns:p14="http://schemas.microsoft.com/office/powerpoint/2010/main" val="1119209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E03F437-2968-F744-A0C1-54956F3EB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Lung Cancer is a very Lethal in Mississippi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09DD9-6B49-A24D-B449-66B9734F2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90" y="1828799"/>
            <a:ext cx="4456810" cy="3642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0A4582-AF74-6D44-A61F-872793963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449" b="2449"/>
          <a:stretch/>
        </p:blipFill>
        <p:spPr>
          <a:xfrm>
            <a:off x="4606404" y="1737360"/>
            <a:ext cx="4422406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88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E03F437-2968-F744-A0C1-54956F3EB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is Lung Cancer so Lethal?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BED0175-A91F-8A43-BF36-14F3BC3D83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79955"/>
            <a:ext cx="8140700" cy="4419600"/>
          </a:xfrm>
        </p:spPr>
        <p:txBody>
          <a:bodyPr/>
          <a:lstStyle/>
          <a:p>
            <a:r>
              <a:rPr lang="en-US" altLang="en-US"/>
              <a:t>Tumor biology</a:t>
            </a:r>
          </a:p>
          <a:p>
            <a:r>
              <a:rPr lang="en-US" altLang="en-US"/>
              <a:t>Survival is stage dependent</a:t>
            </a:r>
          </a:p>
          <a:p>
            <a:r>
              <a:rPr lang="en-US" altLang="en-US"/>
              <a:t>Majority of patients present in advanced stage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D9D25A-D77C-6E46-8773-CA0144A85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700" y="3246863"/>
            <a:ext cx="4254500" cy="2654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98B9D2-6574-9D40-AAA9-D5ADAC8E1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210866"/>
            <a:ext cx="2514600" cy="267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94537"/>
      </p:ext>
    </p:extLst>
  </p:cSld>
  <p:clrMapOvr>
    <a:masterClrMapping/>
  </p:clrMapOvr>
</p:sld>
</file>

<file path=ppt/theme/theme1.xml><?xml version="1.0" encoding="utf-8"?>
<a:theme xmlns:a="http://schemas.openxmlformats.org/drawingml/2006/main" name="UMMC2014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MMC 2014 Uback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MMC 2014 blue top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UMMC 2014 blueback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UMMC2014</Template>
  <TotalTime>23058</TotalTime>
  <Words>1615</Words>
  <Application>Microsoft Macintosh PowerPoint</Application>
  <PresentationFormat>On-screen Show (4:3)</PresentationFormat>
  <Paragraphs>205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Times</vt:lpstr>
      <vt:lpstr>Trebuchet MS</vt:lpstr>
      <vt:lpstr>Wingdings</vt:lpstr>
      <vt:lpstr>UMMC2014</vt:lpstr>
      <vt:lpstr>UMMC 2014 Uback</vt:lpstr>
      <vt:lpstr>UMMC 2014 blue top</vt:lpstr>
      <vt:lpstr>UMMC 2014 blueback</vt:lpstr>
      <vt:lpstr>Lung Cancer Screening</vt:lpstr>
      <vt:lpstr>Who develops lung cancer?</vt:lpstr>
      <vt:lpstr>PowerPoint Presentation</vt:lpstr>
      <vt:lpstr>Lung Cancer is a Lethal</vt:lpstr>
      <vt:lpstr>Lung Cancer is a Lethal</vt:lpstr>
      <vt:lpstr>PowerPoint Presentation</vt:lpstr>
      <vt:lpstr>PowerPoint Presentation</vt:lpstr>
      <vt:lpstr>Lung Cancer is a very Lethal in Mississippi</vt:lpstr>
      <vt:lpstr>Why is Lung Cancer so Lethal?</vt:lpstr>
      <vt:lpstr>Prevention and Early Detection  are the Keys to Reduces Deaths</vt:lpstr>
      <vt:lpstr>PowerPoint Presentation</vt:lpstr>
      <vt:lpstr>Screening Test</vt:lpstr>
      <vt:lpstr>Ideal Screening Tool</vt:lpstr>
      <vt:lpstr>Evaluation a Cancer Screening Tool- Metrics</vt:lpstr>
      <vt:lpstr>Lung Cancer Screening: NOT CXR!</vt:lpstr>
      <vt:lpstr>PowerPoint Presentation</vt:lpstr>
      <vt:lpstr>Low-Dose CT Scan Screening: National Lung Screening Trial</vt:lpstr>
      <vt:lpstr>Low-Dose CT Scan Screening: National Lung Screening Trial</vt:lpstr>
      <vt:lpstr>Low-Dose CT Scan Screening: National Lung Screening Trial</vt:lpstr>
      <vt:lpstr>Low-Dose CT Scan Screening: National Lung Screening Trial</vt:lpstr>
      <vt:lpstr>Low-Dose CT Scan Screening: National Lung Screening Trial</vt:lpstr>
      <vt:lpstr>Nelson Trial</vt:lpstr>
      <vt:lpstr>Enrollment Criteria</vt:lpstr>
      <vt:lpstr>Findings: Published in 2020</vt:lpstr>
      <vt:lpstr>PowerPoint Presentation</vt:lpstr>
      <vt:lpstr>U.S. Preventive Task Force</vt:lpstr>
      <vt:lpstr>Coverage</vt:lpstr>
      <vt:lpstr>Uptake</vt:lpstr>
      <vt:lpstr>Barriers-Individual level</vt:lpstr>
      <vt:lpstr>Barriers-Individual level</vt:lpstr>
      <vt:lpstr>Barriers-Health System</vt:lpstr>
      <vt:lpstr>By the Numbers…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Pierre de Delva</cp:lastModifiedBy>
  <cp:revision>20</cp:revision>
  <dcterms:created xsi:type="dcterms:W3CDTF">2019-07-30T11:03:38Z</dcterms:created>
  <dcterms:modified xsi:type="dcterms:W3CDTF">2023-07-20T17:53:37Z</dcterms:modified>
</cp:coreProperties>
</file>