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sldIdLst>
    <p:sldId id="256" r:id="rId2"/>
    <p:sldId id="259" r:id="rId3"/>
    <p:sldId id="262" r:id="rId4"/>
    <p:sldId id="257" r:id="rId5"/>
    <p:sldId id="265" r:id="rId6"/>
    <p:sldId id="266" r:id="rId7"/>
    <p:sldId id="268" r:id="rId8"/>
    <p:sldId id="258" r:id="rId9"/>
    <p:sldId id="267" r:id="rId10"/>
    <p:sldId id="261" r:id="rId11"/>
    <p:sldId id="263" r:id="rId12"/>
    <p:sldId id="264" r:id="rId13"/>
    <p:sldId id="26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5" autoAdjust="0"/>
    <p:restoredTop sz="70058" autoAdjust="0"/>
  </p:normalViewPr>
  <p:slideViewPr>
    <p:cSldViewPr snapToGrid="0">
      <p:cViewPr varScale="1">
        <p:scale>
          <a:sx n="60" d="100"/>
          <a:sy n="60" d="100"/>
        </p:scale>
        <p:origin x="13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A20B4-BEA8-40DF-BFDC-7C50930D32EC}" type="datetimeFigureOut">
              <a:rPr lang="en-US" smtClean="0"/>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F6BE4-7886-4067-B861-5F9FEFA05E01}" type="slidenum">
              <a:rPr lang="en-US" smtClean="0"/>
              <a:t>‹#›</a:t>
            </a:fld>
            <a:endParaRPr lang="en-US"/>
          </a:p>
        </p:txBody>
      </p:sp>
    </p:spTree>
    <p:extLst>
      <p:ext uri="{BB962C8B-B14F-4D97-AF65-F5344CB8AC3E}">
        <p14:creationId xmlns:p14="http://schemas.microsoft.com/office/powerpoint/2010/main" val="3603452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coming today. My name is Elizabeth Lutz and I am so excited to share a little bit of my passion for women’s health. Today, we will not be able to cover ALL we need to know. Instead, I would like to focus on what we ALL need to know. What are the facts that we all need to know! </a:t>
            </a:r>
          </a:p>
        </p:txBody>
      </p:sp>
      <p:sp>
        <p:nvSpPr>
          <p:cNvPr id="4" name="Slide Number Placeholder 3"/>
          <p:cNvSpPr>
            <a:spLocks noGrp="1"/>
          </p:cNvSpPr>
          <p:nvPr>
            <p:ph type="sldNum" sz="quarter" idx="5"/>
          </p:nvPr>
        </p:nvSpPr>
        <p:spPr/>
        <p:txBody>
          <a:bodyPr/>
          <a:lstStyle/>
          <a:p>
            <a:fld id="{1BEF6BE4-7886-4067-B861-5F9FEFA05E01}" type="slidenum">
              <a:rPr lang="en-US" smtClean="0"/>
              <a:t>1</a:t>
            </a:fld>
            <a:endParaRPr lang="en-US"/>
          </a:p>
        </p:txBody>
      </p:sp>
    </p:spTree>
    <p:extLst>
      <p:ext uri="{BB962C8B-B14F-4D97-AF65-F5344CB8AC3E}">
        <p14:creationId xmlns:p14="http://schemas.microsoft.com/office/powerpoint/2010/main" val="320025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shown across cultures and across continents. It applies to physical health, mental health, even dental health. For us to have healthy babies, we need healthy mothers. Additionally, when we do not care for the women in our society, they are not able to care for their families and their communities. The CDC reports that Women who are caregivers are at greater risk for poor physical and mental health, including depression and anxiety.  So Women’s health is important to all of us. Not just the women themselves.  And</a:t>
            </a:r>
          </a:p>
        </p:txBody>
      </p:sp>
      <p:sp>
        <p:nvSpPr>
          <p:cNvPr id="4" name="Slide Number Placeholder 3"/>
          <p:cNvSpPr>
            <a:spLocks noGrp="1"/>
          </p:cNvSpPr>
          <p:nvPr>
            <p:ph type="sldNum" sz="quarter" idx="5"/>
          </p:nvPr>
        </p:nvSpPr>
        <p:spPr/>
        <p:txBody>
          <a:bodyPr/>
          <a:lstStyle/>
          <a:p>
            <a:fld id="{1BEF6BE4-7886-4067-B861-5F9FEFA05E01}" type="slidenum">
              <a:rPr lang="en-US" smtClean="0"/>
              <a:t>3</a:t>
            </a:fld>
            <a:endParaRPr lang="en-US"/>
          </a:p>
        </p:txBody>
      </p:sp>
    </p:spTree>
    <p:extLst>
      <p:ext uri="{BB962C8B-B14F-4D97-AF65-F5344CB8AC3E}">
        <p14:creationId xmlns:p14="http://schemas.microsoft.com/office/powerpoint/2010/main" val="404713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decades, women were encouraged to go to see their Women’s health physician for an annual check-up, but now, there is a lot of talk about “the annual exam” </a:t>
            </a:r>
          </a:p>
          <a:p>
            <a:r>
              <a:rPr lang="en-US" dirty="0"/>
              <a:t>So why the sudden controversy?</a:t>
            </a:r>
          </a:p>
          <a:p>
            <a:endParaRPr lang="en-US" dirty="0"/>
          </a:p>
          <a:p>
            <a:r>
              <a:rPr lang="en-US" dirty="0"/>
              <a:t>Well, our screening guidelines have changed. And that has let to a lot of confusion over whether women need annual exams</a:t>
            </a:r>
          </a:p>
        </p:txBody>
      </p:sp>
      <p:sp>
        <p:nvSpPr>
          <p:cNvPr id="4" name="Slide Number Placeholder 3"/>
          <p:cNvSpPr>
            <a:spLocks noGrp="1"/>
          </p:cNvSpPr>
          <p:nvPr>
            <p:ph type="sldNum" sz="quarter" idx="5"/>
          </p:nvPr>
        </p:nvSpPr>
        <p:spPr/>
        <p:txBody>
          <a:bodyPr/>
          <a:lstStyle/>
          <a:p>
            <a:fld id="{1BEF6BE4-7886-4067-B861-5F9FEFA05E01}" type="slidenum">
              <a:rPr lang="en-US" smtClean="0"/>
              <a:t>4</a:t>
            </a:fld>
            <a:endParaRPr lang="en-US"/>
          </a:p>
        </p:txBody>
      </p:sp>
    </p:spTree>
    <p:extLst>
      <p:ext uri="{BB962C8B-B14F-4D97-AF65-F5344CB8AC3E}">
        <p14:creationId xmlns:p14="http://schemas.microsoft.com/office/powerpoint/2010/main" val="487704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the screening guidelines for the 2 tests women use to prevent cancer?</a:t>
            </a:r>
          </a:p>
          <a:p>
            <a:endParaRPr lang="en-US" dirty="0"/>
          </a:p>
          <a:p>
            <a:r>
              <a:rPr lang="en-US" dirty="0"/>
              <a:t>Pap smears are the test we perform to prevent cervical cancer. They are performed at the time of pelvic exam. We always were told they needed to be done every year. But cervical cancer takes a LONG time to develop. So maybe, not everyone needs one every year. Typical screening patterns are here. BUT – there are many risk factors that make cervical cancer speed up- medications and medical conditions. So a physician should work with their patient to determine the optimum screening pattern for each individual patient. </a:t>
            </a:r>
          </a:p>
          <a:p>
            <a:endParaRPr lang="en-US" dirty="0"/>
          </a:p>
          <a:p>
            <a:r>
              <a:rPr lang="en-US" dirty="0"/>
              <a:t>Screening Mammograms are performed to detect early breast cancer in those women who don’t have a lump or bump. There are many organizations that publish screening mammogram recommendations. I am a gynecologist, so I follow ACOG and recommend annual mammograms starting at age 40. </a:t>
            </a:r>
          </a:p>
        </p:txBody>
      </p:sp>
      <p:sp>
        <p:nvSpPr>
          <p:cNvPr id="4" name="Slide Number Placeholder 3"/>
          <p:cNvSpPr>
            <a:spLocks noGrp="1"/>
          </p:cNvSpPr>
          <p:nvPr>
            <p:ph type="sldNum" sz="quarter" idx="5"/>
          </p:nvPr>
        </p:nvSpPr>
        <p:spPr/>
        <p:txBody>
          <a:bodyPr/>
          <a:lstStyle/>
          <a:p>
            <a:fld id="{1BEF6BE4-7886-4067-B861-5F9FEFA05E01}" type="slidenum">
              <a:rPr lang="en-US" smtClean="0"/>
              <a:t>5</a:t>
            </a:fld>
            <a:endParaRPr lang="en-US"/>
          </a:p>
        </p:txBody>
      </p:sp>
    </p:spTree>
    <p:extLst>
      <p:ext uri="{BB962C8B-B14F-4D97-AF65-F5344CB8AC3E}">
        <p14:creationId xmlns:p14="http://schemas.microsoft.com/office/powerpoint/2010/main" val="353931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Menopause is one of the most common issues addressed at a woman’s wellness visit. Menopause is defined as 12 months without menses. There are 3 common symptom categories for menopause- vasomotor, vaginal dryness, and psychological. Now – I give entire lectures on these, but I am happy to talk about any of this. But there was a question about menopause and cost. That was highlighted recently be this new York times article. This article referenced a mayo clinic study estimated $1.8 billion annually in the US – the majority of which is work time lost due to menopausal symptoms. Lots of discrepancies. </a:t>
            </a:r>
          </a:p>
        </p:txBody>
      </p:sp>
      <p:sp>
        <p:nvSpPr>
          <p:cNvPr id="4" name="Slide Number Placeholder 3"/>
          <p:cNvSpPr>
            <a:spLocks noGrp="1"/>
          </p:cNvSpPr>
          <p:nvPr>
            <p:ph type="sldNum" sz="quarter" idx="5"/>
          </p:nvPr>
        </p:nvSpPr>
        <p:spPr/>
        <p:txBody>
          <a:bodyPr/>
          <a:lstStyle/>
          <a:p>
            <a:fld id="{1BEF6BE4-7886-4067-B861-5F9FEFA05E01}" type="slidenum">
              <a:rPr lang="en-US" smtClean="0"/>
              <a:t>7</a:t>
            </a:fld>
            <a:endParaRPr lang="en-US"/>
          </a:p>
        </p:txBody>
      </p:sp>
    </p:spTree>
    <p:extLst>
      <p:ext uri="{BB962C8B-B14F-4D97-AF65-F5344CB8AC3E}">
        <p14:creationId xmlns:p14="http://schemas.microsoft.com/office/powerpoint/2010/main" val="150782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that we can make families healthy, is making sure families happen when people are ready for them! Only 49% of pregnancies in the united states are planned – with the rest being mistimed or unwanted. We can empower women by helping them prevent pregnancy until they are ready. And We can really help families by preventing pregnancy when a family is complete.  Here is a picture of my kids on Easter morning. They are cute – but let me ASSURE you- my family is complete. And I benefit from being able to control that </a:t>
            </a:r>
          </a:p>
          <a:p>
            <a:endParaRPr lang="en-US" dirty="0"/>
          </a:p>
          <a:p>
            <a:r>
              <a:rPr lang="en-US" dirty="0"/>
              <a:t>While birth control pills are still available and widely used, newer methods are both Safer and more reliable. </a:t>
            </a:r>
          </a:p>
        </p:txBody>
      </p:sp>
      <p:sp>
        <p:nvSpPr>
          <p:cNvPr id="4" name="Slide Number Placeholder 3"/>
          <p:cNvSpPr>
            <a:spLocks noGrp="1"/>
          </p:cNvSpPr>
          <p:nvPr>
            <p:ph type="sldNum" sz="quarter" idx="5"/>
          </p:nvPr>
        </p:nvSpPr>
        <p:spPr/>
        <p:txBody>
          <a:bodyPr/>
          <a:lstStyle/>
          <a:p>
            <a:fld id="{1BEF6BE4-7886-4067-B861-5F9FEFA05E01}" type="slidenum">
              <a:rPr lang="en-US" smtClean="0"/>
              <a:t>8</a:t>
            </a:fld>
            <a:endParaRPr lang="en-US"/>
          </a:p>
        </p:txBody>
      </p:sp>
    </p:spTree>
    <p:extLst>
      <p:ext uri="{BB962C8B-B14F-4D97-AF65-F5344CB8AC3E}">
        <p14:creationId xmlns:p14="http://schemas.microsoft.com/office/powerpoint/2010/main" val="61761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prenatal care important? It allows for maternal and fetal assessment. We are able to screen, diagnosis, and treat many conditions in pregnancy. It also assists with risk assessment – meaning helping to determine WHERE and HOW women should give birth. For example, if you are at risk for a hemorrhage, you don’t need to deliver in a place that is unable to perform a blood transfusion. </a:t>
            </a:r>
          </a:p>
          <a:p>
            <a:endParaRPr lang="en-US" dirty="0"/>
          </a:p>
          <a:p>
            <a:r>
              <a:rPr lang="en-US" dirty="0"/>
              <a:t>And for these reasons and MANY more, prenatal care is associated with improved maternal and neonatal outcomes. </a:t>
            </a:r>
          </a:p>
        </p:txBody>
      </p:sp>
      <p:sp>
        <p:nvSpPr>
          <p:cNvPr id="4" name="Slide Number Placeholder 3"/>
          <p:cNvSpPr>
            <a:spLocks noGrp="1"/>
          </p:cNvSpPr>
          <p:nvPr>
            <p:ph type="sldNum" sz="quarter" idx="5"/>
          </p:nvPr>
        </p:nvSpPr>
        <p:spPr/>
        <p:txBody>
          <a:bodyPr/>
          <a:lstStyle/>
          <a:p>
            <a:fld id="{1BEF6BE4-7886-4067-B861-5F9FEFA05E01}" type="slidenum">
              <a:rPr lang="en-US" smtClean="0"/>
              <a:t>10</a:t>
            </a:fld>
            <a:endParaRPr lang="en-US"/>
          </a:p>
        </p:txBody>
      </p:sp>
    </p:spTree>
    <p:extLst>
      <p:ext uri="{BB962C8B-B14F-4D97-AF65-F5344CB8AC3E}">
        <p14:creationId xmlns:p14="http://schemas.microsoft.com/office/powerpoint/2010/main" val="422283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are going to add 1 word – EARLY prenatal care is Key. </a:t>
            </a:r>
          </a:p>
          <a:p>
            <a:r>
              <a:rPr lang="en-US" dirty="0"/>
              <a:t>It is recommended that prenatal care start in the first trimester. This allows for early detection of treatable diseases, like syphilis, that affect pregnancy. </a:t>
            </a:r>
          </a:p>
          <a:p>
            <a:r>
              <a:rPr lang="en-US" dirty="0"/>
              <a:t>It is also an important opportunity for improved control of chronic illnesses that have serious pregnancy complications, like hypertension and diabetes. </a:t>
            </a:r>
          </a:p>
          <a:p>
            <a:r>
              <a:rPr lang="en-US" dirty="0"/>
              <a:t>Additionally, new testing allows for prenatal diagnosis of MANY conditions, and what we can actually do something about during the pregnancy – and it is just amazing. For example, early diagnosis of certain types of twin pregnancies necessitates complex in-utero procedures, but with these procedures, we can save lives. </a:t>
            </a:r>
          </a:p>
        </p:txBody>
      </p:sp>
      <p:sp>
        <p:nvSpPr>
          <p:cNvPr id="4" name="Slide Number Placeholder 3"/>
          <p:cNvSpPr>
            <a:spLocks noGrp="1"/>
          </p:cNvSpPr>
          <p:nvPr>
            <p:ph type="sldNum" sz="quarter" idx="5"/>
          </p:nvPr>
        </p:nvSpPr>
        <p:spPr/>
        <p:txBody>
          <a:bodyPr/>
          <a:lstStyle/>
          <a:p>
            <a:fld id="{1BEF6BE4-7886-4067-B861-5F9FEFA05E01}" type="slidenum">
              <a:rPr lang="en-US" smtClean="0"/>
              <a:t>11</a:t>
            </a:fld>
            <a:endParaRPr lang="en-US"/>
          </a:p>
        </p:txBody>
      </p:sp>
    </p:spTree>
    <p:extLst>
      <p:ext uri="{BB962C8B-B14F-4D97-AF65-F5344CB8AC3E}">
        <p14:creationId xmlns:p14="http://schemas.microsoft.com/office/powerpoint/2010/main" val="271356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topic I would like to briefly discuss is intimate partner violence. About 1/3 women experience severe physical violence. And I would like to tell you a story from my team. A patient came to WUC repeatedly – always vague complaints. I saw her at one point. I called the social worker, we asked repeatedly if she was safe, but she would not open up. 12hours after leaving WUC, she was shot 37 times. Emergency surgery could not save her or the baby. During the trauma, the baby was noted to have 6 bullet holes. The reason I bring this topic up, is because there is a lot of evidence that communities MAKE A DIFFERENCE with IPV – we cannot tolerate violence against one another. </a:t>
            </a:r>
          </a:p>
        </p:txBody>
      </p:sp>
      <p:sp>
        <p:nvSpPr>
          <p:cNvPr id="4" name="Slide Number Placeholder 3"/>
          <p:cNvSpPr>
            <a:spLocks noGrp="1"/>
          </p:cNvSpPr>
          <p:nvPr>
            <p:ph type="sldNum" sz="quarter" idx="5"/>
          </p:nvPr>
        </p:nvSpPr>
        <p:spPr/>
        <p:txBody>
          <a:bodyPr/>
          <a:lstStyle/>
          <a:p>
            <a:fld id="{1BEF6BE4-7886-4067-B861-5F9FEFA05E01}" type="slidenum">
              <a:rPr lang="en-US" smtClean="0"/>
              <a:t>12</a:t>
            </a:fld>
            <a:endParaRPr lang="en-US"/>
          </a:p>
        </p:txBody>
      </p:sp>
    </p:spTree>
    <p:extLst>
      <p:ext uri="{BB962C8B-B14F-4D97-AF65-F5344CB8AC3E}">
        <p14:creationId xmlns:p14="http://schemas.microsoft.com/office/powerpoint/2010/main" val="3930035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5/17/2023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5/17/2023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lutz@umc.edu" TargetMode="External"/><Relationship Id="rId2" Type="http://schemas.openxmlformats.org/officeDocument/2006/relationships/hyperlink" Target="https://www.cdc.gov/healthequity/features/7facts-womens-health/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1565-9673-4E9A-AC60-AB873F88DF25}"/>
              </a:ext>
            </a:extLst>
          </p:cNvPr>
          <p:cNvSpPr>
            <a:spLocks noGrp="1"/>
          </p:cNvSpPr>
          <p:nvPr>
            <p:ph type="ctrTitle"/>
          </p:nvPr>
        </p:nvSpPr>
        <p:spPr>
          <a:xfrm>
            <a:off x="517357" y="1298448"/>
            <a:ext cx="8518359" cy="3255264"/>
          </a:xfrm>
        </p:spPr>
        <p:txBody>
          <a:bodyPr/>
          <a:lstStyle/>
          <a:p>
            <a:r>
              <a:rPr lang="en-US" dirty="0"/>
              <a:t>Women’s Health: </a:t>
            </a:r>
            <a:br>
              <a:rPr lang="en-US" dirty="0"/>
            </a:br>
            <a:r>
              <a:rPr lang="en-US" dirty="0"/>
              <a:t>What we ALL need to know</a:t>
            </a:r>
          </a:p>
        </p:txBody>
      </p:sp>
      <p:sp>
        <p:nvSpPr>
          <p:cNvPr id="3" name="Subtitle 2">
            <a:extLst>
              <a:ext uri="{FF2B5EF4-FFF2-40B4-BE49-F238E27FC236}">
                <a16:creationId xmlns:a16="http://schemas.microsoft.com/office/drawing/2014/main" id="{A8B4B60F-665E-41DA-ACA8-6B2487C10589}"/>
              </a:ext>
            </a:extLst>
          </p:cNvPr>
          <p:cNvSpPr>
            <a:spLocks noGrp="1"/>
          </p:cNvSpPr>
          <p:nvPr>
            <p:ph type="subTitle" idx="1"/>
          </p:nvPr>
        </p:nvSpPr>
        <p:spPr/>
        <p:txBody>
          <a:bodyPr>
            <a:normAutofit fontScale="70000" lnSpcReduction="20000"/>
          </a:bodyPr>
          <a:lstStyle/>
          <a:p>
            <a:r>
              <a:rPr lang="en-US" dirty="0"/>
              <a:t>Elizabeth Lutz, MD MPH FACOG</a:t>
            </a:r>
          </a:p>
          <a:p>
            <a:r>
              <a:rPr lang="en-US" dirty="0"/>
              <a:t>University of MS Medical Center</a:t>
            </a:r>
          </a:p>
          <a:p>
            <a:r>
              <a:rPr lang="en-US" dirty="0"/>
              <a:t>Department of OBGYN</a:t>
            </a:r>
          </a:p>
        </p:txBody>
      </p:sp>
    </p:spTree>
    <p:extLst>
      <p:ext uri="{BB962C8B-B14F-4D97-AF65-F5344CB8AC3E}">
        <p14:creationId xmlns:p14="http://schemas.microsoft.com/office/powerpoint/2010/main" val="259909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CEAB-2462-4746-B36F-732C85504DB7}"/>
              </a:ext>
            </a:extLst>
          </p:cNvPr>
          <p:cNvSpPr>
            <a:spLocks noGrp="1"/>
          </p:cNvSpPr>
          <p:nvPr>
            <p:ph type="title"/>
          </p:nvPr>
        </p:nvSpPr>
        <p:spPr/>
        <p:txBody>
          <a:bodyPr/>
          <a:lstStyle/>
          <a:p>
            <a:r>
              <a:rPr lang="en-US" dirty="0"/>
              <a:t>Prenatal Care is KEY!</a:t>
            </a:r>
          </a:p>
        </p:txBody>
      </p:sp>
      <p:sp>
        <p:nvSpPr>
          <p:cNvPr id="3" name="Content Placeholder 2">
            <a:extLst>
              <a:ext uri="{FF2B5EF4-FFF2-40B4-BE49-F238E27FC236}">
                <a16:creationId xmlns:a16="http://schemas.microsoft.com/office/drawing/2014/main" id="{911E15DE-A510-491C-84B0-816B6B91FFB3}"/>
              </a:ext>
            </a:extLst>
          </p:cNvPr>
          <p:cNvSpPr>
            <a:spLocks noGrp="1"/>
          </p:cNvSpPr>
          <p:nvPr>
            <p:ph idx="1"/>
          </p:nvPr>
        </p:nvSpPr>
        <p:spPr/>
        <p:txBody>
          <a:bodyPr/>
          <a:lstStyle/>
          <a:p>
            <a:r>
              <a:rPr lang="en-US" dirty="0"/>
              <a:t>Why is prenatal care important?</a:t>
            </a:r>
          </a:p>
          <a:p>
            <a:pPr lvl="1"/>
            <a:r>
              <a:rPr lang="en-US" dirty="0"/>
              <a:t>Maternal and Fetal assessment</a:t>
            </a:r>
          </a:p>
          <a:p>
            <a:pPr lvl="1"/>
            <a:r>
              <a:rPr lang="en-US" dirty="0"/>
              <a:t>Screening, diagnosis, and treatment</a:t>
            </a:r>
          </a:p>
          <a:p>
            <a:pPr lvl="1"/>
            <a:r>
              <a:rPr lang="en-US" dirty="0"/>
              <a:t>Risk assessment</a:t>
            </a:r>
          </a:p>
          <a:p>
            <a:r>
              <a:rPr lang="en-US" dirty="0"/>
              <a:t>Prenatal Care is associated with Improved Maternal and Neonatal outcomes. </a:t>
            </a:r>
          </a:p>
          <a:p>
            <a:endParaRPr lang="en-US" dirty="0"/>
          </a:p>
          <a:p>
            <a:endParaRPr lang="en-US" dirty="0"/>
          </a:p>
        </p:txBody>
      </p:sp>
      <p:pic>
        <p:nvPicPr>
          <p:cNvPr id="3074" name="Picture 2" descr="One line drawing of happy pregnant woman 9515951 Vector Art at Vecteezy">
            <a:extLst>
              <a:ext uri="{FF2B5EF4-FFF2-40B4-BE49-F238E27FC236}">
                <a16:creationId xmlns:a16="http://schemas.microsoft.com/office/drawing/2014/main" id="{535C2335-9838-41BF-8269-D6AF98EEF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027" y="151839"/>
            <a:ext cx="3108719" cy="310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21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F2569-8536-4260-B204-93DBC9FED640}"/>
              </a:ext>
            </a:extLst>
          </p:cNvPr>
          <p:cNvSpPr>
            <a:spLocks noGrp="1"/>
          </p:cNvSpPr>
          <p:nvPr>
            <p:ph type="title"/>
          </p:nvPr>
        </p:nvSpPr>
        <p:spPr/>
        <p:txBody>
          <a:bodyPr/>
          <a:lstStyle/>
          <a:p>
            <a:r>
              <a:rPr lang="en-US" dirty="0"/>
              <a:t>EARLY Prenatal Care is KEY!</a:t>
            </a:r>
          </a:p>
        </p:txBody>
      </p:sp>
      <p:sp>
        <p:nvSpPr>
          <p:cNvPr id="3" name="Content Placeholder 2">
            <a:extLst>
              <a:ext uri="{FF2B5EF4-FFF2-40B4-BE49-F238E27FC236}">
                <a16:creationId xmlns:a16="http://schemas.microsoft.com/office/drawing/2014/main" id="{6F5551CE-ACD1-494E-BF2F-A87E932EDE02}"/>
              </a:ext>
            </a:extLst>
          </p:cNvPr>
          <p:cNvSpPr>
            <a:spLocks noGrp="1"/>
          </p:cNvSpPr>
          <p:nvPr>
            <p:ph idx="1"/>
          </p:nvPr>
        </p:nvSpPr>
        <p:spPr/>
        <p:txBody>
          <a:bodyPr/>
          <a:lstStyle/>
          <a:p>
            <a:r>
              <a:rPr lang="en-US" dirty="0"/>
              <a:t>Not just prenatal care, but EARLY prenatal care </a:t>
            </a:r>
          </a:p>
          <a:p>
            <a:pPr lvl="1"/>
            <a:r>
              <a:rPr lang="en-US" dirty="0"/>
              <a:t>Before 12 weeks </a:t>
            </a:r>
          </a:p>
          <a:p>
            <a:r>
              <a:rPr lang="en-US" dirty="0"/>
              <a:t>Early Detection and treatment</a:t>
            </a:r>
          </a:p>
          <a:p>
            <a:r>
              <a:rPr lang="en-US" dirty="0"/>
              <a:t>Improved control of chronic illness</a:t>
            </a:r>
          </a:p>
          <a:p>
            <a:r>
              <a:rPr lang="en-US" dirty="0"/>
              <a:t>Early Diagnosis </a:t>
            </a:r>
          </a:p>
          <a:p>
            <a:r>
              <a:rPr lang="en-US" dirty="0"/>
              <a:t>BETTER PREGNANCY OUTCOMES</a:t>
            </a:r>
          </a:p>
          <a:p>
            <a:endParaRPr lang="en-US" dirty="0"/>
          </a:p>
          <a:p>
            <a:endParaRPr lang="en-US" dirty="0"/>
          </a:p>
        </p:txBody>
      </p:sp>
      <p:pic>
        <p:nvPicPr>
          <p:cNvPr id="1026" name="Picture 2" descr="The Sonographic Evaluation Of Twin-To-Twin Transfusion Syndrome | IAME">
            <a:extLst>
              <a:ext uri="{FF2B5EF4-FFF2-40B4-BE49-F238E27FC236}">
                <a16:creationId xmlns:a16="http://schemas.microsoft.com/office/drawing/2014/main" id="{974694E8-B162-4857-A8EA-1E8CF8E04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723" y="3850500"/>
            <a:ext cx="3619612" cy="270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51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EAAF-B495-4D1C-A10A-CF80F7B6779A}"/>
              </a:ext>
            </a:extLst>
          </p:cNvPr>
          <p:cNvSpPr>
            <a:spLocks noGrp="1"/>
          </p:cNvSpPr>
          <p:nvPr>
            <p:ph type="title"/>
          </p:nvPr>
        </p:nvSpPr>
        <p:spPr/>
        <p:txBody>
          <a:bodyPr/>
          <a:lstStyle/>
          <a:p>
            <a:r>
              <a:rPr lang="en-US" dirty="0"/>
              <a:t>Intimate Partner Violence</a:t>
            </a:r>
          </a:p>
        </p:txBody>
      </p:sp>
      <p:sp>
        <p:nvSpPr>
          <p:cNvPr id="3" name="Content Placeholder 2">
            <a:extLst>
              <a:ext uri="{FF2B5EF4-FFF2-40B4-BE49-F238E27FC236}">
                <a16:creationId xmlns:a16="http://schemas.microsoft.com/office/drawing/2014/main" id="{45C6364E-F1A2-4FD5-A8D7-999C7FA93E39}"/>
              </a:ext>
            </a:extLst>
          </p:cNvPr>
          <p:cNvSpPr>
            <a:spLocks noGrp="1"/>
          </p:cNvSpPr>
          <p:nvPr>
            <p:ph idx="1"/>
          </p:nvPr>
        </p:nvSpPr>
        <p:spPr/>
        <p:txBody>
          <a:bodyPr/>
          <a:lstStyle/>
          <a:p>
            <a:endParaRPr lang="en-US" dirty="0"/>
          </a:p>
        </p:txBody>
      </p:sp>
      <p:pic>
        <p:nvPicPr>
          <p:cNvPr id="2050" name="Picture 2" descr="physical violence">
            <a:extLst>
              <a:ext uri="{FF2B5EF4-FFF2-40B4-BE49-F238E27FC236}">
                <a16:creationId xmlns:a16="http://schemas.microsoft.com/office/drawing/2014/main" id="{DCB08B6D-3274-4A9B-8B42-9E3CF33C9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856" y="651721"/>
            <a:ext cx="5788024" cy="554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98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6921-91C1-4444-A4BF-22AAD1D8A7EA}"/>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08C9C75-1FBF-445C-8001-95A469888BB5}"/>
              </a:ext>
            </a:extLst>
          </p:cNvPr>
          <p:cNvSpPr>
            <a:spLocks noGrp="1"/>
          </p:cNvSpPr>
          <p:nvPr>
            <p:ph idx="1"/>
          </p:nvPr>
        </p:nvSpPr>
        <p:spPr/>
        <p:txBody>
          <a:bodyPr/>
          <a:lstStyle/>
          <a:p>
            <a:pPr marL="0" indent="0">
              <a:buNone/>
            </a:pPr>
            <a:r>
              <a:rPr lang="en-US" dirty="0"/>
              <a:t>References: </a:t>
            </a:r>
          </a:p>
          <a:p>
            <a:pPr marL="0" indent="0">
              <a:buNone/>
            </a:pPr>
            <a:r>
              <a:rPr lang="en-US" dirty="0">
                <a:hlinkClick r:id="rId2"/>
              </a:rPr>
              <a:t>https://www.cdc.gov/healthequity/features/7facts-womens-health/index.html</a:t>
            </a:r>
            <a:endParaRPr lang="en-US" dirty="0"/>
          </a:p>
          <a:p>
            <a:pPr marL="0" indent="0">
              <a:buNone/>
            </a:pPr>
            <a:r>
              <a:rPr lang="en-US" dirty="0"/>
              <a:t>ACOG CO 755 </a:t>
            </a:r>
            <a:r>
              <a:rPr lang="en-US" i="1" dirty="0"/>
              <a:t>Well-Woman Visit</a:t>
            </a:r>
          </a:p>
          <a:p>
            <a:pPr marL="0" indent="0">
              <a:buNone/>
            </a:pPr>
            <a:r>
              <a:rPr lang="en-US" dirty="0"/>
              <a:t>US DHHS Office on Women’s Health</a:t>
            </a:r>
          </a:p>
          <a:p>
            <a:pPr marL="0" indent="0">
              <a:buNone/>
            </a:pPr>
            <a:r>
              <a:rPr lang="en-US" dirty="0"/>
              <a:t>Guttmacher Institute</a:t>
            </a:r>
          </a:p>
          <a:p>
            <a:pPr marL="0" indent="0">
              <a:buNone/>
            </a:pPr>
            <a:r>
              <a:rPr lang="en-US" dirty="0"/>
              <a:t>https://www.cdc.gov/violenceprevention/intimatepartnerviolence/fastfact.html</a:t>
            </a:r>
          </a:p>
          <a:p>
            <a:pPr marL="0" indent="0">
              <a:buNone/>
            </a:pPr>
            <a:endParaRPr lang="en-US" dirty="0"/>
          </a:p>
          <a:p>
            <a:pPr marL="0" indent="0">
              <a:buNone/>
            </a:pPr>
            <a:endParaRPr lang="en-US" dirty="0"/>
          </a:p>
          <a:p>
            <a:pPr marL="0" indent="0">
              <a:buNone/>
            </a:pPr>
            <a:r>
              <a:rPr lang="en-US" dirty="0"/>
              <a:t>If you need to reach me at UMMC: </a:t>
            </a:r>
            <a:r>
              <a:rPr lang="en-US" dirty="0">
                <a:hlinkClick r:id="rId3"/>
              </a:rPr>
              <a:t>elutz@umc.edu</a:t>
            </a:r>
            <a:endParaRPr lang="en-US" dirty="0"/>
          </a:p>
          <a:p>
            <a:pPr marL="0" indent="0">
              <a:buNone/>
            </a:pPr>
            <a:r>
              <a:rPr lang="en-US" dirty="0"/>
              <a:t>OBGYN at UMMC: 601-984-5325</a:t>
            </a:r>
          </a:p>
        </p:txBody>
      </p:sp>
    </p:spTree>
    <p:extLst>
      <p:ext uri="{BB962C8B-B14F-4D97-AF65-F5344CB8AC3E}">
        <p14:creationId xmlns:p14="http://schemas.microsoft.com/office/powerpoint/2010/main" val="95221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A6A42-C303-46F6-A3FD-35C95C2FDBDA}"/>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8EC367E-BD03-4BE7-8DAD-B039D6C9F1C8}"/>
              </a:ext>
            </a:extLst>
          </p:cNvPr>
          <p:cNvSpPr>
            <a:spLocks noGrp="1"/>
          </p:cNvSpPr>
          <p:nvPr>
            <p:ph idx="1"/>
          </p:nvPr>
        </p:nvSpPr>
        <p:spPr/>
        <p:txBody>
          <a:bodyPr/>
          <a:lstStyle/>
          <a:p>
            <a:r>
              <a:rPr lang="en-US" dirty="0"/>
              <a:t>The case for women’s health</a:t>
            </a:r>
          </a:p>
          <a:p>
            <a:r>
              <a:rPr lang="en-US" dirty="0"/>
              <a:t>Women’s Health Exam</a:t>
            </a:r>
          </a:p>
          <a:p>
            <a:r>
              <a:rPr lang="en-US" dirty="0"/>
              <a:t>Pregnancy Prevention</a:t>
            </a:r>
          </a:p>
          <a:p>
            <a:r>
              <a:rPr lang="en-US" dirty="0"/>
              <a:t>Prenatal Care</a:t>
            </a:r>
          </a:p>
        </p:txBody>
      </p:sp>
    </p:spTree>
    <p:extLst>
      <p:ext uri="{BB962C8B-B14F-4D97-AF65-F5344CB8AC3E}">
        <p14:creationId xmlns:p14="http://schemas.microsoft.com/office/powerpoint/2010/main" val="2370807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7ADA-EEAD-4963-AFF0-CD6F357D13AD}"/>
              </a:ext>
            </a:extLst>
          </p:cNvPr>
          <p:cNvSpPr>
            <a:spLocks noGrp="1"/>
          </p:cNvSpPr>
          <p:nvPr>
            <p:ph type="title"/>
          </p:nvPr>
        </p:nvSpPr>
        <p:spPr/>
        <p:txBody>
          <a:bodyPr/>
          <a:lstStyle/>
          <a:p>
            <a:r>
              <a:rPr lang="en-US" dirty="0"/>
              <a:t>Why do we care about women’s health?</a:t>
            </a:r>
          </a:p>
        </p:txBody>
      </p:sp>
      <p:sp>
        <p:nvSpPr>
          <p:cNvPr id="3" name="Content Placeholder 2">
            <a:extLst>
              <a:ext uri="{FF2B5EF4-FFF2-40B4-BE49-F238E27FC236}">
                <a16:creationId xmlns:a16="http://schemas.microsoft.com/office/drawing/2014/main" id="{A923479D-52AE-489E-BAE0-A0337CD21FFB}"/>
              </a:ext>
            </a:extLst>
          </p:cNvPr>
          <p:cNvSpPr>
            <a:spLocks noGrp="1"/>
          </p:cNvSpPr>
          <p:nvPr>
            <p:ph idx="1"/>
          </p:nvPr>
        </p:nvSpPr>
        <p:spPr/>
        <p:txBody>
          <a:bodyPr>
            <a:normAutofit/>
          </a:bodyPr>
          <a:lstStyle/>
          <a:p>
            <a:r>
              <a:rPr lang="en-US" sz="2400" dirty="0"/>
              <a:t>Mother’s health impacts the health of the family </a:t>
            </a:r>
          </a:p>
          <a:p>
            <a:pPr lvl="1"/>
            <a:r>
              <a:rPr lang="en-US" sz="2200" dirty="0"/>
              <a:t>and the community</a:t>
            </a:r>
          </a:p>
          <a:p>
            <a:r>
              <a:rPr lang="en-US" sz="2400" dirty="0"/>
              <a:t>Women who are caregivers are at greater risk for poor physical and mental health</a:t>
            </a:r>
          </a:p>
        </p:txBody>
      </p:sp>
    </p:spTree>
    <p:extLst>
      <p:ext uri="{BB962C8B-B14F-4D97-AF65-F5344CB8AC3E}">
        <p14:creationId xmlns:p14="http://schemas.microsoft.com/office/powerpoint/2010/main" val="19375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BF314-598B-4C15-8D90-29305B1F7ABF}"/>
              </a:ext>
            </a:extLst>
          </p:cNvPr>
          <p:cNvSpPr>
            <a:spLocks noGrp="1"/>
          </p:cNvSpPr>
          <p:nvPr>
            <p:ph type="title"/>
          </p:nvPr>
        </p:nvSpPr>
        <p:spPr/>
        <p:txBody>
          <a:bodyPr/>
          <a:lstStyle/>
          <a:p>
            <a:r>
              <a:rPr lang="en-US" dirty="0"/>
              <a:t>Annual Women’s Health Exam</a:t>
            </a:r>
          </a:p>
        </p:txBody>
      </p:sp>
      <p:sp>
        <p:nvSpPr>
          <p:cNvPr id="3" name="Content Placeholder 2">
            <a:extLst>
              <a:ext uri="{FF2B5EF4-FFF2-40B4-BE49-F238E27FC236}">
                <a16:creationId xmlns:a16="http://schemas.microsoft.com/office/drawing/2014/main" id="{00C6283E-C4CD-4278-B9C8-EFC2956C335B}"/>
              </a:ext>
            </a:extLst>
          </p:cNvPr>
          <p:cNvSpPr>
            <a:spLocks noGrp="1"/>
          </p:cNvSpPr>
          <p:nvPr>
            <p:ph idx="1"/>
          </p:nvPr>
        </p:nvSpPr>
        <p:spPr/>
        <p:txBody>
          <a:bodyPr/>
          <a:lstStyle/>
          <a:p>
            <a:r>
              <a:rPr lang="en-US" sz="2800" dirty="0"/>
              <a:t>Why is this suddenly controversial?</a:t>
            </a:r>
          </a:p>
          <a:p>
            <a:pPr lvl="1"/>
            <a:r>
              <a:rPr lang="en-US" sz="2800" dirty="0"/>
              <a:t>Screening Guidelines have Changed!</a:t>
            </a:r>
          </a:p>
          <a:p>
            <a:pPr lvl="1"/>
            <a:endParaRPr lang="en-US" dirty="0"/>
          </a:p>
        </p:txBody>
      </p:sp>
    </p:spTree>
    <p:extLst>
      <p:ext uri="{BB962C8B-B14F-4D97-AF65-F5344CB8AC3E}">
        <p14:creationId xmlns:p14="http://schemas.microsoft.com/office/powerpoint/2010/main" val="373959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55BB-80C7-43E4-8D13-7865941CF7FD}"/>
              </a:ext>
            </a:extLst>
          </p:cNvPr>
          <p:cNvSpPr>
            <a:spLocks noGrp="1"/>
          </p:cNvSpPr>
          <p:nvPr>
            <p:ph type="title"/>
          </p:nvPr>
        </p:nvSpPr>
        <p:spPr/>
        <p:txBody>
          <a:bodyPr/>
          <a:lstStyle/>
          <a:p>
            <a:r>
              <a:rPr lang="en-US" dirty="0"/>
              <a:t>Screening Guidelines</a:t>
            </a:r>
          </a:p>
        </p:txBody>
      </p:sp>
      <p:sp>
        <p:nvSpPr>
          <p:cNvPr id="3" name="Content Placeholder 2">
            <a:extLst>
              <a:ext uri="{FF2B5EF4-FFF2-40B4-BE49-F238E27FC236}">
                <a16:creationId xmlns:a16="http://schemas.microsoft.com/office/drawing/2014/main" id="{C6F98F73-B711-4FD9-B64C-EB22110A1637}"/>
              </a:ext>
            </a:extLst>
          </p:cNvPr>
          <p:cNvSpPr>
            <a:spLocks noGrp="1"/>
          </p:cNvSpPr>
          <p:nvPr>
            <p:ph idx="1"/>
          </p:nvPr>
        </p:nvSpPr>
        <p:spPr/>
        <p:txBody>
          <a:bodyPr/>
          <a:lstStyle/>
          <a:p>
            <a:r>
              <a:rPr lang="en-US" dirty="0"/>
              <a:t>Pap Smears </a:t>
            </a:r>
          </a:p>
          <a:p>
            <a:pPr lvl="1"/>
            <a:r>
              <a:rPr lang="en-US" dirty="0"/>
              <a:t>Every 3 years starting at age 21</a:t>
            </a:r>
          </a:p>
          <a:p>
            <a:pPr lvl="1"/>
            <a:r>
              <a:rPr lang="en-US" dirty="0"/>
              <a:t>Every 3-5 years age 30-65 WITH HPV testing</a:t>
            </a:r>
          </a:p>
          <a:p>
            <a:r>
              <a:rPr lang="en-US" dirty="0"/>
              <a:t>Mammograms</a:t>
            </a:r>
          </a:p>
          <a:p>
            <a:pPr lvl="1"/>
            <a:r>
              <a:rPr lang="en-US" dirty="0"/>
              <a:t>IT DEPENDS!</a:t>
            </a:r>
          </a:p>
          <a:p>
            <a:pPr lvl="1"/>
            <a:r>
              <a:rPr lang="en-US" dirty="0"/>
              <a:t>ACOG Recommends Annually starting at 40</a:t>
            </a:r>
          </a:p>
        </p:txBody>
      </p:sp>
      <p:pic>
        <p:nvPicPr>
          <p:cNvPr id="4098" name="Picture 2" descr="American College of Obstetricians and Gynecologists - Wikipedia">
            <a:extLst>
              <a:ext uri="{FF2B5EF4-FFF2-40B4-BE49-F238E27FC236}">
                <a16:creationId xmlns:a16="http://schemas.microsoft.com/office/drawing/2014/main" id="{760D3F42-2990-4E5A-983B-79205DE13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349" y="4910889"/>
            <a:ext cx="352425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15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982D-78F0-4D23-A36E-649C363A9A9D}"/>
              </a:ext>
            </a:extLst>
          </p:cNvPr>
          <p:cNvSpPr>
            <a:spLocks noGrp="1"/>
          </p:cNvSpPr>
          <p:nvPr>
            <p:ph type="title"/>
          </p:nvPr>
        </p:nvSpPr>
        <p:spPr/>
        <p:txBody>
          <a:bodyPr/>
          <a:lstStyle/>
          <a:p>
            <a:r>
              <a:rPr lang="en-US" dirty="0"/>
              <a:t>Women’s Annual Exam</a:t>
            </a:r>
          </a:p>
        </p:txBody>
      </p:sp>
      <p:sp>
        <p:nvSpPr>
          <p:cNvPr id="3" name="Content Placeholder 2">
            <a:extLst>
              <a:ext uri="{FF2B5EF4-FFF2-40B4-BE49-F238E27FC236}">
                <a16:creationId xmlns:a16="http://schemas.microsoft.com/office/drawing/2014/main" id="{266110D2-EDF1-45D1-B1F2-001B1358BF6F}"/>
              </a:ext>
            </a:extLst>
          </p:cNvPr>
          <p:cNvSpPr>
            <a:spLocks noGrp="1"/>
          </p:cNvSpPr>
          <p:nvPr>
            <p:ph idx="1"/>
          </p:nvPr>
        </p:nvSpPr>
        <p:spPr>
          <a:xfrm>
            <a:off x="3910263" y="1020518"/>
            <a:ext cx="7315200" cy="3792113"/>
          </a:xfrm>
        </p:spPr>
        <p:txBody>
          <a:bodyPr/>
          <a:lstStyle/>
          <a:p>
            <a:r>
              <a:rPr lang="en-US" dirty="0"/>
              <a:t>Physical Exam</a:t>
            </a:r>
          </a:p>
          <a:p>
            <a:pPr lvl="1"/>
            <a:r>
              <a:rPr lang="en-US" dirty="0"/>
              <a:t>Vital signs</a:t>
            </a:r>
          </a:p>
          <a:p>
            <a:pPr lvl="1"/>
            <a:r>
              <a:rPr lang="en-US" dirty="0"/>
              <a:t>Breast exam</a:t>
            </a:r>
          </a:p>
          <a:p>
            <a:pPr lvl="1"/>
            <a:r>
              <a:rPr lang="en-US" dirty="0"/>
              <a:t>Pelvic exam</a:t>
            </a:r>
          </a:p>
          <a:p>
            <a:r>
              <a:rPr lang="en-US" dirty="0"/>
              <a:t>Review Medical History</a:t>
            </a:r>
          </a:p>
          <a:p>
            <a:pPr lvl="1"/>
            <a:r>
              <a:rPr lang="en-US" dirty="0"/>
              <a:t>Including Family History</a:t>
            </a:r>
          </a:p>
          <a:p>
            <a:r>
              <a:rPr lang="en-US" dirty="0"/>
              <a:t>Screening for various conditions</a:t>
            </a:r>
          </a:p>
          <a:p>
            <a:r>
              <a:rPr lang="en-US" dirty="0"/>
              <a:t>Immunizations</a:t>
            </a:r>
          </a:p>
        </p:txBody>
      </p:sp>
      <p:sp>
        <p:nvSpPr>
          <p:cNvPr id="4" name="TextBox 3">
            <a:extLst>
              <a:ext uri="{FF2B5EF4-FFF2-40B4-BE49-F238E27FC236}">
                <a16:creationId xmlns:a16="http://schemas.microsoft.com/office/drawing/2014/main" id="{0BDA662A-8391-47A8-883A-568DC1AF5CAA}"/>
              </a:ext>
            </a:extLst>
          </p:cNvPr>
          <p:cNvSpPr txBox="1"/>
          <p:nvPr/>
        </p:nvSpPr>
        <p:spPr>
          <a:xfrm>
            <a:off x="3910263" y="4981074"/>
            <a:ext cx="7194884" cy="461665"/>
          </a:xfrm>
          <a:prstGeom prst="rect">
            <a:avLst/>
          </a:prstGeom>
          <a:noFill/>
        </p:spPr>
        <p:txBody>
          <a:bodyPr wrap="square" rtlCol="0">
            <a:spAutoFit/>
          </a:bodyPr>
          <a:lstStyle/>
          <a:p>
            <a:r>
              <a:rPr lang="en-US" sz="2400" dirty="0"/>
              <a:t>Annual Women’s Health Visits should be performed! </a:t>
            </a:r>
          </a:p>
        </p:txBody>
      </p:sp>
    </p:spTree>
    <p:extLst>
      <p:ext uri="{BB962C8B-B14F-4D97-AF65-F5344CB8AC3E}">
        <p14:creationId xmlns:p14="http://schemas.microsoft.com/office/powerpoint/2010/main" val="39552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CA2D-D029-4430-8259-613B7D9A2F0A}"/>
              </a:ext>
            </a:extLst>
          </p:cNvPr>
          <p:cNvSpPr>
            <a:spLocks noGrp="1"/>
          </p:cNvSpPr>
          <p:nvPr>
            <p:ph type="title"/>
          </p:nvPr>
        </p:nvSpPr>
        <p:spPr/>
        <p:txBody>
          <a:bodyPr/>
          <a:lstStyle/>
          <a:p>
            <a:r>
              <a:rPr lang="en-US" dirty="0"/>
              <a:t>Menopause</a:t>
            </a:r>
          </a:p>
        </p:txBody>
      </p:sp>
      <p:sp>
        <p:nvSpPr>
          <p:cNvPr id="3" name="Content Placeholder 2">
            <a:extLst>
              <a:ext uri="{FF2B5EF4-FFF2-40B4-BE49-F238E27FC236}">
                <a16:creationId xmlns:a16="http://schemas.microsoft.com/office/drawing/2014/main" id="{4AD62469-B494-4651-9188-DD3DF1D215B9}"/>
              </a:ext>
            </a:extLst>
          </p:cNvPr>
          <p:cNvSpPr>
            <a:spLocks noGrp="1"/>
          </p:cNvSpPr>
          <p:nvPr>
            <p:ph idx="1"/>
          </p:nvPr>
        </p:nvSpPr>
        <p:spPr/>
        <p:txBody>
          <a:bodyPr/>
          <a:lstStyle/>
          <a:p>
            <a:r>
              <a:rPr lang="en-US" sz="2400" dirty="0"/>
              <a:t>Menopause</a:t>
            </a:r>
          </a:p>
          <a:p>
            <a:pPr lvl="1"/>
            <a:r>
              <a:rPr lang="en-US" sz="2400" dirty="0"/>
              <a:t>12 months no menses</a:t>
            </a:r>
          </a:p>
          <a:p>
            <a:pPr lvl="1"/>
            <a:r>
              <a:rPr lang="en-US" sz="2400" dirty="0"/>
              <a:t>3 categories of symptoms</a:t>
            </a:r>
          </a:p>
          <a:p>
            <a:pPr lvl="2"/>
            <a:r>
              <a:rPr lang="en-US" sz="2400" dirty="0"/>
              <a:t>Vasomotor</a:t>
            </a:r>
          </a:p>
          <a:p>
            <a:pPr lvl="2"/>
            <a:r>
              <a:rPr lang="en-US" sz="2400" dirty="0"/>
              <a:t>Vaginal dryness</a:t>
            </a:r>
          </a:p>
          <a:p>
            <a:pPr lvl="2"/>
            <a:r>
              <a:rPr lang="en-US" sz="2400" dirty="0"/>
              <a:t>Psychological</a:t>
            </a:r>
          </a:p>
          <a:p>
            <a:pPr lvl="2"/>
            <a:endParaRPr lang="en-US" dirty="0"/>
          </a:p>
        </p:txBody>
      </p:sp>
      <p:pic>
        <p:nvPicPr>
          <p:cNvPr id="4" name="Picture 3">
            <a:extLst>
              <a:ext uri="{FF2B5EF4-FFF2-40B4-BE49-F238E27FC236}">
                <a16:creationId xmlns:a16="http://schemas.microsoft.com/office/drawing/2014/main" id="{9B6464E8-7FE6-4FE1-A186-59BE341CF471}"/>
              </a:ext>
            </a:extLst>
          </p:cNvPr>
          <p:cNvPicPr>
            <a:picLocks noChangeAspect="1"/>
          </p:cNvPicPr>
          <p:nvPr/>
        </p:nvPicPr>
        <p:blipFill rotWithShape="1">
          <a:blip r:embed="rId3"/>
          <a:srcRect l="28125" t="37593" r="27917" b="28518"/>
          <a:stretch/>
        </p:blipFill>
        <p:spPr>
          <a:xfrm>
            <a:off x="6096000" y="3669792"/>
            <a:ext cx="5359400" cy="2324100"/>
          </a:xfrm>
          <a:prstGeom prst="rect">
            <a:avLst/>
          </a:prstGeom>
        </p:spPr>
      </p:pic>
    </p:spTree>
    <p:extLst>
      <p:ext uri="{BB962C8B-B14F-4D97-AF65-F5344CB8AC3E}">
        <p14:creationId xmlns:p14="http://schemas.microsoft.com/office/powerpoint/2010/main" val="40299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07D3-4A5C-46AA-88BD-ECB53BB705E6}"/>
              </a:ext>
            </a:extLst>
          </p:cNvPr>
          <p:cNvSpPr>
            <a:spLocks noGrp="1"/>
          </p:cNvSpPr>
          <p:nvPr>
            <p:ph type="title"/>
          </p:nvPr>
        </p:nvSpPr>
        <p:spPr/>
        <p:txBody>
          <a:bodyPr/>
          <a:lstStyle/>
          <a:p>
            <a:r>
              <a:rPr lang="en-US" dirty="0"/>
              <a:t>Pregnancy Prevention</a:t>
            </a:r>
          </a:p>
        </p:txBody>
      </p:sp>
      <p:sp>
        <p:nvSpPr>
          <p:cNvPr id="3" name="Content Placeholder 2">
            <a:extLst>
              <a:ext uri="{FF2B5EF4-FFF2-40B4-BE49-F238E27FC236}">
                <a16:creationId xmlns:a16="http://schemas.microsoft.com/office/drawing/2014/main" id="{6C4AD723-11E3-4227-9D87-A1D35D5557F4}"/>
              </a:ext>
            </a:extLst>
          </p:cNvPr>
          <p:cNvSpPr>
            <a:spLocks noGrp="1"/>
          </p:cNvSpPr>
          <p:nvPr>
            <p:ph idx="1"/>
          </p:nvPr>
        </p:nvSpPr>
        <p:spPr>
          <a:xfrm>
            <a:off x="3869268" y="864108"/>
            <a:ext cx="3542185" cy="5120640"/>
          </a:xfrm>
        </p:spPr>
        <p:txBody>
          <a:bodyPr>
            <a:normAutofit/>
          </a:bodyPr>
          <a:lstStyle/>
          <a:p>
            <a:r>
              <a:rPr lang="en-US" sz="2800" dirty="0"/>
              <a:t>49% of pregnancies in the US are Planned</a:t>
            </a:r>
          </a:p>
          <a:p>
            <a:r>
              <a:rPr lang="en-US" sz="2800" dirty="0"/>
              <a:t>Newer birth control</a:t>
            </a:r>
          </a:p>
          <a:p>
            <a:pPr lvl="1"/>
            <a:r>
              <a:rPr lang="en-US" sz="2600" dirty="0"/>
              <a:t>Safer</a:t>
            </a:r>
          </a:p>
          <a:p>
            <a:pPr lvl="1"/>
            <a:r>
              <a:rPr lang="en-US" sz="2600" dirty="0"/>
              <a:t>More effective</a:t>
            </a:r>
          </a:p>
        </p:txBody>
      </p:sp>
      <p:pic>
        <p:nvPicPr>
          <p:cNvPr id="5122" name="Picture 2" descr="3124c28b-55d5-456f-8d42-9d5078095935@namprd08">
            <a:extLst>
              <a:ext uri="{FF2B5EF4-FFF2-40B4-BE49-F238E27FC236}">
                <a16:creationId xmlns:a16="http://schemas.microsoft.com/office/drawing/2014/main" id="{8BB3AEF0-F2C5-4200-AAF6-A323C9ABB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861" y="1128408"/>
            <a:ext cx="3385575" cy="460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79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40717-75F9-47DE-BAA7-BD0E7964E329}"/>
              </a:ext>
            </a:extLst>
          </p:cNvPr>
          <p:cNvSpPr>
            <a:spLocks noGrp="1"/>
          </p:cNvSpPr>
          <p:nvPr>
            <p:ph type="title"/>
          </p:nvPr>
        </p:nvSpPr>
        <p:spPr/>
        <p:txBody>
          <a:bodyPr/>
          <a:lstStyle/>
          <a:p>
            <a:r>
              <a:rPr lang="en-US" dirty="0"/>
              <a:t>Pregnancy Prevention</a:t>
            </a:r>
          </a:p>
        </p:txBody>
      </p:sp>
      <p:sp>
        <p:nvSpPr>
          <p:cNvPr id="3" name="Content Placeholder 2">
            <a:extLst>
              <a:ext uri="{FF2B5EF4-FFF2-40B4-BE49-F238E27FC236}">
                <a16:creationId xmlns:a16="http://schemas.microsoft.com/office/drawing/2014/main" id="{E9A321C3-99B8-4733-8995-95E3D907117C}"/>
              </a:ext>
            </a:extLst>
          </p:cNvPr>
          <p:cNvSpPr>
            <a:spLocks noGrp="1"/>
          </p:cNvSpPr>
          <p:nvPr>
            <p:ph idx="1"/>
          </p:nvPr>
        </p:nvSpPr>
        <p:spPr/>
        <p:txBody>
          <a:bodyPr/>
          <a:lstStyle/>
          <a:p>
            <a:endParaRPr lang="en-US"/>
          </a:p>
        </p:txBody>
      </p:sp>
      <p:pic>
        <p:nvPicPr>
          <p:cNvPr id="6146" name="Picture 2" descr="Birth Control - Options for Sexual Health">
            <a:extLst>
              <a:ext uri="{FF2B5EF4-FFF2-40B4-BE49-F238E27FC236}">
                <a16:creationId xmlns:a16="http://schemas.microsoft.com/office/drawing/2014/main" id="{B34445E3-9C8A-4F61-BCD9-51107A269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135" y="96757"/>
            <a:ext cx="5966170" cy="676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626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116</TotalTime>
  <Words>1320</Words>
  <Application>Microsoft Office PowerPoint</Application>
  <PresentationFormat>Widescreen</PresentationFormat>
  <Paragraphs>103</Paragraphs>
  <Slides>13</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Corbel</vt:lpstr>
      <vt:lpstr>Wingdings 2</vt:lpstr>
      <vt:lpstr>Frame</vt:lpstr>
      <vt:lpstr>Women’s Health:  What we ALL need to know</vt:lpstr>
      <vt:lpstr>Objectives</vt:lpstr>
      <vt:lpstr>Why do we care about women’s health?</vt:lpstr>
      <vt:lpstr>Annual Women’s Health Exam</vt:lpstr>
      <vt:lpstr>Screening Guidelines</vt:lpstr>
      <vt:lpstr>Women’s Annual Exam</vt:lpstr>
      <vt:lpstr>Menopause</vt:lpstr>
      <vt:lpstr>Pregnancy Prevention</vt:lpstr>
      <vt:lpstr>Pregnancy Prevention</vt:lpstr>
      <vt:lpstr>Prenatal Care is KEY!</vt:lpstr>
      <vt:lpstr>EARLY Prenatal Care is KEY!</vt:lpstr>
      <vt:lpstr>Intimate Partner Violence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Women’s Health:  What we ALL need to know</dc:title>
  <dc:creator>Elizabeth A. Lutz</dc:creator>
  <cp:lastModifiedBy>Elizabeth A. Lutz</cp:lastModifiedBy>
  <cp:revision>12</cp:revision>
  <dcterms:created xsi:type="dcterms:W3CDTF">2023-05-08T16:47:26Z</dcterms:created>
  <dcterms:modified xsi:type="dcterms:W3CDTF">2023-05-17T15:51:39Z</dcterms:modified>
</cp:coreProperties>
</file>