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75249-8B7E-424A-B934-C02255C0B8C0}" type="datetimeFigureOut">
              <a:rPr lang="en-US" smtClean="0"/>
              <a:t>5/18/2023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97F972-6FD0-4DD5-BA22-A46743540632}" type="slidenum">
              <a:rPr lang="en-US" smtClean="0"/>
              <a:t>‹#›</a:t>
            </a:fld>
            <a:endParaRPr lang="en-US"/>
          </a:p>
        </p:txBody>
      </p:sp>
    </p:spTree>
    <p:extLst>
      <p:ext uri="{BB962C8B-B14F-4D97-AF65-F5344CB8AC3E}">
        <p14:creationId xmlns:p14="http://schemas.microsoft.com/office/powerpoint/2010/main" val="1352501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CCVP- we serve as the community arm of the state health department helping to extend their reach to vulnerable populations and communities increasing vaccination uptake in these communities. We have been all other the state reaching into these communities in partnership with MSDH</a:t>
            </a:r>
          </a:p>
          <a:p>
            <a:endParaRPr lang="en-US" dirty="0"/>
          </a:p>
        </p:txBody>
      </p:sp>
      <p:sp>
        <p:nvSpPr>
          <p:cNvPr id="4" name="Slide Number Placeholder 3"/>
          <p:cNvSpPr>
            <a:spLocks noGrp="1"/>
          </p:cNvSpPr>
          <p:nvPr>
            <p:ph type="sldNum" sz="quarter" idx="5"/>
          </p:nvPr>
        </p:nvSpPr>
        <p:spPr/>
        <p:txBody>
          <a:bodyPr/>
          <a:lstStyle/>
          <a:p>
            <a:fld id="{E597F972-6FD0-4DD5-BA22-A46743540632}" type="slidenum">
              <a:rPr lang="en-US" smtClean="0"/>
              <a:t>3</a:t>
            </a:fld>
            <a:endParaRPr lang="en-US"/>
          </a:p>
        </p:txBody>
      </p:sp>
    </p:spTree>
    <p:extLst>
      <p:ext uri="{BB962C8B-B14F-4D97-AF65-F5344CB8AC3E}">
        <p14:creationId xmlns:p14="http://schemas.microsoft.com/office/powerpoint/2010/main" val="2820754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targeting our efforts to reach this population to get them to get that additional layer of protection. </a:t>
            </a:r>
          </a:p>
        </p:txBody>
      </p:sp>
      <p:sp>
        <p:nvSpPr>
          <p:cNvPr id="4" name="Slide Number Placeholder 3"/>
          <p:cNvSpPr>
            <a:spLocks noGrp="1"/>
          </p:cNvSpPr>
          <p:nvPr>
            <p:ph type="sldNum" sz="quarter" idx="5"/>
          </p:nvPr>
        </p:nvSpPr>
        <p:spPr/>
        <p:txBody>
          <a:bodyPr/>
          <a:lstStyle/>
          <a:p>
            <a:fld id="{E597F972-6FD0-4DD5-BA22-A46743540632}" type="slidenum">
              <a:rPr lang="en-US" smtClean="0"/>
              <a:t>5</a:t>
            </a:fld>
            <a:endParaRPr lang="en-US"/>
          </a:p>
        </p:txBody>
      </p:sp>
    </p:spTree>
    <p:extLst>
      <p:ext uri="{BB962C8B-B14F-4D97-AF65-F5344CB8AC3E}">
        <p14:creationId xmlns:p14="http://schemas.microsoft.com/office/powerpoint/2010/main" val="2043212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A341F-9DC5-8D52-8525-AFF36BA0D0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EB24C3-0B65-8DE0-FA9D-F3FD992B51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1EB3A1-3264-8984-7057-F845D7413E87}"/>
              </a:ext>
            </a:extLst>
          </p:cNvPr>
          <p:cNvSpPr>
            <a:spLocks noGrp="1"/>
          </p:cNvSpPr>
          <p:nvPr>
            <p:ph type="dt" sz="half" idx="10"/>
          </p:nvPr>
        </p:nvSpPr>
        <p:spPr/>
        <p:txBody>
          <a:bodyPr/>
          <a:lstStyle/>
          <a:p>
            <a:fld id="{BA0D6720-D244-4C58-81A5-55B0183692E9}" type="datetimeFigureOut">
              <a:rPr lang="en-US" smtClean="0"/>
              <a:t>5/18/2023</a:t>
            </a:fld>
            <a:endParaRPr lang="en-US"/>
          </a:p>
        </p:txBody>
      </p:sp>
      <p:sp>
        <p:nvSpPr>
          <p:cNvPr id="5" name="Footer Placeholder 4">
            <a:extLst>
              <a:ext uri="{FF2B5EF4-FFF2-40B4-BE49-F238E27FC236}">
                <a16:creationId xmlns:a16="http://schemas.microsoft.com/office/drawing/2014/main" id="{4942AA3F-2D3B-F8A3-E18D-0B184A20B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6D082-AF94-4141-A18D-1FA57E3C16E6}"/>
              </a:ext>
            </a:extLst>
          </p:cNvPr>
          <p:cNvSpPr>
            <a:spLocks noGrp="1"/>
          </p:cNvSpPr>
          <p:nvPr>
            <p:ph type="sldNum" sz="quarter" idx="12"/>
          </p:nvPr>
        </p:nvSpPr>
        <p:spPr/>
        <p:txBody>
          <a:bodyPr/>
          <a:lstStyle/>
          <a:p>
            <a:fld id="{F36A0309-15A4-418E-83EF-5D29D1B33451}" type="slidenum">
              <a:rPr lang="en-US" smtClean="0"/>
              <a:t>‹#›</a:t>
            </a:fld>
            <a:endParaRPr lang="en-US"/>
          </a:p>
        </p:txBody>
      </p:sp>
    </p:spTree>
    <p:extLst>
      <p:ext uri="{BB962C8B-B14F-4D97-AF65-F5344CB8AC3E}">
        <p14:creationId xmlns:p14="http://schemas.microsoft.com/office/powerpoint/2010/main" val="2678597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83DE5-E93C-E7D5-8229-BE3DEACAD2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6ADC26-A924-2050-2A81-E6B97A18AD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5095D6-CC59-2DF9-DAA2-CEE91E315233}"/>
              </a:ext>
            </a:extLst>
          </p:cNvPr>
          <p:cNvSpPr>
            <a:spLocks noGrp="1"/>
          </p:cNvSpPr>
          <p:nvPr>
            <p:ph type="dt" sz="half" idx="10"/>
          </p:nvPr>
        </p:nvSpPr>
        <p:spPr/>
        <p:txBody>
          <a:bodyPr/>
          <a:lstStyle/>
          <a:p>
            <a:fld id="{BA0D6720-D244-4C58-81A5-55B0183692E9}" type="datetimeFigureOut">
              <a:rPr lang="en-US" smtClean="0"/>
              <a:t>5/18/2023</a:t>
            </a:fld>
            <a:endParaRPr lang="en-US"/>
          </a:p>
        </p:txBody>
      </p:sp>
      <p:sp>
        <p:nvSpPr>
          <p:cNvPr id="5" name="Footer Placeholder 4">
            <a:extLst>
              <a:ext uri="{FF2B5EF4-FFF2-40B4-BE49-F238E27FC236}">
                <a16:creationId xmlns:a16="http://schemas.microsoft.com/office/drawing/2014/main" id="{AF8ED38E-487E-DD15-5773-F878F5457B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AE4303-22D3-0CC1-88A5-7C65F3D312A7}"/>
              </a:ext>
            </a:extLst>
          </p:cNvPr>
          <p:cNvSpPr>
            <a:spLocks noGrp="1"/>
          </p:cNvSpPr>
          <p:nvPr>
            <p:ph type="sldNum" sz="quarter" idx="12"/>
          </p:nvPr>
        </p:nvSpPr>
        <p:spPr/>
        <p:txBody>
          <a:bodyPr/>
          <a:lstStyle/>
          <a:p>
            <a:fld id="{F36A0309-15A4-418E-83EF-5D29D1B33451}" type="slidenum">
              <a:rPr lang="en-US" smtClean="0"/>
              <a:t>‹#›</a:t>
            </a:fld>
            <a:endParaRPr lang="en-US"/>
          </a:p>
        </p:txBody>
      </p:sp>
    </p:spTree>
    <p:extLst>
      <p:ext uri="{BB962C8B-B14F-4D97-AF65-F5344CB8AC3E}">
        <p14:creationId xmlns:p14="http://schemas.microsoft.com/office/powerpoint/2010/main" val="3933948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D75A66-89FC-0227-7449-367EA84242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E865EC-A879-5B90-B454-A43E876283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9FF952-68EC-9717-FFA2-C90B9F0F2DF9}"/>
              </a:ext>
            </a:extLst>
          </p:cNvPr>
          <p:cNvSpPr>
            <a:spLocks noGrp="1"/>
          </p:cNvSpPr>
          <p:nvPr>
            <p:ph type="dt" sz="half" idx="10"/>
          </p:nvPr>
        </p:nvSpPr>
        <p:spPr/>
        <p:txBody>
          <a:bodyPr/>
          <a:lstStyle/>
          <a:p>
            <a:fld id="{BA0D6720-D244-4C58-81A5-55B0183692E9}" type="datetimeFigureOut">
              <a:rPr lang="en-US" smtClean="0"/>
              <a:t>5/18/2023</a:t>
            </a:fld>
            <a:endParaRPr lang="en-US"/>
          </a:p>
        </p:txBody>
      </p:sp>
      <p:sp>
        <p:nvSpPr>
          <p:cNvPr id="5" name="Footer Placeholder 4">
            <a:extLst>
              <a:ext uri="{FF2B5EF4-FFF2-40B4-BE49-F238E27FC236}">
                <a16:creationId xmlns:a16="http://schemas.microsoft.com/office/drawing/2014/main" id="{62C1EF65-7111-D29A-E094-013C6A217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A926DA-DAE4-42FD-EF6A-0FFFF27D1E81}"/>
              </a:ext>
            </a:extLst>
          </p:cNvPr>
          <p:cNvSpPr>
            <a:spLocks noGrp="1"/>
          </p:cNvSpPr>
          <p:nvPr>
            <p:ph type="sldNum" sz="quarter" idx="12"/>
          </p:nvPr>
        </p:nvSpPr>
        <p:spPr/>
        <p:txBody>
          <a:bodyPr/>
          <a:lstStyle/>
          <a:p>
            <a:fld id="{F36A0309-15A4-418E-83EF-5D29D1B33451}" type="slidenum">
              <a:rPr lang="en-US" smtClean="0"/>
              <a:t>‹#›</a:t>
            </a:fld>
            <a:endParaRPr lang="en-US"/>
          </a:p>
        </p:txBody>
      </p:sp>
    </p:spTree>
    <p:extLst>
      <p:ext uri="{BB962C8B-B14F-4D97-AF65-F5344CB8AC3E}">
        <p14:creationId xmlns:p14="http://schemas.microsoft.com/office/powerpoint/2010/main" val="2467721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0940F-5938-B50C-7195-55B2745479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5FF08A-9757-5F70-F9DD-B67C50BB37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7B308B-499E-D13C-599A-ABD537F0C9F6}"/>
              </a:ext>
            </a:extLst>
          </p:cNvPr>
          <p:cNvSpPr>
            <a:spLocks noGrp="1"/>
          </p:cNvSpPr>
          <p:nvPr>
            <p:ph type="dt" sz="half" idx="10"/>
          </p:nvPr>
        </p:nvSpPr>
        <p:spPr/>
        <p:txBody>
          <a:bodyPr/>
          <a:lstStyle/>
          <a:p>
            <a:fld id="{BA0D6720-D244-4C58-81A5-55B0183692E9}" type="datetimeFigureOut">
              <a:rPr lang="en-US" smtClean="0"/>
              <a:t>5/18/2023</a:t>
            </a:fld>
            <a:endParaRPr lang="en-US"/>
          </a:p>
        </p:txBody>
      </p:sp>
      <p:sp>
        <p:nvSpPr>
          <p:cNvPr id="5" name="Footer Placeholder 4">
            <a:extLst>
              <a:ext uri="{FF2B5EF4-FFF2-40B4-BE49-F238E27FC236}">
                <a16:creationId xmlns:a16="http://schemas.microsoft.com/office/drawing/2014/main" id="{0ED50245-19A8-AF23-94F5-B782CB65E2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6BE8F-124B-185E-2C7D-D77468DE1632}"/>
              </a:ext>
            </a:extLst>
          </p:cNvPr>
          <p:cNvSpPr>
            <a:spLocks noGrp="1"/>
          </p:cNvSpPr>
          <p:nvPr>
            <p:ph type="sldNum" sz="quarter" idx="12"/>
          </p:nvPr>
        </p:nvSpPr>
        <p:spPr/>
        <p:txBody>
          <a:bodyPr/>
          <a:lstStyle/>
          <a:p>
            <a:fld id="{F36A0309-15A4-418E-83EF-5D29D1B33451}" type="slidenum">
              <a:rPr lang="en-US" smtClean="0"/>
              <a:t>‹#›</a:t>
            </a:fld>
            <a:endParaRPr lang="en-US"/>
          </a:p>
        </p:txBody>
      </p:sp>
    </p:spTree>
    <p:extLst>
      <p:ext uri="{BB962C8B-B14F-4D97-AF65-F5344CB8AC3E}">
        <p14:creationId xmlns:p14="http://schemas.microsoft.com/office/powerpoint/2010/main" val="1967089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FD67D-4796-0D0E-AA66-F466FB90BB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0DEA6FD-E2FF-555E-73DA-04F58FE3C4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9E0858-9706-18E4-BEA4-E0554DB49CBE}"/>
              </a:ext>
            </a:extLst>
          </p:cNvPr>
          <p:cNvSpPr>
            <a:spLocks noGrp="1"/>
          </p:cNvSpPr>
          <p:nvPr>
            <p:ph type="dt" sz="half" idx="10"/>
          </p:nvPr>
        </p:nvSpPr>
        <p:spPr/>
        <p:txBody>
          <a:bodyPr/>
          <a:lstStyle/>
          <a:p>
            <a:fld id="{BA0D6720-D244-4C58-81A5-55B0183692E9}" type="datetimeFigureOut">
              <a:rPr lang="en-US" smtClean="0"/>
              <a:t>5/18/2023</a:t>
            </a:fld>
            <a:endParaRPr lang="en-US"/>
          </a:p>
        </p:txBody>
      </p:sp>
      <p:sp>
        <p:nvSpPr>
          <p:cNvPr id="5" name="Footer Placeholder 4">
            <a:extLst>
              <a:ext uri="{FF2B5EF4-FFF2-40B4-BE49-F238E27FC236}">
                <a16:creationId xmlns:a16="http://schemas.microsoft.com/office/drawing/2014/main" id="{72411436-474F-A96F-236A-4C7592CB30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26A957-8B47-6FAB-3322-9DF2260DA098}"/>
              </a:ext>
            </a:extLst>
          </p:cNvPr>
          <p:cNvSpPr>
            <a:spLocks noGrp="1"/>
          </p:cNvSpPr>
          <p:nvPr>
            <p:ph type="sldNum" sz="quarter" idx="12"/>
          </p:nvPr>
        </p:nvSpPr>
        <p:spPr/>
        <p:txBody>
          <a:bodyPr/>
          <a:lstStyle/>
          <a:p>
            <a:fld id="{F36A0309-15A4-418E-83EF-5D29D1B33451}" type="slidenum">
              <a:rPr lang="en-US" smtClean="0"/>
              <a:t>‹#›</a:t>
            </a:fld>
            <a:endParaRPr lang="en-US"/>
          </a:p>
        </p:txBody>
      </p:sp>
    </p:spTree>
    <p:extLst>
      <p:ext uri="{BB962C8B-B14F-4D97-AF65-F5344CB8AC3E}">
        <p14:creationId xmlns:p14="http://schemas.microsoft.com/office/powerpoint/2010/main" val="1808931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1CA06-F435-9F84-6541-31943485D0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704556-008F-5CC0-AB86-51BF771F5F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F7BECDB-F851-AF4A-6539-7BFCD59FBA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6302D7-0663-BCB7-1CFD-8F0E6B273229}"/>
              </a:ext>
            </a:extLst>
          </p:cNvPr>
          <p:cNvSpPr>
            <a:spLocks noGrp="1"/>
          </p:cNvSpPr>
          <p:nvPr>
            <p:ph type="dt" sz="half" idx="10"/>
          </p:nvPr>
        </p:nvSpPr>
        <p:spPr/>
        <p:txBody>
          <a:bodyPr/>
          <a:lstStyle/>
          <a:p>
            <a:fld id="{BA0D6720-D244-4C58-81A5-55B0183692E9}" type="datetimeFigureOut">
              <a:rPr lang="en-US" smtClean="0"/>
              <a:t>5/18/2023</a:t>
            </a:fld>
            <a:endParaRPr lang="en-US"/>
          </a:p>
        </p:txBody>
      </p:sp>
      <p:sp>
        <p:nvSpPr>
          <p:cNvPr id="6" name="Footer Placeholder 5">
            <a:extLst>
              <a:ext uri="{FF2B5EF4-FFF2-40B4-BE49-F238E27FC236}">
                <a16:creationId xmlns:a16="http://schemas.microsoft.com/office/drawing/2014/main" id="{C5CFA321-CA7A-B04D-2C1D-0A3EBF9A9C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20E117-7542-EA36-1650-0EB9D128614D}"/>
              </a:ext>
            </a:extLst>
          </p:cNvPr>
          <p:cNvSpPr>
            <a:spLocks noGrp="1"/>
          </p:cNvSpPr>
          <p:nvPr>
            <p:ph type="sldNum" sz="quarter" idx="12"/>
          </p:nvPr>
        </p:nvSpPr>
        <p:spPr/>
        <p:txBody>
          <a:bodyPr/>
          <a:lstStyle/>
          <a:p>
            <a:fld id="{F36A0309-15A4-418E-83EF-5D29D1B33451}" type="slidenum">
              <a:rPr lang="en-US" smtClean="0"/>
              <a:t>‹#›</a:t>
            </a:fld>
            <a:endParaRPr lang="en-US"/>
          </a:p>
        </p:txBody>
      </p:sp>
    </p:spTree>
    <p:extLst>
      <p:ext uri="{BB962C8B-B14F-4D97-AF65-F5344CB8AC3E}">
        <p14:creationId xmlns:p14="http://schemas.microsoft.com/office/powerpoint/2010/main" val="355546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3B936-FB47-84A2-7523-8AE0F68C70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40E025-D41A-BF56-88E7-E3BC7C4D31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F0AF5B-7749-B08F-9988-2B61CAC917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8DA746-A753-F452-0F11-574A2D7A5A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C521F8-B2DB-A893-D794-6F2F80FDB5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31FF69-49AF-3FED-26D0-47B8DB53940F}"/>
              </a:ext>
            </a:extLst>
          </p:cNvPr>
          <p:cNvSpPr>
            <a:spLocks noGrp="1"/>
          </p:cNvSpPr>
          <p:nvPr>
            <p:ph type="dt" sz="half" idx="10"/>
          </p:nvPr>
        </p:nvSpPr>
        <p:spPr/>
        <p:txBody>
          <a:bodyPr/>
          <a:lstStyle/>
          <a:p>
            <a:fld id="{BA0D6720-D244-4C58-81A5-55B0183692E9}" type="datetimeFigureOut">
              <a:rPr lang="en-US" smtClean="0"/>
              <a:t>5/18/2023</a:t>
            </a:fld>
            <a:endParaRPr lang="en-US"/>
          </a:p>
        </p:txBody>
      </p:sp>
      <p:sp>
        <p:nvSpPr>
          <p:cNvPr id="8" name="Footer Placeholder 7">
            <a:extLst>
              <a:ext uri="{FF2B5EF4-FFF2-40B4-BE49-F238E27FC236}">
                <a16:creationId xmlns:a16="http://schemas.microsoft.com/office/drawing/2014/main" id="{8DC28CC3-9D65-AD7D-D470-A0E066A4E9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DBBB7A-EB2F-8CD7-179E-3AD356F2FBD3}"/>
              </a:ext>
            </a:extLst>
          </p:cNvPr>
          <p:cNvSpPr>
            <a:spLocks noGrp="1"/>
          </p:cNvSpPr>
          <p:nvPr>
            <p:ph type="sldNum" sz="quarter" idx="12"/>
          </p:nvPr>
        </p:nvSpPr>
        <p:spPr/>
        <p:txBody>
          <a:bodyPr/>
          <a:lstStyle/>
          <a:p>
            <a:fld id="{F36A0309-15A4-418E-83EF-5D29D1B33451}" type="slidenum">
              <a:rPr lang="en-US" smtClean="0"/>
              <a:t>‹#›</a:t>
            </a:fld>
            <a:endParaRPr lang="en-US"/>
          </a:p>
        </p:txBody>
      </p:sp>
    </p:spTree>
    <p:extLst>
      <p:ext uri="{BB962C8B-B14F-4D97-AF65-F5344CB8AC3E}">
        <p14:creationId xmlns:p14="http://schemas.microsoft.com/office/powerpoint/2010/main" val="2935663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96669-7897-6020-2C69-A6903D2F72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5E7EF1-AF78-BCCD-7A9B-8626DA3A9AFE}"/>
              </a:ext>
            </a:extLst>
          </p:cNvPr>
          <p:cNvSpPr>
            <a:spLocks noGrp="1"/>
          </p:cNvSpPr>
          <p:nvPr>
            <p:ph type="dt" sz="half" idx="10"/>
          </p:nvPr>
        </p:nvSpPr>
        <p:spPr/>
        <p:txBody>
          <a:bodyPr/>
          <a:lstStyle/>
          <a:p>
            <a:fld id="{BA0D6720-D244-4C58-81A5-55B0183692E9}" type="datetimeFigureOut">
              <a:rPr lang="en-US" smtClean="0"/>
              <a:t>5/18/2023</a:t>
            </a:fld>
            <a:endParaRPr lang="en-US"/>
          </a:p>
        </p:txBody>
      </p:sp>
      <p:sp>
        <p:nvSpPr>
          <p:cNvPr id="4" name="Footer Placeholder 3">
            <a:extLst>
              <a:ext uri="{FF2B5EF4-FFF2-40B4-BE49-F238E27FC236}">
                <a16:creationId xmlns:a16="http://schemas.microsoft.com/office/drawing/2014/main" id="{6C2A6D3B-0FFA-8A6F-1067-6FAF3D3505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716D14-7837-FA44-C134-4F8F2615AD4E}"/>
              </a:ext>
            </a:extLst>
          </p:cNvPr>
          <p:cNvSpPr>
            <a:spLocks noGrp="1"/>
          </p:cNvSpPr>
          <p:nvPr>
            <p:ph type="sldNum" sz="quarter" idx="12"/>
          </p:nvPr>
        </p:nvSpPr>
        <p:spPr/>
        <p:txBody>
          <a:bodyPr/>
          <a:lstStyle/>
          <a:p>
            <a:fld id="{F36A0309-15A4-418E-83EF-5D29D1B33451}" type="slidenum">
              <a:rPr lang="en-US" smtClean="0"/>
              <a:t>‹#›</a:t>
            </a:fld>
            <a:endParaRPr lang="en-US"/>
          </a:p>
        </p:txBody>
      </p:sp>
    </p:spTree>
    <p:extLst>
      <p:ext uri="{BB962C8B-B14F-4D97-AF65-F5344CB8AC3E}">
        <p14:creationId xmlns:p14="http://schemas.microsoft.com/office/powerpoint/2010/main" val="501911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59C103-7071-622C-446B-6F9482E6CA6C}"/>
              </a:ext>
            </a:extLst>
          </p:cNvPr>
          <p:cNvSpPr>
            <a:spLocks noGrp="1"/>
          </p:cNvSpPr>
          <p:nvPr>
            <p:ph type="dt" sz="half" idx="10"/>
          </p:nvPr>
        </p:nvSpPr>
        <p:spPr/>
        <p:txBody>
          <a:bodyPr/>
          <a:lstStyle/>
          <a:p>
            <a:fld id="{BA0D6720-D244-4C58-81A5-55B0183692E9}" type="datetimeFigureOut">
              <a:rPr lang="en-US" smtClean="0"/>
              <a:t>5/18/2023</a:t>
            </a:fld>
            <a:endParaRPr lang="en-US"/>
          </a:p>
        </p:txBody>
      </p:sp>
      <p:sp>
        <p:nvSpPr>
          <p:cNvPr id="3" name="Footer Placeholder 2">
            <a:extLst>
              <a:ext uri="{FF2B5EF4-FFF2-40B4-BE49-F238E27FC236}">
                <a16:creationId xmlns:a16="http://schemas.microsoft.com/office/drawing/2014/main" id="{CA69C1FB-82C4-2C5C-D015-B8CAACE00C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F76780-5DF1-A113-15C3-9C1DE679D1EC}"/>
              </a:ext>
            </a:extLst>
          </p:cNvPr>
          <p:cNvSpPr>
            <a:spLocks noGrp="1"/>
          </p:cNvSpPr>
          <p:nvPr>
            <p:ph type="sldNum" sz="quarter" idx="12"/>
          </p:nvPr>
        </p:nvSpPr>
        <p:spPr/>
        <p:txBody>
          <a:bodyPr/>
          <a:lstStyle/>
          <a:p>
            <a:fld id="{F36A0309-15A4-418E-83EF-5D29D1B33451}" type="slidenum">
              <a:rPr lang="en-US" smtClean="0"/>
              <a:t>‹#›</a:t>
            </a:fld>
            <a:endParaRPr lang="en-US"/>
          </a:p>
        </p:txBody>
      </p:sp>
    </p:spTree>
    <p:extLst>
      <p:ext uri="{BB962C8B-B14F-4D97-AF65-F5344CB8AC3E}">
        <p14:creationId xmlns:p14="http://schemas.microsoft.com/office/powerpoint/2010/main" val="79410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A2E3A-3F5B-DDBA-86DE-F1445930A2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C58AF9-7F44-F304-AD53-8E79A13392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996FF8-63BE-4F30-B8B2-829F2429A4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4BC85D-D9CB-0FED-C930-E1281A2F1E71}"/>
              </a:ext>
            </a:extLst>
          </p:cNvPr>
          <p:cNvSpPr>
            <a:spLocks noGrp="1"/>
          </p:cNvSpPr>
          <p:nvPr>
            <p:ph type="dt" sz="half" idx="10"/>
          </p:nvPr>
        </p:nvSpPr>
        <p:spPr/>
        <p:txBody>
          <a:bodyPr/>
          <a:lstStyle/>
          <a:p>
            <a:fld id="{BA0D6720-D244-4C58-81A5-55B0183692E9}" type="datetimeFigureOut">
              <a:rPr lang="en-US" smtClean="0"/>
              <a:t>5/18/2023</a:t>
            </a:fld>
            <a:endParaRPr lang="en-US"/>
          </a:p>
        </p:txBody>
      </p:sp>
      <p:sp>
        <p:nvSpPr>
          <p:cNvPr id="6" name="Footer Placeholder 5">
            <a:extLst>
              <a:ext uri="{FF2B5EF4-FFF2-40B4-BE49-F238E27FC236}">
                <a16:creationId xmlns:a16="http://schemas.microsoft.com/office/drawing/2014/main" id="{3601B995-9FA8-F6CC-1E68-B283FF6841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D0F1F6-0BE7-FEDE-6ED1-647F47686063}"/>
              </a:ext>
            </a:extLst>
          </p:cNvPr>
          <p:cNvSpPr>
            <a:spLocks noGrp="1"/>
          </p:cNvSpPr>
          <p:nvPr>
            <p:ph type="sldNum" sz="quarter" idx="12"/>
          </p:nvPr>
        </p:nvSpPr>
        <p:spPr/>
        <p:txBody>
          <a:bodyPr/>
          <a:lstStyle/>
          <a:p>
            <a:fld id="{F36A0309-15A4-418E-83EF-5D29D1B33451}" type="slidenum">
              <a:rPr lang="en-US" smtClean="0"/>
              <a:t>‹#›</a:t>
            </a:fld>
            <a:endParaRPr lang="en-US"/>
          </a:p>
        </p:txBody>
      </p:sp>
    </p:spTree>
    <p:extLst>
      <p:ext uri="{BB962C8B-B14F-4D97-AF65-F5344CB8AC3E}">
        <p14:creationId xmlns:p14="http://schemas.microsoft.com/office/powerpoint/2010/main" val="2580969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D4DFE-30D0-6CA4-5A59-5A3EF64526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1BB7AB-363F-2F0E-5CE6-0C1F5927A7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7A13A1-50E0-E50E-01A1-24FACEA743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376967-4DE1-2E3C-49D4-9EC5AFAC1241}"/>
              </a:ext>
            </a:extLst>
          </p:cNvPr>
          <p:cNvSpPr>
            <a:spLocks noGrp="1"/>
          </p:cNvSpPr>
          <p:nvPr>
            <p:ph type="dt" sz="half" idx="10"/>
          </p:nvPr>
        </p:nvSpPr>
        <p:spPr/>
        <p:txBody>
          <a:bodyPr/>
          <a:lstStyle/>
          <a:p>
            <a:fld id="{BA0D6720-D244-4C58-81A5-55B0183692E9}" type="datetimeFigureOut">
              <a:rPr lang="en-US" smtClean="0"/>
              <a:t>5/18/2023</a:t>
            </a:fld>
            <a:endParaRPr lang="en-US"/>
          </a:p>
        </p:txBody>
      </p:sp>
      <p:sp>
        <p:nvSpPr>
          <p:cNvPr id="6" name="Footer Placeholder 5">
            <a:extLst>
              <a:ext uri="{FF2B5EF4-FFF2-40B4-BE49-F238E27FC236}">
                <a16:creationId xmlns:a16="http://schemas.microsoft.com/office/drawing/2014/main" id="{D901F739-8BFE-37F4-88E7-A7E0CD4070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25902B-9564-873D-687D-5421DF9309C3}"/>
              </a:ext>
            </a:extLst>
          </p:cNvPr>
          <p:cNvSpPr>
            <a:spLocks noGrp="1"/>
          </p:cNvSpPr>
          <p:nvPr>
            <p:ph type="sldNum" sz="quarter" idx="12"/>
          </p:nvPr>
        </p:nvSpPr>
        <p:spPr/>
        <p:txBody>
          <a:bodyPr/>
          <a:lstStyle/>
          <a:p>
            <a:fld id="{F36A0309-15A4-418E-83EF-5D29D1B33451}" type="slidenum">
              <a:rPr lang="en-US" smtClean="0"/>
              <a:t>‹#›</a:t>
            </a:fld>
            <a:endParaRPr lang="en-US"/>
          </a:p>
        </p:txBody>
      </p:sp>
    </p:spTree>
    <p:extLst>
      <p:ext uri="{BB962C8B-B14F-4D97-AF65-F5344CB8AC3E}">
        <p14:creationId xmlns:p14="http://schemas.microsoft.com/office/powerpoint/2010/main" val="29229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07B670-9133-E917-B1C7-7F858EA098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939729-1003-5A98-251C-582C9F9597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B7B827-0B2F-8E15-CEDE-47F523F008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0D6720-D244-4C58-81A5-55B0183692E9}" type="datetimeFigureOut">
              <a:rPr lang="en-US" smtClean="0"/>
              <a:t>5/18/2023</a:t>
            </a:fld>
            <a:endParaRPr lang="en-US"/>
          </a:p>
        </p:txBody>
      </p:sp>
      <p:sp>
        <p:nvSpPr>
          <p:cNvPr id="5" name="Footer Placeholder 4">
            <a:extLst>
              <a:ext uri="{FF2B5EF4-FFF2-40B4-BE49-F238E27FC236}">
                <a16:creationId xmlns:a16="http://schemas.microsoft.com/office/drawing/2014/main" id="{9778564F-59D6-4CB8-C7CB-8B560A0C57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605CED-47DE-3252-5803-53FD4061F3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A0309-15A4-418E-83EF-5D29D1B33451}" type="slidenum">
              <a:rPr lang="en-US" smtClean="0"/>
              <a:t>‹#›</a:t>
            </a:fld>
            <a:endParaRPr lang="en-US"/>
          </a:p>
        </p:txBody>
      </p:sp>
    </p:spTree>
    <p:extLst>
      <p:ext uri="{BB962C8B-B14F-4D97-AF65-F5344CB8AC3E}">
        <p14:creationId xmlns:p14="http://schemas.microsoft.com/office/powerpoint/2010/main" val="1970228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surveymonkey.com/r/QSMGZ28"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1EEAF-D0BE-E9F4-9669-F7997D32FB6B}"/>
              </a:ext>
            </a:extLst>
          </p:cNvPr>
          <p:cNvSpPr>
            <a:spLocks noGrp="1"/>
          </p:cNvSpPr>
          <p:nvPr>
            <p:ph type="ctrTitle"/>
          </p:nvPr>
        </p:nvSpPr>
        <p:spPr>
          <a:xfrm>
            <a:off x="6047980" y="1030406"/>
            <a:ext cx="5068121" cy="3506879"/>
          </a:xfrm>
        </p:spPr>
        <p:txBody>
          <a:bodyPr anchor="ctr">
            <a:normAutofit/>
          </a:bodyPr>
          <a:lstStyle/>
          <a:p>
            <a:pPr algn="l"/>
            <a:r>
              <a:rPr lang="en-US" sz="4000" dirty="0"/>
              <a:t>Thank you for having me!</a:t>
            </a:r>
            <a:endParaRPr lang="en-US" sz="2400" b="0" dirty="0"/>
          </a:p>
        </p:txBody>
      </p:sp>
      <p:pic>
        <p:nvPicPr>
          <p:cNvPr id="5" name="Picture 4" descr="A red sign with white text&#10;&#10;Description automatically generated with low confidence">
            <a:extLst>
              <a:ext uri="{FF2B5EF4-FFF2-40B4-BE49-F238E27FC236}">
                <a16:creationId xmlns:a16="http://schemas.microsoft.com/office/drawing/2014/main" id="{D43FCB8D-0890-5F23-BFD5-0B40AD8847F0}"/>
              </a:ext>
            </a:extLst>
          </p:cNvPr>
          <p:cNvPicPr>
            <a:picLocks noChangeAspect="1"/>
          </p:cNvPicPr>
          <p:nvPr/>
        </p:nvPicPr>
        <p:blipFill rotWithShape="1">
          <a:blip r:embed="rId2">
            <a:extLst>
              <a:ext uri="{28A0092B-C50C-407E-A947-70E740481C1C}">
                <a14:useLocalDpi xmlns:a14="http://schemas.microsoft.com/office/drawing/2010/main" val="0"/>
              </a:ext>
            </a:extLst>
          </a:blip>
          <a:srcRect r="1" b="5464"/>
          <a:stretch/>
        </p:blipFill>
        <p:spPr>
          <a:xfrm>
            <a:off x="20" y="10"/>
            <a:ext cx="5404493" cy="6857990"/>
          </a:xfrm>
          <a:prstGeom prst="rect">
            <a:avLst/>
          </a:prstGeom>
        </p:spPr>
      </p:pic>
    </p:spTree>
    <p:extLst>
      <p:ext uri="{BB962C8B-B14F-4D97-AF65-F5344CB8AC3E}">
        <p14:creationId xmlns:p14="http://schemas.microsoft.com/office/powerpoint/2010/main" val="87079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1EEAF-D0BE-E9F4-9669-F7997D32FB6B}"/>
              </a:ext>
            </a:extLst>
          </p:cNvPr>
          <p:cNvSpPr>
            <a:spLocks noGrp="1"/>
          </p:cNvSpPr>
          <p:nvPr>
            <p:ph type="ctrTitle"/>
          </p:nvPr>
        </p:nvSpPr>
        <p:spPr>
          <a:xfrm>
            <a:off x="6047980" y="1030406"/>
            <a:ext cx="5068121" cy="5301383"/>
          </a:xfrm>
        </p:spPr>
        <p:txBody>
          <a:bodyPr anchor="ctr">
            <a:normAutofit fontScale="90000"/>
          </a:bodyPr>
          <a:lstStyle/>
          <a:p>
            <a:pPr algn="l"/>
            <a:br>
              <a:rPr lang="en-US" sz="1800" dirty="0">
                <a:latin typeface="+mn-lt"/>
              </a:rPr>
            </a:br>
            <a:br>
              <a:rPr lang="en-US" sz="1800" dirty="0">
                <a:latin typeface="+mn-lt"/>
              </a:rPr>
            </a:br>
            <a:br>
              <a:rPr lang="en-US" sz="1800" dirty="0">
                <a:latin typeface="+mn-lt"/>
              </a:rPr>
            </a:br>
            <a:br>
              <a:rPr lang="en-US" sz="1800" dirty="0">
                <a:latin typeface="+mn-lt"/>
              </a:rPr>
            </a:br>
            <a:br>
              <a:rPr lang="en-US" sz="1800" dirty="0">
                <a:latin typeface="+mn-lt"/>
              </a:rPr>
            </a:br>
            <a:br>
              <a:rPr lang="en-US" sz="1800" dirty="0">
                <a:latin typeface="+mn-lt"/>
              </a:rPr>
            </a:br>
            <a:r>
              <a:rPr lang="en-US" sz="1800" dirty="0">
                <a:latin typeface="+mn-lt"/>
              </a:rPr>
              <a:t>Non-Profit Healthcare organization</a:t>
            </a:r>
            <a:br>
              <a:rPr lang="en-US" sz="1800" dirty="0">
                <a:latin typeface="+mn-lt"/>
              </a:rPr>
            </a:br>
            <a:r>
              <a:rPr lang="en-US" sz="1800" dirty="0">
                <a:latin typeface="+mn-lt"/>
              </a:rPr>
              <a:t>Holistically address cardiometabolic diseases. </a:t>
            </a:r>
            <a:br>
              <a:rPr lang="en-US" sz="1800" dirty="0">
                <a:latin typeface="+mn-lt"/>
              </a:rPr>
            </a:br>
            <a:br>
              <a:rPr lang="en-US" sz="1800" dirty="0">
                <a:latin typeface="+mn-lt"/>
              </a:rPr>
            </a:br>
            <a:r>
              <a:rPr lang="en-US" sz="1800" dirty="0">
                <a:latin typeface="+mn-lt"/>
              </a:rPr>
              <a:t>Whole as in physical medicine and internal medicine. </a:t>
            </a:r>
            <a:br>
              <a:rPr lang="en-US" sz="1800" dirty="0">
                <a:latin typeface="+mn-lt"/>
              </a:rPr>
            </a:br>
            <a:br>
              <a:rPr lang="en-US" sz="1800" dirty="0">
                <a:latin typeface="+mn-lt"/>
              </a:rPr>
            </a:br>
            <a:r>
              <a:rPr lang="en-US" sz="1800" dirty="0">
                <a:latin typeface="+mn-lt"/>
              </a:rPr>
              <a:t>Our Mission is To Reduce the impact of obesity, diabetes and other cardiometabolic diseases in Mississippi.</a:t>
            </a:r>
            <a:br>
              <a:rPr lang="en-US" sz="1800" dirty="0">
                <a:latin typeface="+mn-lt"/>
              </a:rPr>
            </a:br>
            <a:br>
              <a:rPr lang="en-US" sz="1800" dirty="0">
                <a:latin typeface="+mn-lt"/>
              </a:rPr>
            </a:br>
            <a:r>
              <a:rPr lang="en-US" sz="2000" dirty="0">
                <a:latin typeface="+mn-lt"/>
              </a:rPr>
              <a:t>Our vision is to establish a standard of care for people with diabetes, obesity, and other cardiometabolic diseases that’s of high quality and easily accessible.</a:t>
            </a:r>
            <a:br>
              <a:rPr lang="en-US" sz="2000" dirty="0">
                <a:latin typeface="+mn-lt"/>
              </a:rPr>
            </a:br>
            <a:br>
              <a:rPr lang="en-US" sz="2000" dirty="0">
                <a:latin typeface="+mn-lt"/>
              </a:rPr>
            </a:br>
            <a:r>
              <a:rPr lang="en-US" sz="2000" dirty="0">
                <a:latin typeface="+mn-lt"/>
              </a:rPr>
              <a:t>We also offer primary care services and preventive care services.</a:t>
            </a:r>
            <a:br>
              <a:rPr lang="en-US" sz="1800" dirty="0">
                <a:latin typeface="+mn-lt"/>
              </a:rPr>
            </a:br>
            <a:br>
              <a:rPr lang="en-US" sz="5100" dirty="0"/>
            </a:br>
            <a:br>
              <a:rPr lang="en-US" sz="5100" dirty="0"/>
            </a:br>
            <a:endParaRPr lang="en-US" sz="5100" b="0" dirty="0"/>
          </a:p>
        </p:txBody>
      </p:sp>
      <p:pic>
        <p:nvPicPr>
          <p:cNvPr id="5" name="Picture 4" descr="A red sign with white text&#10;&#10;Description automatically generated with low confidence">
            <a:extLst>
              <a:ext uri="{FF2B5EF4-FFF2-40B4-BE49-F238E27FC236}">
                <a16:creationId xmlns:a16="http://schemas.microsoft.com/office/drawing/2014/main" id="{D43FCB8D-0890-5F23-BFD5-0B40AD8847F0}"/>
              </a:ext>
            </a:extLst>
          </p:cNvPr>
          <p:cNvPicPr>
            <a:picLocks noChangeAspect="1"/>
          </p:cNvPicPr>
          <p:nvPr/>
        </p:nvPicPr>
        <p:blipFill rotWithShape="1">
          <a:blip r:embed="rId2">
            <a:extLst>
              <a:ext uri="{28A0092B-C50C-407E-A947-70E740481C1C}">
                <a14:useLocalDpi xmlns:a14="http://schemas.microsoft.com/office/drawing/2010/main" val="0"/>
              </a:ext>
            </a:extLst>
          </a:blip>
          <a:srcRect r="1" b="5464"/>
          <a:stretch/>
        </p:blipFill>
        <p:spPr>
          <a:xfrm>
            <a:off x="20" y="10"/>
            <a:ext cx="5404493" cy="6857990"/>
          </a:xfrm>
          <a:prstGeom prst="rect">
            <a:avLst/>
          </a:prstGeom>
        </p:spPr>
      </p:pic>
    </p:spTree>
    <p:extLst>
      <p:ext uri="{BB962C8B-B14F-4D97-AF65-F5344CB8AC3E}">
        <p14:creationId xmlns:p14="http://schemas.microsoft.com/office/powerpoint/2010/main" val="4086975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1EEAF-D0BE-E9F4-9669-F7997D32FB6B}"/>
              </a:ext>
            </a:extLst>
          </p:cNvPr>
          <p:cNvSpPr>
            <a:spLocks noGrp="1"/>
          </p:cNvSpPr>
          <p:nvPr>
            <p:ph type="ctrTitle"/>
          </p:nvPr>
        </p:nvSpPr>
        <p:spPr>
          <a:xfrm>
            <a:off x="762000" y="743804"/>
            <a:ext cx="4102609" cy="3793482"/>
          </a:xfrm>
        </p:spPr>
        <p:txBody>
          <a:bodyPr anchor="ctr">
            <a:normAutofit/>
          </a:bodyPr>
          <a:lstStyle/>
          <a:p>
            <a:pPr algn="l"/>
            <a:r>
              <a:rPr lang="en-US" sz="2400" b="0" dirty="0"/>
              <a:t>COVID-19 Vaccination Provider</a:t>
            </a:r>
            <a:br>
              <a:rPr lang="en-US" sz="2400" b="0" dirty="0"/>
            </a:br>
            <a:br>
              <a:rPr lang="en-US" sz="2400" dirty="0"/>
            </a:br>
            <a:r>
              <a:rPr lang="en-US" sz="2400" dirty="0"/>
              <a:t>Partner with MSDH as a CCVP</a:t>
            </a:r>
            <a:endParaRPr lang="en-US" sz="2400" b="0" dirty="0"/>
          </a:p>
        </p:txBody>
      </p:sp>
      <p:pic>
        <p:nvPicPr>
          <p:cNvPr id="5" name="Picture 4" descr="A red sign with white text&#10;&#10;Description automatically generated with low confidence">
            <a:extLst>
              <a:ext uri="{FF2B5EF4-FFF2-40B4-BE49-F238E27FC236}">
                <a16:creationId xmlns:a16="http://schemas.microsoft.com/office/drawing/2014/main" id="{D43FCB8D-0890-5F23-BFD5-0B40AD8847F0}"/>
              </a:ext>
            </a:extLst>
          </p:cNvPr>
          <p:cNvPicPr>
            <a:picLocks noChangeAspect="1"/>
          </p:cNvPicPr>
          <p:nvPr/>
        </p:nvPicPr>
        <p:blipFill rotWithShape="1">
          <a:blip r:embed="rId3">
            <a:extLst>
              <a:ext uri="{28A0092B-C50C-407E-A947-70E740481C1C}">
                <a14:useLocalDpi xmlns:a14="http://schemas.microsoft.com/office/drawing/2010/main" val="0"/>
              </a:ext>
            </a:extLst>
          </a:blip>
          <a:srcRect t="9737" r="-1" b="15597"/>
          <a:stretch/>
        </p:blipFill>
        <p:spPr>
          <a:xfrm>
            <a:off x="5349241" y="10"/>
            <a:ext cx="6842759" cy="6857990"/>
          </a:xfrm>
          <a:prstGeom prst="rect">
            <a:avLst/>
          </a:prstGeom>
        </p:spPr>
      </p:pic>
    </p:spTree>
    <p:extLst>
      <p:ext uri="{BB962C8B-B14F-4D97-AF65-F5344CB8AC3E}">
        <p14:creationId xmlns:p14="http://schemas.microsoft.com/office/powerpoint/2010/main" val="3788174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1EEAF-D0BE-E9F4-9669-F7997D32FB6B}"/>
              </a:ext>
            </a:extLst>
          </p:cNvPr>
          <p:cNvSpPr>
            <a:spLocks noGrp="1"/>
          </p:cNvSpPr>
          <p:nvPr>
            <p:ph type="ctrTitle"/>
          </p:nvPr>
        </p:nvSpPr>
        <p:spPr>
          <a:xfrm>
            <a:off x="6047980" y="1030406"/>
            <a:ext cx="5068121" cy="3506879"/>
          </a:xfrm>
        </p:spPr>
        <p:txBody>
          <a:bodyPr anchor="ctr">
            <a:normAutofit/>
          </a:bodyPr>
          <a:lstStyle/>
          <a:p>
            <a:pPr algn="l"/>
            <a:r>
              <a:rPr lang="en-US" sz="4000" dirty="0"/>
              <a:t>Vaccination Rates in young adults</a:t>
            </a:r>
            <a:br>
              <a:rPr lang="en-US" sz="2800" dirty="0">
                <a:latin typeface="+mn-lt"/>
              </a:rPr>
            </a:br>
            <a:br>
              <a:rPr lang="en-US" sz="2800" dirty="0">
                <a:latin typeface="+mn-lt"/>
              </a:rPr>
            </a:br>
            <a:br>
              <a:rPr lang="en-US" sz="4700" dirty="0"/>
            </a:br>
            <a:r>
              <a:rPr lang="en-US" sz="4700" dirty="0"/>
              <a:t>	</a:t>
            </a:r>
            <a:endParaRPr lang="en-US" sz="4700" b="0" dirty="0"/>
          </a:p>
        </p:txBody>
      </p:sp>
      <p:pic>
        <p:nvPicPr>
          <p:cNvPr id="5" name="Picture 4" descr="A red sign with white text&#10;&#10;Description automatically generated with low confidence">
            <a:extLst>
              <a:ext uri="{FF2B5EF4-FFF2-40B4-BE49-F238E27FC236}">
                <a16:creationId xmlns:a16="http://schemas.microsoft.com/office/drawing/2014/main" id="{D43FCB8D-0890-5F23-BFD5-0B40AD8847F0}"/>
              </a:ext>
            </a:extLst>
          </p:cNvPr>
          <p:cNvPicPr>
            <a:picLocks noChangeAspect="1"/>
          </p:cNvPicPr>
          <p:nvPr/>
        </p:nvPicPr>
        <p:blipFill rotWithShape="1">
          <a:blip r:embed="rId2">
            <a:extLst>
              <a:ext uri="{28A0092B-C50C-407E-A947-70E740481C1C}">
                <a14:useLocalDpi xmlns:a14="http://schemas.microsoft.com/office/drawing/2010/main" val="0"/>
              </a:ext>
            </a:extLst>
          </a:blip>
          <a:srcRect r="1" b="5464"/>
          <a:stretch/>
        </p:blipFill>
        <p:spPr>
          <a:xfrm>
            <a:off x="20" y="10"/>
            <a:ext cx="5404493" cy="6857990"/>
          </a:xfrm>
          <a:prstGeom prst="rect">
            <a:avLst/>
          </a:prstGeom>
        </p:spPr>
      </p:pic>
    </p:spTree>
    <p:extLst>
      <p:ext uri="{BB962C8B-B14F-4D97-AF65-F5344CB8AC3E}">
        <p14:creationId xmlns:p14="http://schemas.microsoft.com/office/powerpoint/2010/main" val="701494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1EEAF-D0BE-E9F4-9669-F7997D32FB6B}"/>
              </a:ext>
            </a:extLst>
          </p:cNvPr>
          <p:cNvSpPr>
            <a:spLocks noGrp="1"/>
          </p:cNvSpPr>
          <p:nvPr>
            <p:ph type="ctrTitle"/>
          </p:nvPr>
        </p:nvSpPr>
        <p:spPr>
          <a:xfrm>
            <a:off x="6047980" y="1030406"/>
            <a:ext cx="5068121" cy="3506879"/>
          </a:xfrm>
        </p:spPr>
        <p:txBody>
          <a:bodyPr anchor="ctr">
            <a:normAutofit fontScale="90000"/>
          </a:bodyPr>
          <a:lstStyle/>
          <a:p>
            <a:pPr algn="l"/>
            <a:br>
              <a:rPr lang="en-US" sz="2000" dirty="0">
                <a:latin typeface="+mn-lt"/>
              </a:rPr>
            </a:br>
            <a:br>
              <a:rPr lang="en-US" sz="2000" dirty="0">
                <a:latin typeface="+mn-lt"/>
              </a:rPr>
            </a:br>
            <a:br>
              <a:rPr lang="en-US" sz="2000" dirty="0">
                <a:latin typeface="+mn-lt"/>
              </a:rPr>
            </a:br>
            <a:br>
              <a:rPr lang="en-US" sz="2000" dirty="0">
                <a:latin typeface="+mn-lt"/>
              </a:rPr>
            </a:br>
            <a:br>
              <a:rPr lang="en-US" sz="2000" dirty="0">
                <a:latin typeface="+mn-lt"/>
              </a:rPr>
            </a:br>
            <a:br>
              <a:rPr lang="en-US" sz="2000" dirty="0">
                <a:latin typeface="+mn-lt"/>
              </a:rPr>
            </a:br>
            <a:r>
              <a:rPr lang="en-US" sz="2000" dirty="0">
                <a:latin typeface="+mn-lt"/>
              </a:rPr>
              <a:t>Ages 18-24</a:t>
            </a:r>
            <a:br>
              <a:rPr lang="en-US" sz="2000" dirty="0">
                <a:latin typeface="+mn-lt"/>
              </a:rPr>
            </a:br>
            <a:br>
              <a:rPr lang="en-US" sz="2000" dirty="0">
                <a:latin typeface="+mn-lt"/>
              </a:rPr>
            </a:br>
            <a:r>
              <a:rPr lang="en-US" sz="2000" dirty="0">
                <a:latin typeface="+mn-lt"/>
              </a:rPr>
              <a:t>43%- received one Booster</a:t>
            </a:r>
            <a:br>
              <a:rPr lang="en-US" sz="2000" dirty="0">
                <a:latin typeface="+mn-lt"/>
              </a:rPr>
            </a:br>
            <a:br>
              <a:rPr lang="en-US" sz="2000" dirty="0">
                <a:latin typeface="+mn-lt"/>
              </a:rPr>
            </a:br>
            <a:r>
              <a:rPr lang="en-US" sz="2000" dirty="0">
                <a:latin typeface="+mn-lt"/>
              </a:rPr>
              <a:t>18%- received Bivalent </a:t>
            </a:r>
            <a:br>
              <a:rPr lang="en-US" sz="2000" dirty="0">
                <a:latin typeface="+mn-lt"/>
              </a:rPr>
            </a:br>
            <a:br>
              <a:rPr lang="en-US" sz="2000" dirty="0">
                <a:latin typeface="+mn-lt"/>
              </a:rPr>
            </a:br>
            <a:r>
              <a:rPr lang="en-US" sz="2000" dirty="0">
                <a:latin typeface="+mn-lt"/>
              </a:rPr>
              <a:t>Ages 25-39</a:t>
            </a:r>
            <a:br>
              <a:rPr lang="en-US" sz="2000" dirty="0">
                <a:latin typeface="+mn-lt"/>
              </a:rPr>
            </a:br>
            <a:br>
              <a:rPr lang="en-US" sz="2000" dirty="0">
                <a:latin typeface="+mn-lt"/>
              </a:rPr>
            </a:br>
            <a:r>
              <a:rPr lang="en-US" sz="2000" dirty="0">
                <a:latin typeface="+mn-lt"/>
              </a:rPr>
              <a:t>46%- received one booster</a:t>
            </a:r>
            <a:br>
              <a:rPr lang="en-US" sz="2000" dirty="0">
                <a:latin typeface="+mn-lt"/>
              </a:rPr>
            </a:br>
            <a:br>
              <a:rPr lang="en-US" sz="2000" dirty="0">
                <a:latin typeface="+mn-lt"/>
              </a:rPr>
            </a:br>
            <a:r>
              <a:rPr lang="en-US" sz="2000" dirty="0">
                <a:latin typeface="+mn-lt"/>
              </a:rPr>
              <a:t>21% received Bivalent booster</a:t>
            </a:r>
            <a:br>
              <a:rPr lang="en-US" sz="2000" dirty="0">
                <a:latin typeface="+mn-lt"/>
              </a:rPr>
            </a:br>
            <a:br>
              <a:rPr lang="en-US" sz="3200" dirty="0"/>
            </a:br>
            <a:br>
              <a:rPr lang="en-US" sz="3200" dirty="0"/>
            </a:br>
            <a:br>
              <a:rPr lang="en-US" sz="3200" dirty="0"/>
            </a:br>
            <a:br>
              <a:rPr lang="en-US" sz="3200" dirty="0"/>
            </a:br>
            <a:br>
              <a:rPr lang="en-US" sz="3200" dirty="0"/>
            </a:br>
            <a:endParaRPr lang="en-US" sz="2900" b="0" dirty="0"/>
          </a:p>
        </p:txBody>
      </p:sp>
      <p:pic>
        <p:nvPicPr>
          <p:cNvPr id="5" name="Picture 4" descr="A red sign with white text&#10;&#10;Description automatically generated with low confidence">
            <a:extLst>
              <a:ext uri="{FF2B5EF4-FFF2-40B4-BE49-F238E27FC236}">
                <a16:creationId xmlns:a16="http://schemas.microsoft.com/office/drawing/2014/main" id="{D43FCB8D-0890-5F23-BFD5-0B40AD8847F0}"/>
              </a:ext>
            </a:extLst>
          </p:cNvPr>
          <p:cNvPicPr>
            <a:picLocks noChangeAspect="1"/>
          </p:cNvPicPr>
          <p:nvPr/>
        </p:nvPicPr>
        <p:blipFill rotWithShape="1">
          <a:blip r:embed="rId3">
            <a:extLst>
              <a:ext uri="{28A0092B-C50C-407E-A947-70E740481C1C}">
                <a14:useLocalDpi xmlns:a14="http://schemas.microsoft.com/office/drawing/2010/main" val="0"/>
              </a:ext>
            </a:extLst>
          </a:blip>
          <a:srcRect r="1" b="5464"/>
          <a:stretch/>
        </p:blipFill>
        <p:spPr>
          <a:xfrm>
            <a:off x="20" y="10"/>
            <a:ext cx="5404493" cy="6857990"/>
          </a:xfrm>
          <a:prstGeom prst="rect">
            <a:avLst/>
          </a:prstGeom>
        </p:spPr>
      </p:pic>
    </p:spTree>
    <p:extLst>
      <p:ext uri="{BB962C8B-B14F-4D97-AF65-F5344CB8AC3E}">
        <p14:creationId xmlns:p14="http://schemas.microsoft.com/office/powerpoint/2010/main" val="2488786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1EEAF-D0BE-E9F4-9669-F7997D32FB6B}"/>
              </a:ext>
            </a:extLst>
          </p:cNvPr>
          <p:cNvSpPr>
            <a:spLocks noGrp="1"/>
          </p:cNvSpPr>
          <p:nvPr>
            <p:ph type="ctrTitle"/>
          </p:nvPr>
        </p:nvSpPr>
        <p:spPr>
          <a:xfrm>
            <a:off x="762000" y="743804"/>
            <a:ext cx="4102609" cy="3793482"/>
          </a:xfrm>
        </p:spPr>
        <p:txBody>
          <a:bodyPr anchor="ctr">
            <a:normAutofit/>
          </a:bodyPr>
          <a:lstStyle/>
          <a:p>
            <a:pPr algn="l"/>
            <a:r>
              <a:rPr lang="en-US" sz="4700" b="0" dirty="0"/>
              <a:t>Link to survey</a:t>
            </a:r>
            <a:br>
              <a:rPr lang="en-US" sz="4700" b="0" dirty="0"/>
            </a:br>
            <a:br>
              <a:rPr lang="en-US" sz="4700" b="0" dirty="0"/>
            </a:br>
            <a:r>
              <a:rPr lang="en-US" sz="1600" dirty="0">
                <a:hlinkClick r:id="rId2"/>
              </a:rPr>
              <a:t>https://www.surveymonkey.com/r/QSMGZ28</a:t>
            </a:r>
            <a:br>
              <a:rPr lang="en-US" sz="1600" dirty="0"/>
            </a:br>
            <a:br>
              <a:rPr lang="en-US" sz="1600" dirty="0"/>
            </a:br>
            <a:r>
              <a:rPr lang="en-US" sz="1600" dirty="0"/>
              <a:t>QR code available </a:t>
            </a:r>
            <a:br>
              <a:rPr lang="en-US" sz="1600" dirty="0"/>
            </a:br>
            <a:br>
              <a:rPr lang="en-US" sz="1600" dirty="0"/>
            </a:br>
            <a:endParaRPr lang="en-US" sz="1600" b="0" dirty="0"/>
          </a:p>
        </p:txBody>
      </p:sp>
      <p:pic>
        <p:nvPicPr>
          <p:cNvPr id="5" name="Picture 4" descr="A red sign with white text&#10;&#10;Description automatically generated with low confidence">
            <a:extLst>
              <a:ext uri="{FF2B5EF4-FFF2-40B4-BE49-F238E27FC236}">
                <a16:creationId xmlns:a16="http://schemas.microsoft.com/office/drawing/2014/main" id="{D43FCB8D-0890-5F23-BFD5-0B40AD8847F0}"/>
              </a:ext>
            </a:extLst>
          </p:cNvPr>
          <p:cNvPicPr>
            <a:picLocks noChangeAspect="1"/>
          </p:cNvPicPr>
          <p:nvPr/>
        </p:nvPicPr>
        <p:blipFill rotWithShape="1">
          <a:blip r:embed="rId3">
            <a:extLst>
              <a:ext uri="{28A0092B-C50C-407E-A947-70E740481C1C}">
                <a14:useLocalDpi xmlns:a14="http://schemas.microsoft.com/office/drawing/2010/main" val="0"/>
              </a:ext>
            </a:extLst>
          </a:blip>
          <a:srcRect t="9737" r="-1" b="15597"/>
          <a:stretch/>
        </p:blipFill>
        <p:spPr>
          <a:xfrm>
            <a:off x="5349241" y="10"/>
            <a:ext cx="6842759" cy="6857990"/>
          </a:xfrm>
          <a:prstGeom prst="rect">
            <a:avLst/>
          </a:prstGeom>
        </p:spPr>
      </p:pic>
    </p:spTree>
    <p:extLst>
      <p:ext uri="{BB962C8B-B14F-4D97-AF65-F5344CB8AC3E}">
        <p14:creationId xmlns:p14="http://schemas.microsoft.com/office/powerpoint/2010/main" val="274897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252</Words>
  <Application>Microsoft Office PowerPoint</Application>
  <PresentationFormat>Widescreen</PresentationFormat>
  <Paragraphs>10</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Thank you for having me!</vt:lpstr>
      <vt:lpstr>      Non-Profit Healthcare organization Holistically address cardiometabolic diseases.   Whole as in physical medicine and internal medicine.   Our Mission is To Reduce the impact of obesity, diabetes and other cardiometabolic diseases in Mississippi.  Our vision is to establish a standard of care for people with diabetes, obesity, and other cardiometabolic diseases that’s of high quality and easily accessible.  We also offer primary care services and preventive care services.   </vt:lpstr>
      <vt:lpstr>COVID-19 Vaccination Provider  Partner with MSDH as a CCVP</vt:lpstr>
      <vt:lpstr>Vaccination Rates in young adults    </vt:lpstr>
      <vt:lpstr>      Ages 18-24  43%- received one Booster  18%- received Bivalent   Ages 25-39  46%- received one booster  21% received Bivalent booster      </vt:lpstr>
      <vt:lpstr>Link to survey  https://www.surveymonkey.com/r/QSMGZ28  QR code available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Thank you for having me!</dc:title>
  <dc:creator>Chris Fields</dc:creator>
  <cp:lastModifiedBy>Chris Fields</cp:lastModifiedBy>
  <cp:revision>1</cp:revision>
  <dcterms:created xsi:type="dcterms:W3CDTF">2023-05-18T16:33:29Z</dcterms:created>
  <dcterms:modified xsi:type="dcterms:W3CDTF">2023-05-18T16:58:47Z</dcterms:modified>
</cp:coreProperties>
</file>