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38"/>
  </p:notesMasterIdLst>
  <p:handoutMasterIdLst>
    <p:handoutMasterId r:id="rId39"/>
  </p:handoutMasterIdLst>
  <p:sldIdLst>
    <p:sldId id="256" r:id="rId5"/>
    <p:sldId id="275" r:id="rId6"/>
    <p:sldId id="280" r:id="rId7"/>
    <p:sldId id="737" r:id="rId8"/>
    <p:sldId id="738" r:id="rId9"/>
    <p:sldId id="739" r:id="rId10"/>
    <p:sldId id="281" r:id="rId11"/>
    <p:sldId id="276" r:id="rId12"/>
    <p:sldId id="277" r:id="rId13"/>
    <p:sldId id="284" r:id="rId14"/>
    <p:sldId id="282" r:id="rId15"/>
    <p:sldId id="736" r:id="rId16"/>
    <p:sldId id="278" r:id="rId17"/>
    <p:sldId id="265" r:id="rId18"/>
    <p:sldId id="283" r:id="rId19"/>
    <p:sldId id="266" r:id="rId20"/>
    <p:sldId id="270" r:id="rId21"/>
    <p:sldId id="271" r:id="rId22"/>
    <p:sldId id="272" r:id="rId23"/>
    <p:sldId id="279" r:id="rId24"/>
    <p:sldId id="267" r:id="rId25"/>
    <p:sldId id="268" r:id="rId26"/>
    <p:sldId id="269" r:id="rId27"/>
    <p:sldId id="257" r:id="rId28"/>
    <p:sldId id="259" r:id="rId29"/>
    <p:sldId id="260" r:id="rId30"/>
    <p:sldId id="261" r:id="rId31"/>
    <p:sldId id="262" r:id="rId32"/>
    <p:sldId id="263" r:id="rId33"/>
    <p:sldId id="264" r:id="rId34"/>
    <p:sldId id="285" r:id="rId35"/>
    <p:sldId id="273" r:id="rId36"/>
    <p:sldId id="27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A5EFF4-A86E-7A72-22A3-3D449A467D1A}" v="162" dt="2023-01-19T14:00:02.8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05" autoAdjust="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Dobbs" userId="3fcd73aa-1dc9-45bd-883d-4107c46be330" providerId="ADAL" clId="{C761EC39-BD7A-43A5-9A1A-3FBD3BD4E0C7}"/>
    <pc:docChg chg="addSld modSld">
      <pc:chgData name="Thomas Dobbs" userId="3fcd73aa-1dc9-45bd-883d-4107c46be330" providerId="ADAL" clId="{C761EC39-BD7A-43A5-9A1A-3FBD3BD4E0C7}" dt="2023-01-19T14:20:50.218" v="9"/>
      <pc:docMkLst>
        <pc:docMk/>
      </pc:docMkLst>
      <pc:sldChg chg="addSp modSp add">
        <pc:chgData name="Thomas Dobbs" userId="3fcd73aa-1dc9-45bd-883d-4107c46be330" providerId="ADAL" clId="{C761EC39-BD7A-43A5-9A1A-3FBD3BD4E0C7}" dt="2023-01-19T14:10:03.459" v="4" actId="1076"/>
        <pc:sldMkLst>
          <pc:docMk/>
          <pc:sldMk cId="675213663" sldId="737"/>
        </pc:sldMkLst>
        <pc:picChg chg="add mod">
          <ac:chgData name="Thomas Dobbs" userId="3fcd73aa-1dc9-45bd-883d-4107c46be330" providerId="ADAL" clId="{C761EC39-BD7A-43A5-9A1A-3FBD3BD4E0C7}" dt="2023-01-19T14:10:03.459" v="4" actId="1076"/>
          <ac:picMkLst>
            <pc:docMk/>
            <pc:sldMk cId="675213663" sldId="737"/>
            <ac:picMk id="4" creationId="{D68077C5-AC39-4D33-B471-DD4C296CD1AE}"/>
          </ac:picMkLst>
        </pc:picChg>
      </pc:sldChg>
      <pc:sldChg chg="addSp delSp add">
        <pc:chgData name="Thomas Dobbs" userId="3fcd73aa-1dc9-45bd-883d-4107c46be330" providerId="ADAL" clId="{C761EC39-BD7A-43A5-9A1A-3FBD3BD4E0C7}" dt="2023-01-19T14:20:07.368" v="7"/>
        <pc:sldMkLst>
          <pc:docMk/>
          <pc:sldMk cId="1495277717" sldId="738"/>
        </pc:sldMkLst>
        <pc:spChg chg="del">
          <ac:chgData name="Thomas Dobbs" userId="3fcd73aa-1dc9-45bd-883d-4107c46be330" providerId="ADAL" clId="{C761EC39-BD7A-43A5-9A1A-3FBD3BD4E0C7}" dt="2023-01-19T14:20:04.555" v="6"/>
          <ac:spMkLst>
            <pc:docMk/>
            <pc:sldMk cId="1495277717" sldId="738"/>
            <ac:spMk id="2" creationId="{38185875-74B5-423A-B94C-27A299168503}"/>
          </ac:spMkLst>
        </pc:spChg>
        <pc:spChg chg="del">
          <ac:chgData name="Thomas Dobbs" userId="3fcd73aa-1dc9-45bd-883d-4107c46be330" providerId="ADAL" clId="{C761EC39-BD7A-43A5-9A1A-3FBD3BD4E0C7}" dt="2023-01-19T14:20:04.555" v="6"/>
          <ac:spMkLst>
            <pc:docMk/>
            <pc:sldMk cId="1495277717" sldId="738"/>
            <ac:spMk id="3" creationId="{70EEBC55-C8B8-409E-8B3A-84684E75D391}"/>
          </ac:spMkLst>
        </pc:spChg>
        <pc:picChg chg="add">
          <ac:chgData name="Thomas Dobbs" userId="3fcd73aa-1dc9-45bd-883d-4107c46be330" providerId="ADAL" clId="{C761EC39-BD7A-43A5-9A1A-3FBD3BD4E0C7}" dt="2023-01-19T14:20:07.368" v="7"/>
          <ac:picMkLst>
            <pc:docMk/>
            <pc:sldMk cId="1495277717" sldId="738"/>
            <ac:picMk id="4" creationId="{F58D9E8F-D6CE-404B-93AA-091535D47B79}"/>
          </ac:picMkLst>
        </pc:picChg>
      </pc:sldChg>
      <pc:sldChg chg="addSp add">
        <pc:chgData name="Thomas Dobbs" userId="3fcd73aa-1dc9-45bd-883d-4107c46be330" providerId="ADAL" clId="{C761EC39-BD7A-43A5-9A1A-3FBD3BD4E0C7}" dt="2023-01-19T14:20:50.218" v="9"/>
        <pc:sldMkLst>
          <pc:docMk/>
          <pc:sldMk cId="3381672146" sldId="739"/>
        </pc:sldMkLst>
        <pc:picChg chg="add">
          <ac:chgData name="Thomas Dobbs" userId="3fcd73aa-1dc9-45bd-883d-4107c46be330" providerId="ADAL" clId="{C761EC39-BD7A-43A5-9A1A-3FBD3BD4E0C7}" dt="2023-01-19T14:20:50.218" v="9"/>
          <ac:picMkLst>
            <pc:docMk/>
            <pc:sldMk cId="3381672146" sldId="739"/>
            <ac:picMk id="2" creationId="{E73289BA-A612-4D18-BC98-AE53695FE98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B14D4-A2FB-4672-B25D-36F5916250C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5261ACD-B6A0-427C-9934-4D294BE93DBE}">
      <dgm:prSet/>
      <dgm:spPr/>
      <dgm:t>
        <a:bodyPr/>
        <a:lstStyle/>
        <a:p>
          <a:r>
            <a:rPr lang="en-US" baseline="0"/>
            <a:t>? Increased risk of Stroke in people &gt; 65 with Pfizer (but not moderna) bivalent (2 strain) booster</a:t>
          </a:r>
          <a:endParaRPr lang="en-US"/>
        </a:p>
      </dgm:t>
    </dgm:pt>
    <dgm:pt modelId="{4B6CAA4C-BD04-4200-AA63-177DE7F42B26}" type="parTrans" cxnId="{462EB43B-809E-4B8C-AC0E-9185FEBCB801}">
      <dgm:prSet/>
      <dgm:spPr/>
      <dgm:t>
        <a:bodyPr/>
        <a:lstStyle/>
        <a:p>
          <a:endParaRPr lang="en-US"/>
        </a:p>
      </dgm:t>
    </dgm:pt>
    <dgm:pt modelId="{793FE078-627A-4AE6-B6C7-A6158915B455}" type="sibTrans" cxnId="{462EB43B-809E-4B8C-AC0E-9185FEBCB801}">
      <dgm:prSet/>
      <dgm:spPr/>
      <dgm:t>
        <a:bodyPr/>
        <a:lstStyle/>
        <a:p>
          <a:endParaRPr lang="en-US"/>
        </a:p>
      </dgm:t>
    </dgm:pt>
    <dgm:pt modelId="{EE029531-B688-495E-8D98-09154D3A0D52}">
      <dgm:prSet/>
      <dgm:spPr/>
      <dgm:t>
        <a:bodyPr/>
        <a:lstStyle/>
        <a:p>
          <a:r>
            <a:rPr lang="en-US" baseline="0"/>
            <a:t>Efficacy of bivalent booster vs "normal" vaccine</a:t>
          </a:r>
          <a:endParaRPr lang="en-US"/>
        </a:p>
      </dgm:t>
    </dgm:pt>
    <dgm:pt modelId="{E9BDA0D9-E30A-4B9A-8B10-AF5FD03AE0F6}" type="parTrans" cxnId="{B1AA7BEF-54CD-4299-B801-2FA8019240C3}">
      <dgm:prSet/>
      <dgm:spPr/>
      <dgm:t>
        <a:bodyPr/>
        <a:lstStyle/>
        <a:p>
          <a:endParaRPr lang="en-US"/>
        </a:p>
      </dgm:t>
    </dgm:pt>
    <dgm:pt modelId="{AAC2EB85-3771-455E-9565-925E4534CA41}" type="sibTrans" cxnId="{B1AA7BEF-54CD-4299-B801-2FA8019240C3}">
      <dgm:prSet/>
      <dgm:spPr/>
      <dgm:t>
        <a:bodyPr/>
        <a:lstStyle/>
        <a:p>
          <a:endParaRPr lang="en-US"/>
        </a:p>
      </dgm:t>
    </dgm:pt>
    <dgm:pt modelId="{BB5D0FF1-DC21-4C4D-896E-28CB80B4FC8C}" type="pres">
      <dgm:prSet presAssocID="{F3BB14D4-A2FB-4672-B25D-36F5916250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2DCCC61-A82F-4203-8DDB-0A177FBB9FB4}" type="pres">
      <dgm:prSet presAssocID="{85261ACD-B6A0-427C-9934-4D294BE93DBE}" presName="hierRoot1" presStyleCnt="0"/>
      <dgm:spPr/>
    </dgm:pt>
    <dgm:pt modelId="{B3E9B3C3-0A29-4E7E-926D-450C71FBBFCA}" type="pres">
      <dgm:prSet presAssocID="{85261ACD-B6A0-427C-9934-4D294BE93DBE}" presName="composite" presStyleCnt="0"/>
      <dgm:spPr/>
    </dgm:pt>
    <dgm:pt modelId="{5CC5EC63-9EB9-4284-A5F5-260F8986FB55}" type="pres">
      <dgm:prSet presAssocID="{85261ACD-B6A0-427C-9934-4D294BE93DBE}" presName="background" presStyleLbl="node0" presStyleIdx="0" presStyleCnt="2"/>
      <dgm:spPr/>
    </dgm:pt>
    <dgm:pt modelId="{05C15C0E-5A6D-42EB-A1E2-B667CB379471}" type="pres">
      <dgm:prSet presAssocID="{85261ACD-B6A0-427C-9934-4D294BE93DBE}" presName="text" presStyleLbl="fgAcc0" presStyleIdx="0" presStyleCnt="2">
        <dgm:presLayoutVars>
          <dgm:chPref val="3"/>
        </dgm:presLayoutVars>
      </dgm:prSet>
      <dgm:spPr/>
    </dgm:pt>
    <dgm:pt modelId="{0A681600-62A7-4F46-84DD-04EA3DEB2AEF}" type="pres">
      <dgm:prSet presAssocID="{85261ACD-B6A0-427C-9934-4D294BE93DBE}" presName="hierChild2" presStyleCnt="0"/>
      <dgm:spPr/>
    </dgm:pt>
    <dgm:pt modelId="{434E0146-2A28-4168-B39F-6971B7A8C33E}" type="pres">
      <dgm:prSet presAssocID="{EE029531-B688-495E-8D98-09154D3A0D52}" presName="hierRoot1" presStyleCnt="0"/>
      <dgm:spPr/>
    </dgm:pt>
    <dgm:pt modelId="{35D0BA17-9588-4A36-85B4-03134639D885}" type="pres">
      <dgm:prSet presAssocID="{EE029531-B688-495E-8D98-09154D3A0D52}" presName="composite" presStyleCnt="0"/>
      <dgm:spPr/>
    </dgm:pt>
    <dgm:pt modelId="{9CEF29A1-DE52-4570-8D14-4145F531098E}" type="pres">
      <dgm:prSet presAssocID="{EE029531-B688-495E-8D98-09154D3A0D52}" presName="background" presStyleLbl="node0" presStyleIdx="1" presStyleCnt="2"/>
      <dgm:spPr/>
    </dgm:pt>
    <dgm:pt modelId="{8BF6E5D2-BDEF-4A1E-9EDE-DD6A99E4D46A}" type="pres">
      <dgm:prSet presAssocID="{EE029531-B688-495E-8D98-09154D3A0D52}" presName="text" presStyleLbl="fgAcc0" presStyleIdx="1" presStyleCnt="2">
        <dgm:presLayoutVars>
          <dgm:chPref val="3"/>
        </dgm:presLayoutVars>
      </dgm:prSet>
      <dgm:spPr/>
    </dgm:pt>
    <dgm:pt modelId="{C8703328-30B0-46F4-B9BC-6260E3E0F339}" type="pres">
      <dgm:prSet presAssocID="{EE029531-B688-495E-8D98-09154D3A0D52}" presName="hierChild2" presStyleCnt="0"/>
      <dgm:spPr/>
    </dgm:pt>
  </dgm:ptLst>
  <dgm:cxnLst>
    <dgm:cxn modelId="{462EB43B-809E-4B8C-AC0E-9185FEBCB801}" srcId="{F3BB14D4-A2FB-4672-B25D-36F5916250CC}" destId="{85261ACD-B6A0-427C-9934-4D294BE93DBE}" srcOrd="0" destOrd="0" parTransId="{4B6CAA4C-BD04-4200-AA63-177DE7F42B26}" sibTransId="{793FE078-627A-4AE6-B6C7-A6158915B455}"/>
    <dgm:cxn modelId="{A1EDEB62-13EC-4ECC-B74C-AD8C671752D0}" type="presOf" srcId="{EE029531-B688-495E-8D98-09154D3A0D52}" destId="{8BF6E5D2-BDEF-4A1E-9EDE-DD6A99E4D46A}" srcOrd="0" destOrd="0" presId="urn:microsoft.com/office/officeart/2005/8/layout/hierarchy1"/>
    <dgm:cxn modelId="{D195E64A-9E35-4371-A29F-B11521022AF5}" type="presOf" srcId="{85261ACD-B6A0-427C-9934-4D294BE93DBE}" destId="{05C15C0E-5A6D-42EB-A1E2-B667CB379471}" srcOrd="0" destOrd="0" presId="urn:microsoft.com/office/officeart/2005/8/layout/hierarchy1"/>
    <dgm:cxn modelId="{B7729B77-4066-4615-A45E-D00B71116B58}" type="presOf" srcId="{F3BB14D4-A2FB-4672-B25D-36F5916250CC}" destId="{BB5D0FF1-DC21-4C4D-896E-28CB80B4FC8C}" srcOrd="0" destOrd="0" presId="urn:microsoft.com/office/officeart/2005/8/layout/hierarchy1"/>
    <dgm:cxn modelId="{B1AA7BEF-54CD-4299-B801-2FA8019240C3}" srcId="{F3BB14D4-A2FB-4672-B25D-36F5916250CC}" destId="{EE029531-B688-495E-8D98-09154D3A0D52}" srcOrd="1" destOrd="0" parTransId="{E9BDA0D9-E30A-4B9A-8B10-AF5FD03AE0F6}" sibTransId="{AAC2EB85-3771-455E-9565-925E4534CA41}"/>
    <dgm:cxn modelId="{A716823B-CFEA-4F27-9F61-54D66551A886}" type="presParOf" srcId="{BB5D0FF1-DC21-4C4D-896E-28CB80B4FC8C}" destId="{52DCCC61-A82F-4203-8DDB-0A177FBB9FB4}" srcOrd="0" destOrd="0" presId="urn:microsoft.com/office/officeart/2005/8/layout/hierarchy1"/>
    <dgm:cxn modelId="{D67780B3-97D3-4736-AB50-D2C70314C398}" type="presParOf" srcId="{52DCCC61-A82F-4203-8DDB-0A177FBB9FB4}" destId="{B3E9B3C3-0A29-4E7E-926D-450C71FBBFCA}" srcOrd="0" destOrd="0" presId="urn:microsoft.com/office/officeart/2005/8/layout/hierarchy1"/>
    <dgm:cxn modelId="{6C403178-C3C7-4D7E-97CC-EFC1418694C6}" type="presParOf" srcId="{B3E9B3C3-0A29-4E7E-926D-450C71FBBFCA}" destId="{5CC5EC63-9EB9-4284-A5F5-260F8986FB55}" srcOrd="0" destOrd="0" presId="urn:microsoft.com/office/officeart/2005/8/layout/hierarchy1"/>
    <dgm:cxn modelId="{3F5EAF33-5C97-48DB-B316-551A769C0C54}" type="presParOf" srcId="{B3E9B3C3-0A29-4E7E-926D-450C71FBBFCA}" destId="{05C15C0E-5A6D-42EB-A1E2-B667CB379471}" srcOrd="1" destOrd="0" presId="urn:microsoft.com/office/officeart/2005/8/layout/hierarchy1"/>
    <dgm:cxn modelId="{219ABA8D-D4D2-49FF-BFAE-E7348A55DEA0}" type="presParOf" srcId="{52DCCC61-A82F-4203-8DDB-0A177FBB9FB4}" destId="{0A681600-62A7-4F46-84DD-04EA3DEB2AEF}" srcOrd="1" destOrd="0" presId="urn:microsoft.com/office/officeart/2005/8/layout/hierarchy1"/>
    <dgm:cxn modelId="{84C33FF8-7309-4391-A63D-EF4CC3167E1F}" type="presParOf" srcId="{BB5D0FF1-DC21-4C4D-896E-28CB80B4FC8C}" destId="{434E0146-2A28-4168-B39F-6971B7A8C33E}" srcOrd="1" destOrd="0" presId="urn:microsoft.com/office/officeart/2005/8/layout/hierarchy1"/>
    <dgm:cxn modelId="{5DD76D45-A9A1-4B6D-A55E-8E0433936583}" type="presParOf" srcId="{434E0146-2A28-4168-B39F-6971B7A8C33E}" destId="{35D0BA17-9588-4A36-85B4-03134639D885}" srcOrd="0" destOrd="0" presId="urn:microsoft.com/office/officeart/2005/8/layout/hierarchy1"/>
    <dgm:cxn modelId="{3D05F032-C590-4ABD-AB39-008629A64F03}" type="presParOf" srcId="{35D0BA17-9588-4A36-85B4-03134639D885}" destId="{9CEF29A1-DE52-4570-8D14-4145F531098E}" srcOrd="0" destOrd="0" presId="urn:microsoft.com/office/officeart/2005/8/layout/hierarchy1"/>
    <dgm:cxn modelId="{5763B0A5-DEB1-45B0-BB44-F74C4D132EED}" type="presParOf" srcId="{35D0BA17-9588-4A36-85B4-03134639D885}" destId="{8BF6E5D2-BDEF-4A1E-9EDE-DD6A99E4D46A}" srcOrd="1" destOrd="0" presId="urn:microsoft.com/office/officeart/2005/8/layout/hierarchy1"/>
    <dgm:cxn modelId="{FBF88CAE-1B62-44B6-8A1D-BCC8FA4491BA}" type="presParOf" srcId="{434E0146-2A28-4168-B39F-6971B7A8C33E}" destId="{C8703328-30B0-46F4-B9BC-6260E3E0F33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955201-F649-435B-8869-71119A65FA7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4358AF-C9D0-45EC-87CF-EE0B4A9503E5}">
      <dgm:prSet phldrT="[Text]" phldr="0"/>
      <dgm:spPr/>
      <dgm:t>
        <a:bodyPr/>
        <a:lstStyle/>
        <a:p>
          <a:r>
            <a:rPr lang="en-US" dirty="0">
              <a:latin typeface="Tw Cen MT" panose="020B0602020104020603"/>
            </a:rPr>
            <a:t>Patients</a:t>
          </a:r>
          <a:endParaRPr lang="en-US" dirty="0"/>
        </a:p>
      </dgm:t>
    </dgm:pt>
    <dgm:pt modelId="{BEE009A9-B92D-432E-8D2E-5D77A387190F}" type="parTrans" cxnId="{C1ABB77E-1601-41E2-BDEC-D1165137856A}">
      <dgm:prSet/>
      <dgm:spPr/>
      <dgm:t>
        <a:bodyPr/>
        <a:lstStyle/>
        <a:p>
          <a:endParaRPr lang="en-US"/>
        </a:p>
      </dgm:t>
    </dgm:pt>
    <dgm:pt modelId="{FCDA8A15-C705-4720-817D-95F8CEF12EA7}" type="sibTrans" cxnId="{C1ABB77E-1601-41E2-BDEC-D1165137856A}">
      <dgm:prSet/>
      <dgm:spPr/>
      <dgm:t>
        <a:bodyPr/>
        <a:lstStyle/>
        <a:p>
          <a:endParaRPr lang="en-US"/>
        </a:p>
      </dgm:t>
    </dgm:pt>
    <dgm:pt modelId="{0C30C367-07B4-4F95-A0C5-1CB4C79E839A}">
      <dgm:prSet phldrT="[Text]" phldr="0"/>
      <dgm:spPr/>
      <dgm:t>
        <a:bodyPr/>
        <a:lstStyle/>
        <a:p>
          <a:pPr rtl="0"/>
          <a:r>
            <a:rPr lang="en-US" dirty="0">
              <a:latin typeface="Tw Cen MT" panose="020B0602020104020603"/>
            </a:rPr>
            <a:t>Awareness of risk</a:t>
          </a:r>
          <a:endParaRPr lang="en-US" dirty="0"/>
        </a:p>
      </dgm:t>
    </dgm:pt>
    <dgm:pt modelId="{C9057A9B-02A8-4331-A22E-4409557F466F}" type="parTrans" cxnId="{413E51D9-F5F1-4ED7-BBD6-A38A6BF107FC}">
      <dgm:prSet/>
      <dgm:spPr/>
      <dgm:t>
        <a:bodyPr/>
        <a:lstStyle/>
        <a:p>
          <a:endParaRPr lang="en-US"/>
        </a:p>
      </dgm:t>
    </dgm:pt>
    <dgm:pt modelId="{8433F7A0-F286-4E06-80D9-09214FFFC1B7}" type="sibTrans" cxnId="{413E51D9-F5F1-4ED7-BBD6-A38A6BF107FC}">
      <dgm:prSet/>
      <dgm:spPr/>
      <dgm:t>
        <a:bodyPr/>
        <a:lstStyle/>
        <a:p>
          <a:endParaRPr lang="en-US"/>
        </a:p>
      </dgm:t>
    </dgm:pt>
    <dgm:pt modelId="{A80FE128-75D6-431B-9575-445DF569B86C}">
      <dgm:prSet phldrT="[Text]" phldr="0"/>
      <dgm:spPr/>
      <dgm:t>
        <a:bodyPr/>
        <a:lstStyle/>
        <a:p>
          <a:pPr rtl="0"/>
          <a:r>
            <a:rPr lang="en-US" dirty="0">
              <a:latin typeface="Tw Cen MT" panose="020B0602020104020603"/>
            </a:rPr>
            <a:t>Understand need of early prenatal care</a:t>
          </a:r>
          <a:endParaRPr lang="en-US" dirty="0"/>
        </a:p>
      </dgm:t>
    </dgm:pt>
    <dgm:pt modelId="{3B583DBA-9AD8-4FEA-8CAB-AB0ED7E36E48}" type="parTrans" cxnId="{B33719C2-F60D-4528-B7BC-E735A19C5851}">
      <dgm:prSet/>
      <dgm:spPr/>
      <dgm:t>
        <a:bodyPr/>
        <a:lstStyle/>
        <a:p>
          <a:endParaRPr lang="en-US"/>
        </a:p>
      </dgm:t>
    </dgm:pt>
    <dgm:pt modelId="{C3317F4C-A49C-4FAD-BC76-7D40C6084FD6}" type="sibTrans" cxnId="{B33719C2-F60D-4528-B7BC-E735A19C5851}">
      <dgm:prSet/>
      <dgm:spPr/>
      <dgm:t>
        <a:bodyPr/>
        <a:lstStyle/>
        <a:p>
          <a:endParaRPr lang="en-US"/>
        </a:p>
      </dgm:t>
    </dgm:pt>
    <dgm:pt modelId="{0AFEDFE3-137C-4AA5-98D0-F92DCA675BF0}">
      <dgm:prSet phldrT="[Text]" phldr="0"/>
      <dgm:spPr/>
      <dgm:t>
        <a:bodyPr/>
        <a:lstStyle/>
        <a:p>
          <a:r>
            <a:rPr lang="en-US" dirty="0">
              <a:latin typeface="Tw Cen MT" panose="020B0602020104020603"/>
            </a:rPr>
            <a:t>Doctors/Providers</a:t>
          </a:r>
          <a:endParaRPr lang="en-US" dirty="0"/>
        </a:p>
      </dgm:t>
    </dgm:pt>
    <dgm:pt modelId="{B332FBB9-AF72-42FB-9EFC-A3A02EF7499C}" type="parTrans" cxnId="{894E8E67-FC0F-4681-BC3C-C6F98DDC0261}">
      <dgm:prSet/>
      <dgm:spPr/>
      <dgm:t>
        <a:bodyPr/>
        <a:lstStyle/>
        <a:p>
          <a:endParaRPr lang="en-US"/>
        </a:p>
      </dgm:t>
    </dgm:pt>
    <dgm:pt modelId="{82F76C87-9BE0-4919-BC74-B7652B9E6539}" type="sibTrans" cxnId="{894E8E67-FC0F-4681-BC3C-C6F98DDC0261}">
      <dgm:prSet/>
      <dgm:spPr/>
      <dgm:t>
        <a:bodyPr/>
        <a:lstStyle/>
        <a:p>
          <a:endParaRPr lang="en-US"/>
        </a:p>
      </dgm:t>
    </dgm:pt>
    <dgm:pt modelId="{C909F183-11FD-4529-8083-BF06019CC3E9}">
      <dgm:prSet phldrT="[Text]" phldr="0"/>
      <dgm:spPr/>
      <dgm:t>
        <a:bodyPr/>
        <a:lstStyle/>
        <a:p>
          <a:pPr rtl="0"/>
          <a:r>
            <a:rPr lang="en-US" dirty="0">
              <a:latin typeface="Tw Cen MT" panose="020B0602020104020603"/>
            </a:rPr>
            <a:t>Awareness of risk</a:t>
          </a:r>
          <a:endParaRPr lang="en-US" dirty="0"/>
        </a:p>
      </dgm:t>
    </dgm:pt>
    <dgm:pt modelId="{1AE6C56C-9289-4621-ADE7-F3D25BDD1820}" type="parTrans" cxnId="{0157A4C0-8349-4D27-BB9A-1E0DAAF06769}">
      <dgm:prSet/>
      <dgm:spPr/>
      <dgm:t>
        <a:bodyPr/>
        <a:lstStyle/>
        <a:p>
          <a:endParaRPr lang="en-US"/>
        </a:p>
      </dgm:t>
    </dgm:pt>
    <dgm:pt modelId="{3F05AFB4-6558-4E80-8E52-5B51CC4EE9DF}" type="sibTrans" cxnId="{0157A4C0-8349-4D27-BB9A-1E0DAAF06769}">
      <dgm:prSet/>
      <dgm:spPr/>
      <dgm:t>
        <a:bodyPr/>
        <a:lstStyle/>
        <a:p>
          <a:endParaRPr lang="en-US"/>
        </a:p>
      </dgm:t>
    </dgm:pt>
    <dgm:pt modelId="{6F8883D9-8DF7-473F-AD1B-B0DA05AB049E}">
      <dgm:prSet phldrT="[Text]" phldr="0"/>
      <dgm:spPr/>
      <dgm:t>
        <a:bodyPr/>
        <a:lstStyle/>
        <a:p>
          <a:pPr rtl="0"/>
          <a:r>
            <a:rPr lang="en-US" dirty="0">
              <a:latin typeface="Tw Cen MT" panose="020B0602020104020603"/>
            </a:rPr>
            <a:t>Appropriate testing and treatment</a:t>
          </a:r>
          <a:endParaRPr lang="en-US" dirty="0"/>
        </a:p>
      </dgm:t>
    </dgm:pt>
    <dgm:pt modelId="{90AA2C46-EF25-40EB-AC2C-EEDAB3129CCC}" type="parTrans" cxnId="{B61A3A50-44FC-4A6D-B3FC-0D47696D8E66}">
      <dgm:prSet/>
      <dgm:spPr/>
      <dgm:t>
        <a:bodyPr/>
        <a:lstStyle/>
        <a:p>
          <a:endParaRPr lang="en-US"/>
        </a:p>
      </dgm:t>
    </dgm:pt>
    <dgm:pt modelId="{E03BAD87-1669-42AC-B669-E95E7B50F40D}" type="sibTrans" cxnId="{B61A3A50-44FC-4A6D-B3FC-0D47696D8E66}">
      <dgm:prSet/>
      <dgm:spPr/>
      <dgm:t>
        <a:bodyPr/>
        <a:lstStyle/>
        <a:p>
          <a:endParaRPr lang="en-US"/>
        </a:p>
      </dgm:t>
    </dgm:pt>
    <dgm:pt modelId="{04D3A56C-2D8A-452B-80ED-0075A5791158}">
      <dgm:prSet phldrT="[Text]" phldr="0"/>
      <dgm:spPr/>
      <dgm:t>
        <a:bodyPr/>
        <a:lstStyle/>
        <a:p>
          <a:pPr rtl="0"/>
          <a:r>
            <a:rPr lang="en-US" dirty="0">
              <a:latin typeface="Tw Cen MT" panose="020B0602020104020603"/>
            </a:rPr>
            <a:t>Engaging in early prenatal care</a:t>
          </a:r>
          <a:endParaRPr lang="en-US" dirty="0"/>
        </a:p>
      </dgm:t>
    </dgm:pt>
    <dgm:pt modelId="{BE7C1A24-D478-48C3-A8E7-5DE0C247D5D6}" type="parTrans" cxnId="{14FB7DEC-ACD9-4D80-B1DD-C024F800A8B4}">
      <dgm:prSet/>
      <dgm:spPr/>
      <dgm:t>
        <a:bodyPr/>
        <a:lstStyle/>
        <a:p>
          <a:endParaRPr lang="en-US"/>
        </a:p>
      </dgm:t>
    </dgm:pt>
    <dgm:pt modelId="{91D9D175-140A-478C-879E-CB455B16C70D}" type="sibTrans" cxnId="{14FB7DEC-ACD9-4D80-B1DD-C024F800A8B4}">
      <dgm:prSet/>
      <dgm:spPr/>
      <dgm:t>
        <a:bodyPr/>
        <a:lstStyle/>
        <a:p>
          <a:endParaRPr lang="en-US"/>
        </a:p>
      </dgm:t>
    </dgm:pt>
    <dgm:pt modelId="{D90CF0EE-AFB0-44B9-9777-022308E6DDE6}">
      <dgm:prSet phldrT="[Text]" phldr="0"/>
      <dgm:spPr/>
      <dgm:t>
        <a:bodyPr/>
        <a:lstStyle/>
        <a:p>
          <a:pPr rtl="0"/>
          <a:r>
            <a:rPr lang="en-US" dirty="0">
              <a:latin typeface="Tw Cen MT" panose="020B0602020104020603"/>
            </a:rPr>
            <a:t>Insurance Providers</a:t>
          </a:r>
          <a:endParaRPr lang="en-US" dirty="0"/>
        </a:p>
      </dgm:t>
    </dgm:pt>
    <dgm:pt modelId="{B11E3817-850C-4852-82A2-9E4136871FA4}" type="parTrans" cxnId="{1D19DF0F-BC4C-4F5B-9A95-4669FBAADA58}">
      <dgm:prSet/>
      <dgm:spPr/>
      <dgm:t>
        <a:bodyPr/>
        <a:lstStyle/>
        <a:p>
          <a:endParaRPr lang="en-US"/>
        </a:p>
      </dgm:t>
    </dgm:pt>
    <dgm:pt modelId="{A46D0CAA-21A2-4D9E-921F-05DCA4A02EE8}" type="sibTrans" cxnId="{1D19DF0F-BC4C-4F5B-9A95-4669FBAADA58}">
      <dgm:prSet/>
      <dgm:spPr/>
      <dgm:t>
        <a:bodyPr/>
        <a:lstStyle/>
        <a:p>
          <a:endParaRPr lang="en-US"/>
        </a:p>
      </dgm:t>
    </dgm:pt>
    <dgm:pt modelId="{E86D1154-A023-4480-A7E4-BCB6CED2D537}">
      <dgm:prSet phldrT="[Text]" phldr="0"/>
      <dgm:spPr/>
      <dgm:t>
        <a:bodyPr/>
        <a:lstStyle/>
        <a:p>
          <a:pPr rtl="0"/>
          <a:r>
            <a:rPr lang="en-US" dirty="0">
              <a:latin typeface="Tw Cen MT" panose="020B0602020104020603"/>
            </a:rPr>
            <a:t>Eligibility barriers (Medicaid)</a:t>
          </a:r>
          <a:endParaRPr lang="en-US" dirty="0"/>
        </a:p>
      </dgm:t>
    </dgm:pt>
    <dgm:pt modelId="{C75B3380-B3C0-4C45-AD70-4A7CBAB2AECB}" type="parTrans" cxnId="{FE363E9F-F3FF-4F9A-8518-B7B6E76D94BB}">
      <dgm:prSet/>
      <dgm:spPr/>
      <dgm:t>
        <a:bodyPr/>
        <a:lstStyle/>
        <a:p>
          <a:endParaRPr lang="en-US"/>
        </a:p>
      </dgm:t>
    </dgm:pt>
    <dgm:pt modelId="{A375B13B-7F31-47FB-A508-77D6FD2D8800}" type="sibTrans" cxnId="{FE363E9F-F3FF-4F9A-8518-B7B6E76D94BB}">
      <dgm:prSet/>
      <dgm:spPr/>
      <dgm:t>
        <a:bodyPr/>
        <a:lstStyle/>
        <a:p>
          <a:endParaRPr lang="en-US"/>
        </a:p>
      </dgm:t>
    </dgm:pt>
    <dgm:pt modelId="{A44589E7-FDF8-44DE-9791-9E1800046FC4}">
      <dgm:prSet phldr="0"/>
      <dgm:spPr/>
      <dgm:t>
        <a:bodyPr/>
        <a:lstStyle/>
        <a:p>
          <a:pPr rtl="0"/>
          <a:r>
            <a:rPr lang="en-US" dirty="0">
              <a:latin typeface="Tw Cen MT" panose="020B0602020104020603"/>
            </a:rPr>
            <a:t>Reimbursement for treatment</a:t>
          </a:r>
        </a:p>
      </dgm:t>
    </dgm:pt>
    <dgm:pt modelId="{C49423A8-F737-4BA5-9578-AA5CAA747D12}" type="parTrans" cxnId="{EE23D982-195D-4D1E-8095-BF281083DD0B}">
      <dgm:prSet/>
      <dgm:spPr/>
      <dgm:t>
        <a:bodyPr/>
        <a:lstStyle/>
        <a:p>
          <a:endParaRPr lang="en-US"/>
        </a:p>
      </dgm:t>
    </dgm:pt>
    <dgm:pt modelId="{D695AE16-0871-4C3E-A0B3-55DBE3CF9FDA}" type="sibTrans" cxnId="{EE23D982-195D-4D1E-8095-BF281083DD0B}">
      <dgm:prSet/>
      <dgm:spPr/>
      <dgm:t>
        <a:bodyPr/>
        <a:lstStyle/>
        <a:p>
          <a:endParaRPr lang="en-US"/>
        </a:p>
      </dgm:t>
    </dgm:pt>
    <dgm:pt modelId="{ED57130A-5B70-4FCA-BF09-1070A7821955}">
      <dgm:prSet phldr="0"/>
      <dgm:spPr/>
      <dgm:t>
        <a:bodyPr/>
        <a:lstStyle/>
        <a:p>
          <a:pPr rtl="0"/>
          <a:r>
            <a:rPr lang="en-US" dirty="0">
              <a:latin typeface="Tw Cen MT" panose="020B0602020104020603"/>
            </a:rPr>
            <a:t>Department of Health</a:t>
          </a:r>
        </a:p>
      </dgm:t>
    </dgm:pt>
    <dgm:pt modelId="{CEA0F368-A57F-433E-AFB5-4A0555E0C984}" type="parTrans" cxnId="{8489AADE-545E-4BCB-9216-E1F2C5FC2CFD}">
      <dgm:prSet/>
      <dgm:spPr/>
      <dgm:t>
        <a:bodyPr/>
        <a:lstStyle/>
        <a:p>
          <a:endParaRPr lang="en-US"/>
        </a:p>
      </dgm:t>
    </dgm:pt>
    <dgm:pt modelId="{0057467A-DBDA-49A6-822D-1533C74E64BB}" type="sibTrans" cxnId="{8489AADE-545E-4BCB-9216-E1F2C5FC2CFD}">
      <dgm:prSet/>
      <dgm:spPr/>
      <dgm:t>
        <a:bodyPr/>
        <a:lstStyle/>
        <a:p>
          <a:endParaRPr lang="en-US"/>
        </a:p>
      </dgm:t>
    </dgm:pt>
    <dgm:pt modelId="{2B43C116-4F2B-4260-9E5C-24FF0AFF4FF5}">
      <dgm:prSet phldr="0"/>
      <dgm:spPr/>
      <dgm:t>
        <a:bodyPr/>
        <a:lstStyle/>
        <a:p>
          <a:pPr rtl="0"/>
          <a:r>
            <a:rPr lang="en-US" dirty="0">
              <a:latin typeface="Tw Cen MT" panose="020B0602020104020603"/>
            </a:rPr>
            <a:t>Rapid engagement of new cases</a:t>
          </a:r>
        </a:p>
      </dgm:t>
    </dgm:pt>
    <dgm:pt modelId="{ABB61496-5FB2-4B24-ACB9-21B2A38BE425}" type="parTrans" cxnId="{1E6F43B7-CEBD-4F8A-A5D1-26D0ABC8EA66}">
      <dgm:prSet/>
      <dgm:spPr/>
      <dgm:t>
        <a:bodyPr/>
        <a:lstStyle/>
        <a:p>
          <a:endParaRPr lang="en-US"/>
        </a:p>
      </dgm:t>
    </dgm:pt>
    <dgm:pt modelId="{A937EFDA-BB1C-4FE7-B1B2-96785D7AFF08}" type="sibTrans" cxnId="{1E6F43B7-CEBD-4F8A-A5D1-26D0ABC8EA66}">
      <dgm:prSet/>
      <dgm:spPr/>
      <dgm:t>
        <a:bodyPr/>
        <a:lstStyle/>
        <a:p>
          <a:endParaRPr lang="en-US"/>
        </a:p>
      </dgm:t>
    </dgm:pt>
    <dgm:pt modelId="{6DA9E1FA-A2E8-486A-BB1B-A258A1B89092}">
      <dgm:prSet phldr="0"/>
      <dgm:spPr/>
      <dgm:t>
        <a:bodyPr/>
        <a:lstStyle/>
        <a:p>
          <a:pPr rtl="0"/>
          <a:r>
            <a:rPr lang="en-US" dirty="0">
              <a:latin typeface="Tw Cen MT" panose="020B0602020104020603"/>
            </a:rPr>
            <a:t>Contact tracing</a:t>
          </a:r>
        </a:p>
      </dgm:t>
    </dgm:pt>
    <dgm:pt modelId="{10558FE7-1F79-4D6A-90DE-529762CE63EF}" type="parTrans" cxnId="{A8294647-8C7E-4AED-8C9C-E799E98702D7}">
      <dgm:prSet/>
      <dgm:spPr/>
      <dgm:t>
        <a:bodyPr/>
        <a:lstStyle/>
        <a:p>
          <a:endParaRPr lang="en-US"/>
        </a:p>
      </dgm:t>
    </dgm:pt>
    <dgm:pt modelId="{F0331E21-5629-4821-8D53-9C024DF35AA2}" type="sibTrans" cxnId="{A8294647-8C7E-4AED-8C9C-E799E98702D7}">
      <dgm:prSet/>
      <dgm:spPr/>
      <dgm:t>
        <a:bodyPr/>
        <a:lstStyle/>
        <a:p>
          <a:endParaRPr lang="en-US"/>
        </a:p>
      </dgm:t>
    </dgm:pt>
    <dgm:pt modelId="{893DF4DF-7503-4C14-BCDB-52D61807997F}">
      <dgm:prSet phldr="0"/>
      <dgm:spPr/>
      <dgm:t>
        <a:bodyPr/>
        <a:lstStyle/>
        <a:p>
          <a:pPr rtl="0"/>
          <a:r>
            <a:rPr lang="en-US" dirty="0">
              <a:latin typeface="Tw Cen MT" panose="020B0602020104020603"/>
            </a:rPr>
            <a:t>Ensure treatment completion</a:t>
          </a:r>
        </a:p>
      </dgm:t>
    </dgm:pt>
    <dgm:pt modelId="{CFD1CA99-A9F5-4F7D-8F4C-71751841AD11}" type="parTrans" cxnId="{96851AF9-04D6-45E5-B00D-EF80A4846A9A}">
      <dgm:prSet/>
      <dgm:spPr/>
      <dgm:t>
        <a:bodyPr/>
        <a:lstStyle/>
        <a:p>
          <a:endParaRPr lang="en-US"/>
        </a:p>
      </dgm:t>
    </dgm:pt>
    <dgm:pt modelId="{302BDC42-A660-4717-B388-22FC361DD71C}" type="sibTrans" cxnId="{96851AF9-04D6-45E5-B00D-EF80A4846A9A}">
      <dgm:prSet/>
      <dgm:spPr/>
      <dgm:t>
        <a:bodyPr/>
        <a:lstStyle/>
        <a:p>
          <a:endParaRPr lang="en-US"/>
        </a:p>
      </dgm:t>
    </dgm:pt>
    <dgm:pt modelId="{68BECF33-3B98-46E5-A0E7-B28AB33C8FAA}" type="pres">
      <dgm:prSet presAssocID="{B4955201-F649-435B-8869-71119A65FA7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B964387-300D-468E-A035-15A4028BF5E1}" type="pres">
      <dgm:prSet presAssocID="{914358AF-C9D0-45EC-87CF-EE0B4A9503E5}" presName="horFlow" presStyleCnt="0"/>
      <dgm:spPr/>
    </dgm:pt>
    <dgm:pt modelId="{BCFD0A29-621E-47E9-8505-9FBFFA47402B}" type="pres">
      <dgm:prSet presAssocID="{914358AF-C9D0-45EC-87CF-EE0B4A9503E5}" presName="bigChev" presStyleLbl="node1" presStyleIdx="0" presStyleCnt="4"/>
      <dgm:spPr/>
    </dgm:pt>
    <dgm:pt modelId="{A60E0404-6AD2-4B40-AE7D-742C48AC7079}" type="pres">
      <dgm:prSet presAssocID="{C9057A9B-02A8-4331-A22E-4409557F466F}" presName="parTrans" presStyleCnt="0"/>
      <dgm:spPr/>
    </dgm:pt>
    <dgm:pt modelId="{A8CB8244-34A8-49F4-86F1-C63DFDA81E02}" type="pres">
      <dgm:prSet presAssocID="{0C30C367-07B4-4F95-A0C5-1CB4C79E839A}" presName="node" presStyleLbl="alignAccFollowNode1" presStyleIdx="0" presStyleCnt="10">
        <dgm:presLayoutVars>
          <dgm:bulletEnabled val="1"/>
        </dgm:presLayoutVars>
      </dgm:prSet>
      <dgm:spPr/>
    </dgm:pt>
    <dgm:pt modelId="{11038B42-83DB-436C-BC3B-B7769DF252BE}" type="pres">
      <dgm:prSet presAssocID="{8433F7A0-F286-4E06-80D9-09214FFFC1B7}" presName="sibTrans" presStyleCnt="0"/>
      <dgm:spPr/>
    </dgm:pt>
    <dgm:pt modelId="{2A6B0762-AE31-4D01-90F9-447BEB827F50}" type="pres">
      <dgm:prSet presAssocID="{A80FE128-75D6-431B-9575-445DF569B86C}" presName="node" presStyleLbl="alignAccFollowNode1" presStyleIdx="1" presStyleCnt="10">
        <dgm:presLayoutVars>
          <dgm:bulletEnabled val="1"/>
        </dgm:presLayoutVars>
      </dgm:prSet>
      <dgm:spPr/>
    </dgm:pt>
    <dgm:pt modelId="{593A4AF9-21E7-4A43-B23A-BA51ECDC83FA}" type="pres">
      <dgm:prSet presAssocID="{914358AF-C9D0-45EC-87CF-EE0B4A9503E5}" presName="vSp" presStyleCnt="0"/>
      <dgm:spPr/>
    </dgm:pt>
    <dgm:pt modelId="{A20CF9A7-5404-4D67-9DCF-4B446BD9862B}" type="pres">
      <dgm:prSet presAssocID="{0AFEDFE3-137C-4AA5-98D0-F92DCA675BF0}" presName="horFlow" presStyleCnt="0"/>
      <dgm:spPr/>
    </dgm:pt>
    <dgm:pt modelId="{9D95FBFD-7612-448D-89A7-A19FC1A1A4EC}" type="pres">
      <dgm:prSet presAssocID="{0AFEDFE3-137C-4AA5-98D0-F92DCA675BF0}" presName="bigChev" presStyleLbl="node1" presStyleIdx="1" presStyleCnt="4"/>
      <dgm:spPr/>
    </dgm:pt>
    <dgm:pt modelId="{023D9BE6-06BE-4209-96DB-E987B71E4E76}" type="pres">
      <dgm:prSet presAssocID="{1AE6C56C-9289-4621-ADE7-F3D25BDD1820}" presName="parTrans" presStyleCnt="0"/>
      <dgm:spPr/>
    </dgm:pt>
    <dgm:pt modelId="{9228138A-9D45-4E4F-81A4-97CE5CA0CBE9}" type="pres">
      <dgm:prSet presAssocID="{C909F183-11FD-4529-8083-BF06019CC3E9}" presName="node" presStyleLbl="alignAccFollowNode1" presStyleIdx="2" presStyleCnt="10">
        <dgm:presLayoutVars>
          <dgm:bulletEnabled val="1"/>
        </dgm:presLayoutVars>
      </dgm:prSet>
      <dgm:spPr/>
    </dgm:pt>
    <dgm:pt modelId="{D8856B0F-C0AD-4A79-A148-1CDCFF726A61}" type="pres">
      <dgm:prSet presAssocID="{3F05AFB4-6558-4E80-8E52-5B51CC4EE9DF}" presName="sibTrans" presStyleCnt="0"/>
      <dgm:spPr/>
    </dgm:pt>
    <dgm:pt modelId="{B68CA861-035F-468D-A8D7-9212E673EE99}" type="pres">
      <dgm:prSet presAssocID="{6F8883D9-8DF7-473F-AD1B-B0DA05AB049E}" presName="node" presStyleLbl="alignAccFollowNode1" presStyleIdx="3" presStyleCnt="10">
        <dgm:presLayoutVars>
          <dgm:bulletEnabled val="1"/>
        </dgm:presLayoutVars>
      </dgm:prSet>
      <dgm:spPr/>
    </dgm:pt>
    <dgm:pt modelId="{E88267E8-4EC4-4A8D-B298-5E15A74CC0D0}" type="pres">
      <dgm:prSet presAssocID="{E03BAD87-1669-42AC-B669-E95E7B50F40D}" presName="sibTrans" presStyleCnt="0"/>
      <dgm:spPr/>
    </dgm:pt>
    <dgm:pt modelId="{439CB7DC-51B6-41B5-9BA0-06D46D2089E9}" type="pres">
      <dgm:prSet presAssocID="{04D3A56C-2D8A-452B-80ED-0075A5791158}" presName="node" presStyleLbl="alignAccFollowNode1" presStyleIdx="4" presStyleCnt="10">
        <dgm:presLayoutVars>
          <dgm:bulletEnabled val="1"/>
        </dgm:presLayoutVars>
      </dgm:prSet>
      <dgm:spPr/>
    </dgm:pt>
    <dgm:pt modelId="{EDFA82E2-FD7D-44AD-B8F2-799B90EFB03B}" type="pres">
      <dgm:prSet presAssocID="{0AFEDFE3-137C-4AA5-98D0-F92DCA675BF0}" presName="vSp" presStyleCnt="0"/>
      <dgm:spPr/>
    </dgm:pt>
    <dgm:pt modelId="{A648C2A6-BBEC-471A-BA0F-FB323A3D616D}" type="pres">
      <dgm:prSet presAssocID="{D90CF0EE-AFB0-44B9-9777-022308E6DDE6}" presName="horFlow" presStyleCnt="0"/>
      <dgm:spPr/>
    </dgm:pt>
    <dgm:pt modelId="{764DF4CE-7690-4633-AA17-F67CF1DB6EDC}" type="pres">
      <dgm:prSet presAssocID="{D90CF0EE-AFB0-44B9-9777-022308E6DDE6}" presName="bigChev" presStyleLbl="node1" presStyleIdx="2" presStyleCnt="4"/>
      <dgm:spPr/>
    </dgm:pt>
    <dgm:pt modelId="{31FEC1D3-E88E-4261-A092-8E65444E7232}" type="pres">
      <dgm:prSet presAssocID="{C75B3380-B3C0-4C45-AD70-4A7CBAB2AECB}" presName="parTrans" presStyleCnt="0"/>
      <dgm:spPr/>
    </dgm:pt>
    <dgm:pt modelId="{DB239647-E215-40CD-902E-FBC6DA935966}" type="pres">
      <dgm:prSet presAssocID="{E86D1154-A023-4480-A7E4-BCB6CED2D537}" presName="node" presStyleLbl="alignAccFollowNode1" presStyleIdx="5" presStyleCnt="10">
        <dgm:presLayoutVars>
          <dgm:bulletEnabled val="1"/>
        </dgm:presLayoutVars>
      </dgm:prSet>
      <dgm:spPr/>
    </dgm:pt>
    <dgm:pt modelId="{AFF2968D-08B4-436C-BA6E-65C76033BF72}" type="pres">
      <dgm:prSet presAssocID="{A375B13B-7F31-47FB-A508-77D6FD2D8800}" presName="sibTrans" presStyleCnt="0"/>
      <dgm:spPr/>
    </dgm:pt>
    <dgm:pt modelId="{3D430C13-C557-4178-A71B-963488F25981}" type="pres">
      <dgm:prSet presAssocID="{A44589E7-FDF8-44DE-9791-9E1800046FC4}" presName="node" presStyleLbl="alignAccFollowNode1" presStyleIdx="6" presStyleCnt="10">
        <dgm:presLayoutVars>
          <dgm:bulletEnabled val="1"/>
        </dgm:presLayoutVars>
      </dgm:prSet>
      <dgm:spPr/>
    </dgm:pt>
    <dgm:pt modelId="{6148A06D-C595-4344-8D12-E440B6388193}" type="pres">
      <dgm:prSet presAssocID="{D90CF0EE-AFB0-44B9-9777-022308E6DDE6}" presName="vSp" presStyleCnt="0"/>
      <dgm:spPr/>
    </dgm:pt>
    <dgm:pt modelId="{EE13559F-0284-466A-871F-E0DA260F93F0}" type="pres">
      <dgm:prSet presAssocID="{ED57130A-5B70-4FCA-BF09-1070A7821955}" presName="horFlow" presStyleCnt="0"/>
      <dgm:spPr/>
    </dgm:pt>
    <dgm:pt modelId="{B84F44B0-9998-4CE9-84DA-A570B5925E46}" type="pres">
      <dgm:prSet presAssocID="{ED57130A-5B70-4FCA-BF09-1070A7821955}" presName="bigChev" presStyleLbl="node1" presStyleIdx="3" presStyleCnt="4"/>
      <dgm:spPr/>
    </dgm:pt>
    <dgm:pt modelId="{FE6E5BCD-0029-4A80-9402-81B9481141DA}" type="pres">
      <dgm:prSet presAssocID="{ABB61496-5FB2-4B24-ACB9-21B2A38BE425}" presName="parTrans" presStyleCnt="0"/>
      <dgm:spPr/>
    </dgm:pt>
    <dgm:pt modelId="{09C17DAC-5E7D-4885-80B3-5C8FA0169259}" type="pres">
      <dgm:prSet presAssocID="{2B43C116-4F2B-4260-9E5C-24FF0AFF4FF5}" presName="node" presStyleLbl="alignAccFollowNode1" presStyleIdx="7" presStyleCnt="10">
        <dgm:presLayoutVars>
          <dgm:bulletEnabled val="1"/>
        </dgm:presLayoutVars>
      </dgm:prSet>
      <dgm:spPr/>
    </dgm:pt>
    <dgm:pt modelId="{32A5DB73-38AC-4670-A583-4810495A2C3B}" type="pres">
      <dgm:prSet presAssocID="{A937EFDA-BB1C-4FE7-B1B2-96785D7AFF08}" presName="sibTrans" presStyleCnt="0"/>
      <dgm:spPr/>
    </dgm:pt>
    <dgm:pt modelId="{0C4380EC-A4E8-4190-B48E-18CC8E0C1FED}" type="pres">
      <dgm:prSet presAssocID="{6DA9E1FA-A2E8-486A-BB1B-A258A1B89092}" presName="node" presStyleLbl="alignAccFollowNode1" presStyleIdx="8" presStyleCnt="10">
        <dgm:presLayoutVars>
          <dgm:bulletEnabled val="1"/>
        </dgm:presLayoutVars>
      </dgm:prSet>
      <dgm:spPr/>
    </dgm:pt>
    <dgm:pt modelId="{9921D044-7D51-45BB-9EF4-B96EA0A298EB}" type="pres">
      <dgm:prSet presAssocID="{F0331E21-5629-4821-8D53-9C024DF35AA2}" presName="sibTrans" presStyleCnt="0"/>
      <dgm:spPr/>
    </dgm:pt>
    <dgm:pt modelId="{5AFD527D-DE6A-40A2-96B8-190FB1DA6802}" type="pres">
      <dgm:prSet presAssocID="{893DF4DF-7503-4C14-BCDB-52D61807997F}" presName="node" presStyleLbl="alignAccFollowNode1" presStyleIdx="9" presStyleCnt="10">
        <dgm:presLayoutVars>
          <dgm:bulletEnabled val="1"/>
        </dgm:presLayoutVars>
      </dgm:prSet>
      <dgm:spPr/>
    </dgm:pt>
  </dgm:ptLst>
  <dgm:cxnLst>
    <dgm:cxn modelId="{D4E48A03-52AC-4BF6-95A5-D2E22006B343}" type="presOf" srcId="{0C30C367-07B4-4F95-A0C5-1CB4C79E839A}" destId="{A8CB8244-34A8-49F4-86F1-C63DFDA81E02}" srcOrd="0" destOrd="0" presId="urn:microsoft.com/office/officeart/2005/8/layout/lProcess3"/>
    <dgm:cxn modelId="{76AFD604-34BC-4F48-9995-EF09BC39C51B}" type="presOf" srcId="{ED57130A-5B70-4FCA-BF09-1070A7821955}" destId="{B84F44B0-9998-4CE9-84DA-A570B5925E46}" srcOrd="0" destOrd="0" presId="urn:microsoft.com/office/officeart/2005/8/layout/lProcess3"/>
    <dgm:cxn modelId="{1D19DF0F-BC4C-4F5B-9A95-4669FBAADA58}" srcId="{B4955201-F649-435B-8869-71119A65FA79}" destId="{D90CF0EE-AFB0-44B9-9777-022308E6DDE6}" srcOrd="2" destOrd="0" parTransId="{B11E3817-850C-4852-82A2-9E4136871FA4}" sibTransId="{A46D0CAA-21A2-4D9E-921F-05DCA4A02EE8}"/>
    <dgm:cxn modelId="{D097E341-2B2A-43C7-893F-4DA8A41EECC2}" type="presOf" srcId="{04D3A56C-2D8A-452B-80ED-0075A5791158}" destId="{439CB7DC-51B6-41B5-9BA0-06D46D2089E9}" srcOrd="0" destOrd="0" presId="urn:microsoft.com/office/officeart/2005/8/layout/lProcess3"/>
    <dgm:cxn modelId="{A8294647-8C7E-4AED-8C9C-E799E98702D7}" srcId="{ED57130A-5B70-4FCA-BF09-1070A7821955}" destId="{6DA9E1FA-A2E8-486A-BB1B-A258A1B89092}" srcOrd="1" destOrd="0" parTransId="{10558FE7-1F79-4D6A-90DE-529762CE63EF}" sibTransId="{F0331E21-5629-4821-8D53-9C024DF35AA2}"/>
    <dgm:cxn modelId="{894E8E67-FC0F-4681-BC3C-C6F98DDC0261}" srcId="{B4955201-F649-435B-8869-71119A65FA79}" destId="{0AFEDFE3-137C-4AA5-98D0-F92DCA675BF0}" srcOrd="1" destOrd="0" parTransId="{B332FBB9-AF72-42FB-9EFC-A3A02EF7499C}" sibTransId="{82F76C87-9BE0-4919-BC74-B7652B9E6539}"/>
    <dgm:cxn modelId="{A989FF4B-71DB-4B5C-B05F-3A052ADE3FA2}" type="presOf" srcId="{893DF4DF-7503-4C14-BCDB-52D61807997F}" destId="{5AFD527D-DE6A-40A2-96B8-190FB1DA6802}" srcOrd="0" destOrd="0" presId="urn:microsoft.com/office/officeart/2005/8/layout/lProcess3"/>
    <dgm:cxn modelId="{B61A3A50-44FC-4A6D-B3FC-0D47696D8E66}" srcId="{0AFEDFE3-137C-4AA5-98D0-F92DCA675BF0}" destId="{6F8883D9-8DF7-473F-AD1B-B0DA05AB049E}" srcOrd="1" destOrd="0" parTransId="{90AA2C46-EF25-40EB-AC2C-EEDAB3129CCC}" sibTransId="{E03BAD87-1669-42AC-B669-E95E7B50F40D}"/>
    <dgm:cxn modelId="{7D276450-0339-40B7-9476-9750876F6BB5}" type="presOf" srcId="{914358AF-C9D0-45EC-87CF-EE0B4A9503E5}" destId="{BCFD0A29-621E-47E9-8505-9FBFFA47402B}" srcOrd="0" destOrd="0" presId="urn:microsoft.com/office/officeart/2005/8/layout/lProcess3"/>
    <dgm:cxn modelId="{B0C73C56-441D-457D-A9C5-0D843672D2A2}" type="presOf" srcId="{A80FE128-75D6-431B-9575-445DF569B86C}" destId="{2A6B0762-AE31-4D01-90F9-447BEB827F50}" srcOrd="0" destOrd="0" presId="urn:microsoft.com/office/officeart/2005/8/layout/lProcess3"/>
    <dgm:cxn modelId="{1B4A0E7B-9157-44D8-BA8F-2DDF0BDC9FB4}" type="presOf" srcId="{C909F183-11FD-4529-8083-BF06019CC3E9}" destId="{9228138A-9D45-4E4F-81A4-97CE5CA0CBE9}" srcOrd="0" destOrd="0" presId="urn:microsoft.com/office/officeart/2005/8/layout/lProcess3"/>
    <dgm:cxn modelId="{C1ABB77E-1601-41E2-BDEC-D1165137856A}" srcId="{B4955201-F649-435B-8869-71119A65FA79}" destId="{914358AF-C9D0-45EC-87CF-EE0B4A9503E5}" srcOrd="0" destOrd="0" parTransId="{BEE009A9-B92D-432E-8D2E-5D77A387190F}" sibTransId="{FCDA8A15-C705-4720-817D-95F8CEF12EA7}"/>
    <dgm:cxn modelId="{EE23D982-195D-4D1E-8095-BF281083DD0B}" srcId="{D90CF0EE-AFB0-44B9-9777-022308E6DDE6}" destId="{A44589E7-FDF8-44DE-9791-9E1800046FC4}" srcOrd="1" destOrd="0" parTransId="{C49423A8-F737-4BA5-9578-AA5CAA747D12}" sibTransId="{D695AE16-0871-4C3E-A0B3-55DBE3CF9FDA}"/>
    <dgm:cxn modelId="{78E0ED84-E1E0-49E8-AA12-753A244396FF}" type="presOf" srcId="{6F8883D9-8DF7-473F-AD1B-B0DA05AB049E}" destId="{B68CA861-035F-468D-A8D7-9212E673EE99}" srcOrd="0" destOrd="0" presId="urn:microsoft.com/office/officeart/2005/8/layout/lProcess3"/>
    <dgm:cxn modelId="{D7689185-BA31-4EEF-884A-82FD304F56B2}" type="presOf" srcId="{D90CF0EE-AFB0-44B9-9777-022308E6DDE6}" destId="{764DF4CE-7690-4633-AA17-F67CF1DB6EDC}" srcOrd="0" destOrd="0" presId="urn:microsoft.com/office/officeart/2005/8/layout/lProcess3"/>
    <dgm:cxn modelId="{FB3D1B8B-64E8-43C6-A4FE-E9AA70197E2B}" type="presOf" srcId="{0AFEDFE3-137C-4AA5-98D0-F92DCA675BF0}" destId="{9D95FBFD-7612-448D-89A7-A19FC1A1A4EC}" srcOrd="0" destOrd="0" presId="urn:microsoft.com/office/officeart/2005/8/layout/lProcess3"/>
    <dgm:cxn modelId="{AA5F7E94-DF96-4F69-97FC-36A70DCA6CF7}" type="presOf" srcId="{A44589E7-FDF8-44DE-9791-9E1800046FC4}" destId="{3D430C13-C557-4178-A71B-963488F25981}" srcOrd="0" destOrd="0" presId="urn:microsoft.com/office/officeart/2005/8/layout/lProcess3"/>
    <dgm:cxn modelId="{FE363E9F-F3FF-4F9A-8518-B7B6E76D94BB}" srcId="{D90CF0EE-AFB0-44B9-9777-022308E6DDE6}" destId="{E86D1154-A023-4480-A7E4-BCB6CED2D537}" srcOrd="0" destOrd="0" parTransId="{C75B3380-B3C0-4C45-AD70-4A7CBAB2AECB}" sibTransId="{A375B13B-7F31-47FB-A508-77D6FD2D8800}"/>
    <dgm:cxn modelId="{85C1FCB5-958C-448E-90FC-02AA0B721455}" type="presOf" srcId="{6DA9E1FA-A2E8-486A-BB1B-A258A1B89092}" destId="{0C4380EC-A4E8-4190-B48E-18CC8E0C1FED}" srcOrd="0" destOrd="0" presId="urn:microsoft.com/office/officeart/2005/8/layout/lProcess3"/>
    <dgm:cxn modelId="{1E6F43B7-CEBD-4F8A-A5D1-26D0ABC8EA66}" srcId="{ED57130A-5B70-4FCA-BF09-1070A7821955}" destId="{2B43C116-4F2B-4260-9E5C-24FF0AFF4FF5}" srcOrd="0" destOrd="0" parTransId="{ABB61496-5FB2-4B24-ACB9-21B2A38BE425}" sibTransId="{A937EFDA-BB1C-4FE7-B1B2-96785D7AFF08}"/>
    <dgm:cxn modelId="{0E9E57BE-4020-48A6-990D-70DB1E25F1AA}" type="presOf" srcId="{2B43C116-4F2B-4260-9E5C-24FF0AFF4FF5}" destId="{09C17DAC-5E7D-4885-80B3-5C8FA0169259}" srcOrd="0" destOrd="0" presId="urn:microsoft.com/office/officeart/2005/8/layout/lProcess3"/>
    <dgm:cxn modelId="{0157A4C0-8349-4D27-BB9A-1E0DAAF06769}" srcId="{0AFEDFE3-137C-4AA5-98D0-F92DCA675BF0}" destId="{C909F183-11FD-4529-8083-BF06019CC3E9}" srcOrd="0" destOrd="0" parTransId="{1AE6C56C-9289-4621-ADE7-F3D25BDD1820}" sibTransId="{3F05AFB4-6558-4E80-8E52-5B51CC4EE9DF}"/>
    <dgm:cxn modelId="{B33719C2-F60D-4528-B7BC-E735A19C5851}" srcId="{914358AF-C9D0-45EC-87CF-EE0B4A9503E5}" destId="{A80FE128-75D6-431B-9575-445DF569B86C}" srcOrd="1" destOrd="0" parTransId="{3B583DBA-9AD8-4FEA-8CAB-AB0ED7E36E48}" sibTransId="{C3317F4C-A49C-4FAD-BC76-7D40C6084FD6}"/>
    <dgm:cxn modelId="{2B18FECF-576B-4882-BEF5-87839D6378E3}" type="presOf" srcId="{B4955201-F649-435B-8869-71119A65FA79}" destId="{68BECF33-3B98-46E5-A0E7-B28AB33C8FAA}" srcOrd="0" destOrd="0" presId="urn:microsoft.com/office/officeart/2005/8/layout/lProcess3"/>
    <dgm:cxn modelId="{413E51D9-F5F1-4ED7-BBD6-A38A6BF107FC}" srcId="{914358AF-C9D0-45EC-87CF-EE0B4A9503E5}" destId="{0C30C367-07B4-4F95-A0C5-1CB4C79E839A}" srcOrd="0" destOrd="0" parTransId="{C9057A9B-02A8-4331-A22E-4409557F466F}" sibTransId="{8433F7A0-F286-4E06-80D9-09214FFFC1B7}"/>
    <dgm:cxn modelId="{8489AADE-545E-4BCB-9216-E1F2C5FC2CFD}" srcId="{B4955201-F649-435B-8869-71119A65FA79}" destId="{ED57130A-5B70-4FCA-BF09-1070A7821955}" srcOrd="3" destOrd="0" parTransId="{CEA0F368-A57F-433E-AFB5-4A0555E0C984}" sibTransId="{0057467A-DBDA-49A6-822D-1533C74E64BB}"/>
    <dgm:cxn modelId="{14FB7DEC-ACD9-4D80-B1DD-C024F800A8B4}" srcId="{0AFEDFE3-137C-4AA5-98D0-F92DCA675BF0}" destId="{04D3A56C-2D8A-452B-80ED-0075A5791158}" srcOrd="2" destOrd="0" parTransId="{BE7C1A24-D478-48C3-A8E7-5DE0C247D5D6}" sibTransId="{91D9D175-140A-478C-879E-CB455B16C70D}"/>
    <dgm:cxn modelId="{C7F085F1-8A19-4DA7-B304-D4E322A92583}" type="presOf" srcId="{E86D1154-A023-4480-A7E4-BCB6CED2D537}" destId="{DB239647-E215-40CD-902E-FBC6DA935966}" srcOrd="0" destOrd="0" presId="urn:microsoft.com/office/officeart/2005/8/layout/lProcess3"/>
    <dgm:cxn modelId="{96851AF9-04D6-45E5-B00D-EF80A4846A9A}" srcId="{ED57130A-5B70-4FCA-BF09-1070A7821955}" destId="{893DF4DF-7503-4C14-BCDB-52D61807997F}" srcOrd="2" destOrd="0" parTransId="{CFD1CA99-A9F5-4F7D-8F4C-71751841AD11}" sibTransId="{302BDC42-A660-4717-B388-22FC361DD71C}"/>
    <dgm:cxn modelId="{84F2EE52-C983-4182-8F85-10E5A78F1516}" type="presParOf" srcId="{68BECF33-3B98-46E5-A0E7-B28AB33C8FAA}" destId="{3B964387-300D-468E-A035-15A4028BF5E1}" srcOrd="0" destOrd="0" presId="urn:microsoft.com/office/officeart/2005/8/layout/lProcess3"/>
    <dgm:cxn modelId="{22F0557E-D46D-4F75-A645-7AFE70585BED}" type="presParOf" srcId="{3B964387-300D-468E-A035-15A4028BF5E1}" destId="{BCFD0A29-621E-47E9-8505-9FBFFA47402B}" srcOrd="0" destOrd="0" presId="urn:microsoft.com/office/officeart/2005/8/layout/lProcess3"/>
    <dgm:cxn modelId="{5DBB46D8-D90E-4197-B6FC-7A3EE5294374}" type="presParOf" srcId="{3B964387-300D-468E-A035-15A4028BF5E1}" destId="{A60E0404-6AD2-4B40-AE7D-742C48AC7079}" srcOrd="1" destOrd="0" presId="urn:microsoft.com/office/officeart/2005/8/layout/lProcess3"/>
    <dgm:cxn modelId="{A0F7D807-741B-4E31-AC8C-9D1258DDA597}" type="presParOf" srcId="{3B964387-300D-468E-A035-15A4028BF5E1}" destId="{A8CB8244-34A8-49F4-86F1-C63DFDA81E02}" srcOrd="2" destOrd="0" presId="urn:microsoft.com/office/officeart/2005/8/layout/lProcess3"/>
    <dgm:cxn modelId="{212008A5-6DCA-4FE5-A9B0-BF9EB932D380}" type="presParOf" srcId="{3B964387-300D-468E-A035-15A4028BF5E1}" destId="{11038B42-83DB-436C-BC3B-B7769DF252BE}" srcOrd="3" destOrd="0" presId="urn:microsoft.com/office/officeart/2005/8/layout/lProcess3"/>
    <dgm:cxn modelId="{8887FC83-9A3B-4209-AB08-0618ECE99A87}" type="presParOf" srcId="{3B964387-300D-468E-A035-15A4028BF5E1}" destId="{2A6B0762-AE31-4D01-90F9-447BEB827F50}" srcOrd="4" destOrd="0" presId="urn:microsoft.com/office/officeart/2005/8/layout/lProcess3"/>
    <dgm:cxn modelId="{C95EEFD4-E80F-4E6F-A2D6-9CF3D9069B57}" type="presParOf" srcId="{68BECF33-3B98-46E5-A0E7-B28AB33C8FAA}" destId="{593A4AF9-21E7-4A43-B23A-BA51ECDC83FA}" srcOrd="1" destOrd="0" presId="urn:microsoft.com/office/officeart/2005/8/layout/lProcess3"/>
    <dgm:cxn modelId="{997B798F-FB0F-42AA-A7BA-238177B792A7}" type="presParOf" srcId="{68BECF33-3B98-46E5-A0E7-B28AB33C8FAA}" destId="{A20CF9A7-5404-4D67-9DCF-4B446BD9862B}" srcOrd="2" destOrd="0" presId="urn:microsoft.com/office/officeart/2005/8/layout/lProcess3"/>
    <dgm:cxn modelId="{D9F58411-F90B-4B75-A3A0-E03425921432}" type="presParOf" srcId="{A20CF9A7-5404-4D67-9DCF-4B446BD9862B}" destId="{9D95FBFD-7612-448D-89A7-A19FC1A1A4EC}" srcOrd="0" destOrd="0" presId="urn:microsoft.com/office/officeart/2005/8/layout/lProcess3"/>
    <dgm:cxn modelId="{D9EA7008-1066-41DB-9D8B-E02AD9EC5599}" type="presParOf" srcId="{A20CF9A7-5404-4D67-9DCF-4B446BD9862B}" destId="{023D9BE6-06BE-4209-96DB-E987B71E4E76}" srcOrd="1" destOrd="0" presId="urn:microsoft.com/office/officeart/2005/8/layout/lProcess3"/>
    <dgm:cxn modelId="{4FFE8827-075B-4CF1-BFF4-344004F07ECF}" type="presParOf" srcId="{A20CF9A7-5404-4D67-9DCF-4B446BD9862B}" destId="{9228138A-9D45-4E4F-81A4-97CE5CA0CBE9}" srcOrd="2" destOrd="0" presId="urn:microsoft.com/office/officeart/2005/8/layout/lProcess3"/>
    <dgm:cxn modelId="{4F640ED8-3977-4330-861E-CAF6B3541C32}" type="presParOf" srcId="{A20CF9A7-5404-4D67-9DCF-4B446BD9862B}" destId="{D8856B0F-C0AD-4A79-A148-1CDCFF726A61}" srcOrd="3" destOrd="0" presId="urn:microsoft.com/office/officeart/2005/8/layout/lProcess3"/>
    <dgm:cxn modelId="{09D3BE08-715F-441C-9F01-1A6E63615FB6}" type="presParOf" srcId="{A20CF9A7-5404-4D67-9DCF-4B446BD9862B}" destId="{B68CA861-035F-468D-A8D7-9212E673EE99}" srcOrd="4" destOrd="0" presId="urn:microsoft.com/office/officeart/2005/8/layout/lProcess3"/>
    <dgm:cxn modelId="{6B969045-55B2-420E-8771-A553CF0A9ED0}" type="presParOf" srcId="{A20CF9A7-5404-4D67-9DCF-4B446BD9862B}" destId="{E88267E8-4EC4-4A8D-B298-5E15A74CC0D0}" srcOrd="5" destOrd="0" presId="urn:microsoft.com/office/officeart/2005/8/layout/lProcess3"/>
    <dgm:cxn modelId="{65244C16-ECAF-426A-BD3E-80D6AFA44119}" type="presParOf" srcId="{A20CF9A7-5404-4D67-9DCF-4B446BD9862B}" destId="{439CB7DC-51B6-41B5-9BA0-06D46D2089E9}" srcOrd="6" destOrd="0" presId="urn:microsoft.com/office/officeart/2005/8/layout/lProcess3"/>
    <dgm:cxn modelId="{3F1D0564-402A-4B91-99EA-ED06E8EE5D87}" type="presParOf" srcId="{68BECF33-3B98-46E5-A0E7-B28AB33C8FAA}" destId="{EDFA82E2-FD7D-44AD-B8F2-799B90EFB03B}" srcOrd="3" destOrd="0" presId="urn:microsoft.com/office/officeart/2005/8/layout/lProcess3"/>
    <dgm:cxn modelId="{8889C10A-0277-49D8-871A-2565956F9A3D}" type="presParOf" srcId="{68BECF33-3B98-46E5-A0E7-B28AB33C8FAA}" destId="{A648C2A6-BBEC-471A-BA0F-FB323A3D616D}" srcOrd="4" destOrd="0" presId="urn:microsoft.com/office/officeart/2005/8/layout/lProcess3"/>
    <dgm:cxn modelId="{6D614F24-AE25-44B6-AC45-E17014D509E5}" type="presParOf" srcId="{A648C2A6-BBEC-471A-BA0F-FB323A3D616D}" destId="{764DF4CE-7690-4633-AA17-F67CF1DB6EDC}" srcOrd="0" destOrd="0" presId="urn:microsoft.com/office/officeart/2005/8/layout/lProcess3"/>
    <dgm:cxn modelId="{6ADA4D08-E355-4D90-AD3B-D1704E0EFA70}" type="presParOf" srcId="{A648C2A6-BBEC-471A-BA0F-FB323A3D616D}" destId="{31FEC1D3-E88E-4261-A092-8E65444E7232}" srcOrd="1" destOrd="0" presId="urn:microsoft.com/office/officeart/2005/8/layout/lProcess3"/>
    <dgm:cxn modelId="{A15B737B-17C7-425D-97B9-11A5B8AC114C}" type="presParOf" srcId="{A648C2A6-BBEC-471A-BA0F-FB323A3D616D}" destId="{DB239647-E215-40CD-902E-FBC6DA935966}" srcOrd="2" destOrd="0" presId="urn:microsoft.com/office/officeart/2005/8/layout/lProcess3"/>
    <dgm:cxn modelId="{0D2F0BBC-0875-4B7D-B875-E4758728DAEB}" type="presParOf" srcId="{A648C2A6-BBEC-471A-BA0F-FB323A3D616D}" destId="{AFF2968D-08B4-436C-BA6E-65C76033BF72}" srcOrd="3" destOrd="0" presId="urn:microsoft.com/office/officeart/2005/8/layout/lProcess3"/>
    <dgm:cxn modelId="{4DC000ED-ACED-4236-B209-DE9FE296331C}" type="presParOf" srcId="{A648C2A6-BBEC-471A-BA0F-FB323A3D616D}" destId="{3D430C13-C557-4178-A71B-963488F25981}" srcOrd="4" destOrd="0" presId="urn:microsoft.com/office/officeart/2005/8/layout/lProcess3"/>
    <dgm:cxn modelId="{E599A0CF-68E8-48F2-9A11-4597DF90EB37}" type="presParOf" srcId="{68BECF33-3B98-46E5-A0E7-B28AB33C8FAA}" destId="{6148A06D-C595-4344-8D12-E440B6388193}" srcOrd="5" destOrd="0" presId="urn:microsoft.com/office/officeart/2005/8/layout/lProcess3"/>
    <dgm:cxn modelId="{2E630568-41E1-411B-BF11-A7F98AF32FF7}" type="presParOf" srcId="{68BECF33-3B98-46E5-A0E7-B28AB33C8FAA}" destId="{EE13559F-0284-466A-871F-E0DA260F93F0}" srcOrd="6" destOrd="0" presId="urn:microsoft.com/office/officeart/2005/8/layout/lProcess3"/>
    <dgm:cxn modelId="{27487A34-5D4D-4B4C-A591-50FC870D5705}" type="presParOf" srcId="{EE13559F-0284-466A-871F-E0DA260F93F0}" destId="{B84F44B0-9998-4CE9-84DA-A570B5925E46}" srcOrd="0" destOrd="0" presId="urn:microsoft.com/office/officeart/2005/8/layout/lProcess3"/>
    <dgm:cxn modelId="{C63766CE-EFAD-43B8-840E-74C419F9030E}" type="presParOf" srcId="{EE13559F-0284-466A-871F-E0DA260F93F0}" destId="{FE6E5BCD-0029-4A80-9402-81B9481141DA}" srcOrd="1" destOrd="0" presId="urn:microsoft.com/office/officeart/2005/8/layout/lProcess3"/>
    <dgm:cxn modelId="{18DC5A07-8959-425D-9545-084CA040353E}" type="presParOf" srcId="{EE13559F-0284-466A-871F-E0DA260F93F0}" destId="{09C17DAC-5E7D-4885-80B3-5C8FA0169259}" srcOrd="2" destOrd="0" presId="urn:microsoft.com/office/officeart/2005/8/layout/lProcess3"/>
    <dgm:cxn modelId="{31D381B3-8D7A-4222-BC97-F2EC49ACA087}" type="presParOf" srcId="{EE13559F-0284-466A-871F-E0DA260F93F0}" destId="{32A5DB73-38AC-4670-A583-4810495A2C3B}" srcOrd="3" destOrd="0" presId="urn:microsoft.com/office/officeart/2005/8/layout/lProcess3"/>
    <dgm:cxn modelId="{3AB9448B-0AEF-4C0D-92CC-1F018EC2468F}" type="presParOf" srcId="{EE13559F-0284-466A-871F-E0DA260F93F0}" destId="{0C4380EC-A4E8-4190-B48E-18CC8E0C1FED}" srcOrd="4" destOrd="0" presId="urn:microsoft.com/office/officeart/2005/8/layout/lProcess3"/>
    <dgm:cxn modelId="{7886ED86-8C6B-4C8E-88E3-7D013456B704}" type="presParOf" srcId="{EE13559F-0284-466A-871F-E0DA260F93F0}" destId="{9921D044-7D51-45BB-9EF4-B96EA0A298EB}" srcOrd="5" destOrd="0" presId="urn:microsoft.com/office/officeart/2005/8/layout/lProcess3"/>
    <dgm:cxn modelId="{49691794-DFCE-4DB1-A084-5D59130DE890}" type="presParOf" srcId="{EE13559F-0284-466A-871F-E0DA260F93F0}" destId="{5AFD527D-DE6A-40A2-96B8-190FB1DA6802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5EC63-9EB9-4284-A5F5-260F8986FB55}">
      <dsp:nvSpPr>
        <dsp:cNvPr id="0" name=""/>
        <dsp:cNvSpPr/>
      </dsp:nvSpPr>
      <dsp:spPr>
        <a:xfrm>
          <a:off x="410378" y="238"/>
          <a:ext cx="4089618" cy="2596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15C0E-5A6D-42EB-A1E2-B667CB379471}">
      <dsp:nvSpPr>
        <dsp:cNvPr id="0" name=""/>
        <dsp:cNvSpPr/>
      </dsp:nvSpPr>
      <dsp:spPr>
        <a:xfrm>
          <a:off x="864780" y="431920"/>
          <a:ext cx="4089618" cy="2596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baseline="0"/>
            <a:t>? Increased risk of Stroke in people &gt; 65 with Pfizer (but not moderna) bivalent (2 strain) booster</a:t>
          </a:r>
          <a:endParaRPr lang="en-US" sz="3300" kern="1200"/>
        </a:p>
      </dsp:txBody>
      <dsp:txXfrm>
        <a:off x="940841" y="507981"/>
        <a:ext cx="3937496" cy="2444785"/>
      </dsp:txXfrm>
    </dsp:sp>
    <dsp:sp modelId="{9CEF29A1-DE52-4570-8D14-4145F531098E}">
      <dsp:nvSpPr>
        <dsp:cNvPr id="0" name=""/>
        <dsp:cNvSpPr/>
      </dsp:nvSpPr>
      <dsp:spPr>
        <a:xfrm>
          <a:off x="5408801" y="238"/>
          <a:ext cx="4089618" cy="2596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6E5D2-BDEF-4A1E-9EDE-DD6A99E4D46A}">
      <dsp:nvSpPr>
        <dsp:cNvPr id="0" name=""/>
        <dsp:cNvSpPr/>
      </dsp:nvSpPr>
      <dsp:spPr>
        <a:xfrm>
          <a:off x="5863203" y="431920"/>
          <a:ext cx="4089618" cy="2596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baseline="0"/>
            <a:t>Efficacy of bivalent booster vs "normal" vaccine</a:t>
          </a:r>
          <a:endParaRPr lang="en-US" sz="3300" kern="1200"/>
        </a:p>
      </dsp:txBody>
      <dsp:txXfrm>
        <a:off x="5939264" y="507981"/>
        <a:ext cx="3937496" cy="2444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D0A29-621E-47E9-8505-9FBFFA47402B}">
      <dsp:nvSpPr>
        <dsp:cNvPr id="0" name=""/>
        <dsp:cNvSpPr/>
      </dsp:nvSpPr>
      <dsp:spPr>
        <a:xfrm>
          <a:off x="1030218" y="3579"/>
          <a:ext cx="2664292" cy="10657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w Cen MT" panose="020B0602020104020603"/>
            </a:rPr>
            <a:t>Patients</a:t>
          </a:r>
          <a:endParaRPr lang="en-US" sz="1700" kern="1200" dirty="0"/>
        </a:p>
      </dsp:txBody>
      <dsp:txXfrm>
        <a:off x="1563076" y="3579"/>
        <a:ext cx="1598576" cy="1065716"/>
      </dsp:txXfrm>
    </dsp:sp>
    <dsp:sp modelId="{A8CB8244-34A8-49F4-86F1-C63DFDA81E02}">
      <dsp:nvSpPr>
        <dsp:cNvPr id="0" name=""/>
        <dsp:cNvSpPr/>
      </dsp:nvSpPr>
      <dsp:spPr>
        <a:xfrm>
          <a:off x="3348152" y="94165"/>
          <a:ext cx="2211362" cy="8845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w Cen MT" panose="020B0602020104020603"/>
            </a:rPr>
            <a:t>Awareness of risk</a:t>
          </a:r>
          <a:endParaRPr lang="en-US" sz="1300" kern="1200" dirty="0"/>
        </a:p>
      </dsp:txBody>
      <dsp:txXfrm>
        <a:off x="3790425" y="94165"/>
        <a:ext cx="1326817" cy="884545"/>
      </dsp:txXfrm>
    </dsp:sp>
    <dsp:sp modelId="{2A6B0762-AE31-4D01-90F9-447BEB827F50}">
      <dsp:nvSpPr>
        <dsp:cNvPr id="0" name=""/>
        <dsp:cNvSpPr/>
      </dsp:nvSpPr>
      <dsp:spPr>
        <a:xfrm>
          <a:off x="5249924" y="94165"/>
          <a:ext cx="2211362" cy="8845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w Cen MT" panose="020B0602020104020603"/>
            </a:rPr>
            <a:t>Understand need of early prenatal care</a:t>
          </a:r>
          <a:endParaRPr lang="en-US" sz="1300" kern="1200" dirty="0"/>
        </a:p>
      </dsp:txBody>
      <dsp:txXfrm>
        <a:off x="5692197" y="94165"/>
        <a:ext cx="1326817" cy="884545"/>
      </dsp:txXfrm>
    </dsp:sp>
    <dsp:sp modelId="{9D95FBFD-7612-448D-89A7-A19FC1A1A4EC}">
      <dsp:nvSpPr>
        <dsp:cNvPr id="0" name=""/>
        <dsp:cNvSpPr/>
      </dsp:nvSpPr>
      <dsp:spPr>
        <a:xfrm>
          <a:off x="1030218" y="1218497"/>
          <a:ext cx="2664292" cy="10657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w Cen MT" panose="020B0602020104020603"/>
            </a:rPr>
            <a:t>Doctors/Providers</a:t>
          </a:r>
          <a:endParaRPr lang="en-US" sz="1700" kern="1200" dirty="0"/>
        </a:p>
      </dsp:txBody>
      <dsp:txXfrm>
        <a:off x="1563076" y="1218497"/>
        <a:ext cx="1598576" cy="1065716"/>
      </dsp:txXfrm>
    </dsp:sp>
    <dsp:sp modelId="{9228138A-9D45-4E4F-81A4-97CE5CA0CBE9}">
      <dsp:nvSpPr>
        <dsp:cNvPr id="0" name=""/>
        <dsp:cNvSpPr/>
      </dsp:nvSpPr>
      <dsp:spPr>
        <a:xfrm>
          <a:off x="3348152" y="1309083"/>
          <a:ext cx="2211362" cy="8845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w Cen MT" panose="020B0602020104020603"/>
            </a:rPr>
            <a:t>Awareness of risk</a:t>
          </a:r>
          <a:endParaRPr lang="en-US" sz="1300" kern="1200" dirty="0"/>
        </a:p>
      </dsp:txBody>
      <dsp:txXfrm>
        <a:off x="3790425" y="1309083"/>
        <a:ext cx="1326817" cy="884545"/>
      </dsp:txXfrm>
    </dsp:sp>
    <dsp:sp modelId="{B68CA861-035F-468D-A8D7-9212E673EE99}">
      <dsp:nvSpPr>
        <dsp:cNvPr id="0" name=""/>
        <dsp:cNvSpPr/>
      </dsp:nvSpPr>
      <dsp:spPr>
        <a:xfrm>
          <a:off x="5249924" y="1309083"/>
          <a:ext cx="2211362" cy="8845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w Cen MT" panose="020B0602020104020603"/>
            </a:rPr>
            <a:t>Appropriate testing and treatment</a:t>
          </a:r>
          <a:endParaRPr lang="en-US" sz="1300" kern="1200" dirty="0"/>
        </a:p>
      </dsp:txBody>
      <dsp:txXfrm>
        <a:off x="5692197" y="1309083"/>
        <a:ext cx="1326817" cy="884545"/>
      </dsp:txXfrm>
    </dsp:sp>
    <dsp:sp modelId="{439CB7DC-51B6-41B5-9BA0-06D46D2089E9}">
      <dsp:nvSpPr>
        <dsp:cNvPr id="0" name=""/>
        <dsp:cNvSpPr/>
      </dsp:nvSpPr>
      <dsp:spPr>
        <a:xfrm>
          <a:off x="7151696" y="1309083"/>
          <a:ext cx="2211362" cy="8845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w Cen MT" panose="020B0602020104020603"/>
            </a:rPr>
            <a:t>Engaging in early prenatal care</a:t>
          </a:r>
          <a:endParaRPr lang="en-US" sz="1300" kern="1200" dirty="0"/>
        </a:p>
      </dsp:txBody>
      <dsp:txXfrm>
        <a:off x="7593969" y="1309083"/>
        <a:ext cx="1326817" cy="884545"/>
      </dsp:txXfrm>
    </dsp:sp>
    <dsp:sp modelId="{764DF4CE-7690-4633-AA17-F67CF1DB6EDC}">
      <dsp:nvSpPr>
        <dsp:cNvPr id="0" name=""/>
        <dsp:cNvSpPr/>
      </dsp:nvSpPr>
      <dsp:spPr>
        <a:xfrm>
          <a:off x="1030218" y="2433414"/>
          <a:ext cx="2664292" cy="10657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w Cen MT" panose="020B0602020104020603"/>
            </a:rPr>
            <a:t>Insurance Providers</a:t>
          </a:r>
          <a:endParaRPr lang="en-US" sz="1700" kern="1200" dirty="0"/>
        </a:p>
      </dsp:txBody>
      <dsp:txXfrm>
        <a:off x="1563076" y="2433414"/>
        <a:ext cx="1598576" cy="1065716"/>
      </dsp:txXfrm>
    </dsp:sp>
    <dsp:sp modelId="{DB239647-E215-40CD-902E-FBC6DA935966}">
      <dsp:nvSpPr>
        <dsp:cNvPr id="0" name=""/>
        <dsp:cNvSpPr/>
      </dsp:nvSpPr>
      <dsp:spPr>
        <a:xfrm>
          <a:off x="3348152" y="2524000"/>
          <a:ext cx="2211362" cy="8845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w Cen MT" panose="020B0602020104020603"/>
            </a:rPr>
            <a:t>Eligibility barriers (Medicaid)</a:t>
          </a:r>
          <a:endParaRPr lang="en-US" sz="1300" kern="1200" dirty="0"/>
        </a:p>
      </dsp:txBody>
      <dsp:txXfrm>
        <a:off x="3790425" y="2524000"/>
        <a:ext cx="1326817" cy="884545"/>
      </dsp:txXfrm>
    </dsp:sp>
    <dsp:sp modelId="{3D430C13-C557-4178-A71B-963488F25981}">
      <dsp:nvSpPr>
        <dsp:cNvPr id="0" name=""/>
        <dsp:cNvSpPr/>
      </dsp:nvSpPr>
      <dsp:spPr>
        <a:xfrm>
          <a:off x="5249924" y="2524000"/>
          <a:ext cx="2211362" cy="8845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w Cen MT" panose="020B0602020104020603"/>
            </a:rPr>
            <a:t>Reimbursement for treatment</a:t>
          </a:r>
        </a:p>
      </dsp:txBody>
      <dsp:txXfrm>
        <a:off x="5692197" y="2524000"/>
        <a:ext cx="1326817" cy="884545"/>
      </dsp:txXfrm>
    </dsp:sp>
    <dsp:sp modelId="{B84F44B0-9998-4CE9-84DA-A570B5925E46}">
      <dsp:nvSpPr>
        <dsp:cNvPr id="0" name=""/>
        <dsp:cNvSpPr/>
      </dsp:nvSpPr>
      <dsp:spPr>
        <a:xfrm>
          <a:off x="1030218" y="3648332"/>
          <a:ext cx="2664292" cy="10657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w Cen MT" panose="020B0602020104020603"/>
            </a:rPr>
            <a:t>Department of Health</a:t>
          </a:r>
        </a:p>
      </dsp:txBody>
      <dsp:txXfrm>
        <a:off x="1563076" y="3648332"/>
        <a:ext cx="1598576" cy="1065716"/>
      </dsp:txXfrm>
    </dsp:sp>
    <dsp:sp modelId="{09C17DAC-5E7D-4885-80B3-5C8FA0169259}">
      <dsp:nvSpPr>
        <dsp:cNvPr id="0" name=""/>
        <dsp:cNvSpPr/>
      </dsp:nvSpPr>
      <dsp:spPr>
        <a:xfrm>
          <a:off x="3348152" y="3738917"/>
          <a:ext cx="2211362" cy="8845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w Cen MT" panose="020B0602020104020603"/>
            </a:rPr>
            <a:t>Rapid engagement of new cases</a:t>
          </a:r>
        </a:p>
      </dsp:txBody>
      <dsp:txXfrm>
        <a:off x="3790425" y="3738917"/>
        <a:ext cx="1326817" cy="884545"/>
      </dsp:txXfrm>
    </dsp:sp>
    <dsp:sp modelId="{0C4380EC-A4E8-4190-B48E-18CC8E0C1FED}">
      <dsp:nvSpPr>
        <dsp:cNvPr id="0" name=""/>
        <dsp:cNvSpPr/>
      </dsp:nvSpPr>
      <dsp:spPr>
        <a:xfrm>
          <a:off x="5249924" y="3738917"/>
          <a:ext cx="2211362" cy="8845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w Cen MT" panose="020B0602020104020603"/>
            </a:rPr>
            <a:t>Contact tracing</a:t>
          </a:r>
        </a:p>
      </dsp:txBody>
      <dsp:txXfrm>
        <a:off x="5692197" y="3738917"/>
        <a:ext cx="1326817" cy="884545"/>
      </dsp:txXfrm>
    </dsp:sp>
    <dsp:sp modelId="{5AFD527D-DE6A-40A2-96B8-190FB1DA6802}">
      <dsp:nvSpPr>
        <dsp:cNvPr id="0" name=""/>
        <dsp:cNvSpPr/>
      </dsp:nvSpPr>
      <dsp:spPr>
        <a:xfrm>
          <a:off x="7151696" y="3738917"/>
          <a:ext cx="2211362" cy="8845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w Cen MT" panose="020B0602020104020603"/>
            </a:rPr>
            <a:t>Ensure treatment completion</a:t>
          </a:r>
        </a:p>
      </dsp:txBody>
      <dsp:txXfrm>
        <a:off x="7593969" y="3738917"/>
        <a:ext cx="1326817" cy="884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6361-1E3C-4214-95E1-B8DE93421F8F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0281-66A0-46B8-BDE2-AEF0C7453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9CFFA-1E2F-4435-8DD6-9B5CC3FF4505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DED1C-4656-4CF8-AD34-DC4A65BB3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7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DA70F40A-D18F-4F05-A106-6D2CB24D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etri Dish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51" b="548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>
            <a:normAutofit/>
          </a:bodyPr>
          <a:lstStyle/>
          <a:p>
            <a:r>
              <a:rPr lang="en-US" dirty="0"/>
              <a:t>Mississippi Health Ambassadors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1/19/2023</a:t>
            </a:r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54B0B2A3-3466-B487-30C4-51E8649F3F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t="1909" b="141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3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F670-D10C-3CBF-6C5F-1BAE4CF22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/>
              <a:t>New ISSUES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926116-B89A-5711-A904-7EA1E89A791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37622052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9161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DCB5F8-2F8A-4299-92AF-BA0657CA7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2" y="112743"/>
            <a:ext cx="5233647" cy="3047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CED709-3BA3-4803-9B1F-B3BEC0EF9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18" y="772158"/>
            <a:ext cx="5418949" cy="4075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6937EF-264D-4F10-8642-D8C079492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288" y="2174407"/>
            <a:ext cx="5471614" cy="3911435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31EE2AC5-AC06-4B78-8922-EFA1839C8867}"/>
              </a:ext>
            </a:extLst>
          </p:cNvPr>
          <p:cNvSpPr/>
          <p:nvPr/>
        </p:nvSpPr>
        <p:spPr>
          <a:xfrm>
            <a:off x="4962746" y="1731309"/>
            <a:ext cx="562062" cy="5368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6F59D0-169A-44C0-BFE9-11B2CE4A2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6577" y="978098"/>
            <a:ext cx="3502540" cy="4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4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CBAAD-7784-06D1-F529-27BC5435E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FE827-628A-C20E-7C26-76717F3AF5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Covid transmission ongoing</a:t>
            </a:r>
          </a:p>
          <a:p>
            <a:pPr>
              <a:buClr>
                <a:srgbClr val="000000"/>
              </a:buClr>
            </a:pPr>
            <a:r>
              <a:rPr lang="en-US" dirty="0"/>
              <a:t>New variants likely to come and go</a:t>
            </a:r>
          </a:p>
          <a:p>
            <a:pPr>
              <a:buClr>
                <a:srgbClr val="000000"/>
              </a:buClr>
            </a:pPr>
            <a:r>
              <a:rPr lang="en-US" dirty="0"/>
              <a:t>Deaths continuing but at lower rate</a:t>
            </a:r>
          </a:p>
          <a:p>
            <a:pPr>
              <a:buClr>
                <a:srgbClr val="000000"/>
              </a:buClr>
            </a:pPr>
            <a:r>
              <a:rPr lang="en-US" dirty="0"/>
              <a:t>Vaccines still effective at preventing severe disease</a:t>
            </a:r>
          </a:p>
          <a:p>
            <a:pPr>
              <a:buClr>
                <a:srgbClr val="000000"/>
              </a:buClr>
            </a:pPr>
            <a:r>
              <a:rPr lang="en-US" dirty="0"/>
              <a:t>Medications effective – </a:t>
            </a:r>
            <a:r>
              <a:rPr lang="en-US" dirty="0" err="1"/>
              <a:t>paxlovid</a:t>
            </a:r>
          </a:p>
          <a:p>
            <a:pPr>
              <a:buClr>
                <a:srgbClr val="000000"/>
              </a:buClr>
            </a:pPr>
            <a:r>
              <a:rPr lang="en-US" dirty="0"/>
              <a:t>Monoclonal antibodies not currently effective</a:t>
            </a:r>
          </a:p>
        </p:txBody>
      </p:sp>
    </p:spTree>
    <p:extLst>
      <p:ext uri="{BB962C8B-B14F-4D97-AF65-F5344CB8AC3E}">
        <p14:creationId xmlns:p14="http://schemas.microsoft.com/office/powerpoint/2010/main" val="2478155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35250F-9475-4A7C-BD20-F3DD2BCA3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">
            <a:extLst>
              <a:ext uri="{FF2B5EF4-FFF2-40B4-BE49-F238E27FC236}">
                <a16:creationId xmlns:a16="http://schemas.microsoft.com/office/drawing/2014/main" id="{CCE9F723-9A0F-4D08-A318-9BECBA07D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1" cy="6214534"/>
          </a:xfrm>
          <a:prstGeom prst="roundRect">
            <a:avLst>
              <a:gd name="adj" fmla="val 8642"/>
            </a:avLst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751CDD-D58E-46E4-9537-5DD051D62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6487DD0C-F3B7-2B2C-B76B-C87BEE50B7D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965201" y="1923479"/>
            <a:ext cx="10261596" cy="300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65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F9401F-B355-5BDB-A024-F901FC0E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STDs in 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10F1B-2985-64AD-CAC1-1DE04A834D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008" y="1193576"/>
            <a:ext cx="6576591" cy="44708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Mississippi Ranks #1 (in a bad way) for Gonorrhea and chlamydia</a:t>
            </a:r>
          </a:p>
          <a:p>
            <a:pPr>
              <a:buClr>
                <a:srgbClr val="000000"/>
              </a:buClr>
            </a:pPr>
            <a:r>
              <a:rPr lang="en-US" dirty="0"/>
              <a:t>Mississippi is tied for #1 with </a:t>
            </a:r>
            <a:r>
              <a:rPr lang="en-US" dirty="0" err="1"/>
              <a:t>nevada</a:t>
            </a:r>
            <a:r>
              <a:rPr lang="en-US" dirty="0"/>
              <a:t> in syphilis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17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9A15EF96-C639-B78C-FF1B-490E2FDAC9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389239" y="1292850"/>
            <a:ext cx="7413522" cy="42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5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7155C6E-91BF-431D-9052-685726DFE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5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9B92EA-70A3-4CD0-A35F-D144D7F0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A731032-280A-45A7-C0CC-6EA50AD5C54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272566" y="643467"/>
            <a:ext cx="964686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34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7155C6E-91BF-431D-9052-685726DFE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8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9B92EA-70A3-4CD0-A35F-D144D7F0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505C7824-5A21-BD12-E1FA-919FFEE2E77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60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34C04-3C91-F0E5-2D0F-D83E0E58F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AAC39-4665-B67D-39F7-AF086137FD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Chronic viral infection that weakens immune system over years</a:t>
            </a:r>
          </a:p>
          <a:p>
            <a:pPr>
              <a:buClr>
                <a:srgbClr val="000000"/>
              </a:buClr>
            </a:pPr>
            <a:r>
              <a:rPr lang="en-US" dirty="0"/>
              <a:t>Transmission via sexual contact, blood transmission, mother-child in utero</a:t>
            </a:r>
          </a:p>
          <a:p>
            <a:pPr>
              <a:buClr>
                <a:srgbClr val="000000"/>
              </a:buClr>
            </a:pPr>
            <a:r>
              <a:rPr lang="en-US" dirty="0"/>
              <a:t>Early Treatment leads to ~normal life span </a:t>
            </a:r>
          </a:p>
          <a:p>
            <a:pPr>
              <a:buClr>
                <a:srgbClr val="000000"/>
              </a:buClr>
            </a:pPr>
            <a:r>
              <a:rPr lang="en-US" dirty="0"/>
              <a:t>treatment leads to non-contagiousness</a:t>
            </a:r>
          </a:p>
          <a:p>
            <a:pPr>
              <a:buClr>
                <a:srgbClr val="000000"/>
              </a:buClr>
            </a:pPr>
            <a:r>
              <a:rPr lang="en-US" dirty="0"/>
              <a:t>Maternal transmission ~1/3 of the time, reduced to ~0% with treatment</a:t>
            </a:r>
          </a:p>
          <a:p>
            <a:pPr>
              <a:buClr>
                <a:srgbClr val="000000"/>
              </a:buClr>
            </a:pPr>
            <a:r>
              <a:rPr lang="en-US" dirty="0"/>
              <a:t>Pre-exposure prophylaxis (daily medication prevention) ~97% effective</a:t>
            </a:r>
          </a:p>
          <a:p>
            <a:pPr>
              <a:buClr>
                <a:srgbClr val="0000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3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8EC41B9-2D25-48A6-BC40-DA8F79F3E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ABAE1230-7319-57CA-094C-5543D86BE95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348551" y="957486"/>
            <a:ext cx="9190322" cy="397714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F21547-A433-450A-B2A3-930DCFAB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4"/>
          <a:stretch/>
        </p:blipFill>
        <p:spPr>
          <a:xfrm>
            <a:off x="0" y="0"/>
            <a:ext cx="349623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17DB42-9AB9-6B47-9AA7-B7377771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32" y="4803487"/>
            <a:ext cx="10916365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Trends in covid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3B520B-D7E7-436A-B263-0682940B4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0" r="21258"/>
          <a:stretch/>
        </p:blipFill>
        <p:spPr>
          <a:xfrm>
            <a:off x="0" y="4238951"/>
            <a:ext cx="9600237" cy="261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51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A6AD72EF-A857-31F8-7670-5D971A26E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5" y="1516079"/>
            <a:ext cx="6909479" cy="3834760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12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CCBB70-E2E1-BF61-1287-35F5F22C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STD's in MS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B6686A85-B1AE-5437-5DC4-F9E17CC60D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Mississippi has the highest rate of gonorrhea and chlamydia in the US by a wide margin</a:t>
            </a:r>
          </a:p>
          <a:p>
            <a:pPr>
              <a:buClr>
                <a:srgbClr val="000000"/>
              </a:buClr>
            </a:pPr>
            <a:r>
              <a:rPr lang="en-US" sz="1800" dirty="0"/>
              <a:t>Mississippi is toed for #1 in syphilis with </a:t>
            </a:r>
            <a:r>
              <a:rPr lang="en-US" sz="1800" dirty="0" err="1"/>
              <a:t>nevada</a:t>
            </a:r>
          </a:p>
        </p:txBody>
      </p:sp>
    </p:spTree>
    <p:extLst>
      <p:ext uri="{BB962C8B-B14F-4D97-AF65-F5344CB8AC3E}">
        <p14:creationId xmlns:p14="http://schemas.microsoft.com/office/powerpoint/2010/main" val="689965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84CC95CD-9230-FF17-571E-A97F674DFBD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887922" y="667874"/>
            <a:ext cx="8466286" cy="532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87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487D42E6-3A5E-04D1-74EF-D05697F9E52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855659" y="804333"/>
            <a:ext cx="8422614" cy="4948285"/>
          </a:xfrm>
          <a:prstGeom prst="roundRect">
            <a:avLst>
              <a:gd name="adj" fmla="val 5301"/>
            </a:avLst>
          </a:prstGeom>
          <a:ln w="1905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21889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FACE361E-8D38-CB76-CBD7-22DECEB2D4C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717476" y="947246"/>
            <a:ext cx="8566548" cy="507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18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8B14FFFA-BDDA-42BA-31A6-E7B13896AB0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784166" y="965201"/>
            <a:ext cx="6623667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17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134D63A5-87F2-5F72-24E2-E6BDFB04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643" y="1304720"/>
            <a:ext cx="6299887" cy="41336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11D2AE-A4DD-EEEC-05A2-AE51DDB269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66303"/>
            <a:ext cx="3740509" cy="41820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Bacterial Infection </a:t>
            </a:r>
            <a:endParaRPr lang="en-US" sz="1800"/>
          </a:p>
          <a:p>
            <a:pPr>
              <a:buClr>
                <a:srgbClr val="000000"/>
              </a:buClr>
            </a:pPr>
            <a:r>
              <a:rPr lang="en-US" sz="1800" dirty="0"/>
              <a:t>Acute illness – ulcers </a:t>
            </a:r>
          </a:p>
          <a:p>
            <a:pPr>
              <a:buClr>
                <a:srgbClr val="000000"/>
              </a:buClr>
            </a:pPr>
            <a:r>
              <a:rPr lang="en-US" sz="1800" dirty="0"/>
              <a:t>Untreated – chronic infection</a:t>
            </a:r>
          </a:p>
          <a:p>
            <a:pPr>
              <a:buClr>
                <a:srgbClr val="000000"/>
              </a:buClr>
            </a:pPr>
            <a:r>
              <a:rPr lang="en-US" sz="1800" dirty="0"/>
              <a:t>Transmission – primarily sexual contact with infectious lesions</a:t>
            </a:r>
          </a:p>
          <a:p>
            <a:pPr>
              <a:buClr>
                <a:srgbClr val="000000"/>
              </a:buClr>
            </a:pPr>
            <a:r>
              <a:rPr lang="en-US" sz="1800" dirty="0"/>
              <a:t>Mother – Child transmission in utero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EDAF7-2FCB-05F9-A906-97DAFDC5C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What is Syphilis</a:t>
            </a:r>
          </a:p>
        </p:txBody>
      </p:sp>
    </p:spTree>
    <p:extLst>
      <p:ext uri="{BB962C8B-B14F-4D97-AF65-F5344CB8AC3E}">
        <p14:creationId xmlns:p14="http://schemas.microsoft.com/office/powerpoint/2010/main" val="215733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F1168660-E713-4688-8E63-A114BED4A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847E33-9CB4-4B4F-92C5-07746313F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E32B983-1847-421B-8239-B749828C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10ADB8E4-0CB5-4A15-9830-06F6F503F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78438434-027F-B774-1E40-3776C83A7E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28" r="11177"/>
          <a:stretch/>
        </p:blipFill>
        <p:spPr>
          <a:xfrm>
            <a:off x="20" y="10"/>
            <a:ext cx="4059916" cy="418772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6981995-A76E-409B-81AC-9E97AF1F5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0" y="-2"/>
            <a:ext cx="82296" cy="419709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18D3E6-011E-4826-A436-996F6EAA6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1022" y="-2"/>
            <a:ext cx="82296" cy="419709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5108369-8799-7540-76A2-18B1A7199D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726" r="5414" b="1"/>
          <a:stretch/>
        </p:blipFill>
        <p:spPr>
          <a:xfrm>
            <a:off x="8243318" y="10"/>
            <a:ext cx="3948682" cy="418772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75C13E6-4B79-4674-9E56-DCBC4C5FF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" y="4229100"/>
            <a:ext cx="1216152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A75B67EE-94DE-4CC5-8484-13DB807EE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 descr="A picture containing close&#10;&#10;Description automatically generated">
            <a:extLst>
              <a:ext uri="{FF2B5EF4-FFF2-40B4-BE49-F238E27FC236}">
                <a16:creationId xmlns:a16="http://schemas.microsoft.com/office/drawing/2014/main" id="{4109B3B6-C5A2-3F17-7B2F-055AE2B7E8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6"/>
          <a:srcRect l="2027" r="3276"/>
          <a:stretch/>
        </p:blipFill>
        <p:spPr>
          <a:xfrm>
            <a:off x="4066031" y="10"/>
            <a:ext cx="4094987" cy="41877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72181F-0B3D-50C5-A1C7-89AAF462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48" y="4437888"/>
            <a:ext cx="9899904" cy="11167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Early Lesions</a:t>
            </a:r>
          </a:p>
        </p:txBody>
      </p:sp>
    </p:spTree>
    <p:extLst>
      <p:ext uri="{BB962C8B-B14F-4D97-AF65-F5344CB8AC3E}">
        <p14:creationId xmlns:p14="http://schemas.microsoft.com/office/powerpoint/2010/main" val="1488109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F1168660-E713-4688-8E63-A114BED4A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847E33-9CB4-4B4F-92C5-07746313F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E32B983-1847-421B-8239-B749828C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10ADB8E4-0CB5-4A15-9830-06F6F503F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A picture containing nature, outdoor, waterfall, water&#10;&#10;Description automatically generated">
            <a:extLst>
              <a:ext uri="{FF2B5EF4-FFF2-40B4-BE49-F238E27FC236}">
                <a16:creationId xmlns:a16="http://schemas.microsoft.com/office/drawing/2014/main" id="{A3772557-B5A6-8E73-DADB-88B85B75C5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75" r="14596" b="-2"/>
          <a:stretch/>
        </p:blipFill>
        <p:spPr>
          <a:xfrm>
            <a:off x="4066031" y="10"/>
            <a:ext cx="4094987" cy="418772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6981995-A76E-409B-81AC-9E97AF1F5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8790" y="-2"/>
            <a:ext cx="82296" cy="419709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18D3E6-011E-4826-A436-996F6EAA6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1022" y="-2"/>
            <a:ext cx="82296" cy="419709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748EA04-5BB1-197A-B739-D36E213E8E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56" r="21198" b="1"/>
          <a:stretch/>
        </p:blipFill>
        <p:spPr>
          <a:xfrm>
            <a:off x="8243318" y="10"/>
            <a:ext cx="3948682" cy="418772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75C13E6-4B79-4674-9E56-DCBC4C5FF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" y="4229100"/>
            <a:ext cx="1216152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A75B67EE-94DE-4CC5-8484-13DB807EE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07B773F-4E45-6935-01DF-04BE25A7B1C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6"/>
          <a:srcRect l="12078" r="18624" b="-1"/>
          <a:stretch/>
        </p:blipFill>
        <p:spPr>
          <a:xfrm>
            <a:off x="20" y="10"/>
            <a:ext cx="4059916" cy="41877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A2D8D5-1643-3BDA-1919-393C2F32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48" y="4437888"/>
            <a:ext cx="9899904" cy="11167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Chronic Syphilis</a:t>
            </a:r>
          </a:p>
        </p:txBody>
      </p:sp>
    </p:spTree>
    <p:extLst>
      <p:ext uri="{BB962C8B-B14F-4D97-AF65-F5344CB8AC3E}">
        <p14:creationId xmlns:p14="http://schemas.microsoft.com/office/powerpoint/2010/main" val="3270465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F3A8575D-CE97-43EB-9923-C3D54629F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B02867-8B3B-49EE-8983-5C9676D12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AC74889-9D06-4A4B-A1DE-476DD3606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AB64384-2F0D-4DF1-8C08-EAC502657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EE3E760-CED0-F23B-E80B-3407A2D64C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27" b="3714"/>
          <a:stretch/>
        </p:blipFill>
        <p:spPr>
          <a:xfrm>
            <a:off x="20" y="10"/>
            <a:ext cx="2984090" cy="418772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62D9307-EAFC-4B51-9559-A9F440FF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4113" y="-2"/>
            <a:ext cx="82296" cy="419709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BBA787C-39E2-476D-1548-85C79DFEEE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05" r="-2" b="-2"/>
          <a:stretch/>
        </p:blipFill>
        <p:spPr>
          <a:xfrm>
            <a:off x="3066409" y="10"/>
            <a:ext cx="2984113" cy="418772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0650C4C-A85B-4427-BE6E-2E756308D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0094" y="-2"/>
            <a:ext cx="82296" cy="419709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62EFA35-88B2-36E2-9310-9256EEAE1D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793" r="3440" b="-2"/>
          <a:stretch/>
        </p:blipFill>
        <p:spPr>
          <a:xfrm>
            <a:off x="6122390" y="10"/>
            <a:ext cx="3013629" cy="418772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B7FE387-2351-4DBC-A270-3E3C8187D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6075" y="-2"/>
            <a:ext cx="82296" cy="419709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01BA0A-84DC-4FF7-8E19-28DC40001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" y="4229100"/>
            <a:ext cx="1216152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07AC408F-D9B3-42E7-B039-A09CA01FF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64577DE-B067-0D3D-C001-0797430B2F7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7"/>
          <a:srcRect l="9435" r="11325"/>
          <a:stretch/>
        </p:blipFill>
        <p:spPr>
          <a:xfrm>
            <a:off x="9178370" y="10"/>
            <a:ext cx="3013629" cy="41877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BD4F2A-863B-5982-F29D-A3D4E29EC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48" y="4437888"/>
            <a:ext cx="9899904" cy="11167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Congenital Syphilis</a:t>
            </a:r>
          </a:p>
        </p:txBody>
      </p:sp>
    </p:spTree>
    <p:extLst>
      <p:ext uri="{BB962C8B-B14F-4D97-AF65-F5344CB8AC3E}">
        <p14:creationId xmlns:p14="http://schemas.microsoft.com/office/powerpoint/2010/main" val="1901596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35250F-9475-4A7C-BD20-F3DD2BCA3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">
            <a:extLst>
              <a:ext uri="{FF2B5EF4-FFF2-40B4-BE49-F238E27FC236}">
                <a16:creationId xmlns:a16="http://schemas.microsoft.com/office/drawing/2014/main" id="{CCE9F723-9A0F-4D08-A318-9BECBA07D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1" cy="6214534"/>
          </a:xfrm>
          <a:prstGeom prst="roundRect">
            <a:avLst>
              <a:gd name="adj" fmla="val 8642"/>
            </a:avLst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751CDD-D58E-46E4-9537-5DD051D62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 descr="Chart, bar chart, histogram&#10;&#10;Description automatically generated">
            <a:extLst>
              <a:ext uri="{FF2B5EF4-FFF2-40B4-BE49-F238E27FC236}">
                <a16:creationId xmlns:a16="http://schemas.microsoft.com/office/drawing/2014/main" id="{945AD582-D2E8-244F-AE2E-40B06FC3D5F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250606" y="965201"/>
            <a:ext cx="9690786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3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276DF-6F40-9617-FFBE-3009D39A1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47543"/>
            <a:ext cx="10364451" cy="553441"/>
          </a:xfrm>
        </p:spPr>
        <p:txBody>
          <a:bodyPr>
            <a:normAutofit fontScale="90000"/>
          </a:bodyPr>
          <a:lstStyle/>
          <a:p>
            <a:r>
              <a:rPr lang="en-US" dirty="0"/>
              <a:t>39 COVID Deaths past 14 days</a:t>
            </a:r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1EF53F06-2EB3-A3A6-C891-DD8A75C0B8E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5460" y="1214066"/>
            <a:ext cx="7289507" cy="4316449"/>
          </a:xfrm>
        </p:spPr>
      </p:pic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DE89913-055B-90A0-A891-4ABA414DE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835" y="1340268"/>
            <a:ext cx="3856622" cy="41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02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7155C6E-91BF-431D-9052-685726DFE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9B92EA-70A3-4CD0-A35F-D144D7F0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05674DD0-E891-20D1-28DA-6366EE8ACFB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453445" y="643467"/>
            <a:ext cx="928511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17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3AA05-3A03-831F-906A-411560DD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696" y="127228"/>
            <a:ext cx="10364451" cy="1375599"/>
          </a:xfrm>
        </p:spPr>
        <p:txBody>
          <a:bodyPr/>
          <a:lstStyle/>
          <a:p>
            <a:r>
              <a:rPr lang="en-US" dirty="0"/>
              <a:t>Key components of the MS congenital syphilis crisis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14FC32BB-06F8-49E4-6F20-40E7857FA16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70812078"/>
              </p:ext>
            </p:extLst>
          </p:nvPr>
        </p:nvGraphicFramePr>
        <p:xfrm>
          <a:off x="914400" y="1354307"/>
          <a:ext cx="10393278" cy="4717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9814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1462B-1BE5-F375-DD5D-FF1D312B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MS need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9395E-F769-DD41-AD29-66D7958873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26198"/>
            <a:ext cx="10484141" cy="376500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Women need prenatal care</a:t>
            </a:r>
          </a:p>
          <a:p>
            <a:pPr>
              <a:buClr>
                <a:srgbClr val="000000"/>
              </a:buClr>
            </a:pPr>
            <a:r>
              <a:rPr lang="en-US" dirty="0"/>
              <a:t>Women need access to insurance coverage</a:t>
            </a:r>
          </a:p>
          <a:p>
            <a:pPr lvl="1">
              <a:buClr>
                <a:srgbClr val="000000"/>
              </a:buClr>
            </a:pPr>
            <a:r>
              <a:rPr lang="en-US" sz="2000" dirty="0"/>
              <a:t>Medicaid primary insurance for pregnant women in </a:t>
            </a:r>
            <a:r>
              <a:rPr lang="en-US" sz="2000" dirty="0" err="1"/>
              <a:t>ms</a:t>
            </a:r>
            <a:endParaRPr lang="en-US" sz="2000" dirty="0"/>
          </a:p>
          <a:p>
            <a:pPr lvl="1">
              <a:buClr>
                <a:srgbClr val="000000"/>
              </a:buClr>
            </a:pPr>
            <a:r>
              <a:rPr lang="en-US" sz="2000" dirty="0"/>
              <a:t>Most clinics will not see women prior to </a:t>
            </a:r>
            <a:r>
              <a:rPr lang="en-US" sz="2000" dirty="0" err="1"/>
              <a:t>medicaid</a:t>
            </a:r>
            <a:r>
              <a:rPr lang="en-US" sz="2000" dirty="0"/>
              <a:t> approval (which take &gt; 4-6 weeks)</a:t>
            </a:r>
          </a:p>
          <a:p>
            <a:pPr>
              <a:buClr>
                <a:srgbClr val="000000"/>
              </a:buClr>
            </a:pPr>
            <a:r>
              <a:rPr lang="en-US" dirty="0"/>
              <a:t>Docs/clinics need to test early and repeat later in pregnancy</a:t>
            </a:r>
          </a:p>
          <a:p>
            <a:pPr>
              <a:buClr>
                <a:srgbClr val="000000"/>
              </a:buClr>
            </a:pPr>
            <a:r>
              <a:rPr lang="en-US" dirty="0"/>
              <a:t>Rapid treatment of syphilis</a:t>
            </a:r>
          </a:p>
          <a:p>
            <a:pPr lvl="1">
              <a:buClr>
                <a:srgbClr val="000000"/>
              </a:buClr>
            </a:pPr>
            <a:r>
              <a:rPr lang="en-US" sz="2000" dirty="0"/>
              <a:t>Penicillin used is expensive / unavailable in most clinics</a:t>
            </a:r>
          </a:p>
          <a:p>
            <a:pPr lvl="1">
              <a:buClr>
                <a:srgbClr val="000000"/>
              </a:buClr>
            </a:pPr>
            <a:r>
              <a:rPr lang="en-US" sz="2000" dirty="0"/>
              <a:t>Many Docs/providers do not know how to treat</a:t>
            </a:r>
          </a:p>
        </p:txBody>
      </p:sp>
    </p:spTree>
    <p:extLst>
      <p:ext uri="{BB962C8B-B14F-4D97-AF65-F5344CB8AC3E}">
        <p14:creationId xmlns:p14="http://schemas.microsoft.com/office/powerpoint/2010/main" val="3175488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3264C-E376-0F72-95BC-FDC847AA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Presumptive 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C32D1-BFB1-FFCA-99F5-BE99867039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Most states have expanded </a:t>
            </a:r>
            <a:r>
              <a:rPr lang="en-US" dirty="0" err="1"/>
              <a:t>medicaid</a:t>
            </a:r>
            <a:r>
              <a:rPr lang="en-US" dirty="0"/>
              <a:t> or have presumptive eligibility</a:t>
            </a:r>
          </a:p>
          <a:p>
            <a:pPr>
              <a:buClr>
                <a:srgbClr val="000000"/>
              </a:buClr>
            </a:pPr>
            <a:r>
              <a:rPr lang="en-US" dirty="0"/>
              <a:t>Presumptive eligibility allows clinics to care for women immediately with </a:t>
            </a:r>
            <a:r>
              <a:rPr lang="en-US" dirty="0" err="1"/>
              <a:t>medicaid</a:t>
            </a:r>
            <a:r>
              <a:rPr lang="en-US" dirty="0"/>
              <a:t> coverage</a:t>
            </a:r>
          </a:p>
          <a:p>
            <a:pPr>
              <a:buClr>
                <a:srgbClr val="000000"/>
              </a:buClr>
            </a:pPr>
            <a:r>
              <a:rPr lang="en-US" dirty="0"/>
              <a:t>Delays in </a:t>
            </a:r>
            <a:r>
              <a:rPr lang="en-US" dirty="0" err="1"/>
              <a:t>medicaid</a:t>
            </a:r>
            <a:r>
              <a:rPr lang="en-US" dirty="0"/>
              <a:t> approval delay prenatal care</a:t>
            </a:r>
          </a:p>
          <a:p>
            <a:pPr>
              <a:buClr>
                <a:srgbClr val="000000"/>
              </a:buClr>
            </a:pPr>
            <a:r>
              <a:rPr lang="en-US" dirty="0"/>
              <a:t>Presumptive eligibility saves money for the state</a:t>
            </a:r>
          </a:p>
        </p:txBody>
      </p:sp>
    </p:spTree>
    <p:extLst>
      <p:ext uri="{BB962C8B-B14F-4D97-AF65-F5344CB8AC3E}">
        <p14:creationId xmlns:p14="http://schemas.microsoft.com/office/powerpoint/2010/main" val="612471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70E0-B78F-4A52-A41A-8A7D00DF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F6B58-0775-421C-B83B-DA9C3DA96B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8077C5-AC39-4D33-B471-DD4C296CD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68" y="348448"/>
            <a:ext cx="10743615" cy="616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1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8D9E8F-D6CE-404B-93AA-091535D47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072" y="752101"/>
            <a:ext cx="9897856" cy="53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7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3289BA-A612-4D18-BC98-AE53695FE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30" y="866417"/>
            <a:ext cx="9602540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72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56F4397-D8F1-9D96-5ACA-D1DC59D6D06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t="18002" b="91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8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0C1BC1E-153D-4DA3-87A4-314B61BC4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A56C3-A6D4-4D92-8AE6-10218C076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D30B410B-2522-70D7-B7B2-5F1A969CA9C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219280" y="712751"/>
            <a:ext cx="9752813" cy="5419343"/>
          </a:xfrm>
        </p:spPr>
      </p:pic>
    </p:spTree>
    <p:extLst>
      <p:ext uri="{BB962C8B-B14F-4D97-AF65-F5344CB8AC3E}">
        <p14:creationId xmlns:p14="http://schemas.microsoft.com/office/powerpoint/2010/main" val="1804281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35250F-9475-4A7C-BD20-F3DD2BCA3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">
            <a:extLst>
              <a:ext uri="{FF2B5EF4-FFF2-40B4-BE49-F238E27FC236}">
                <a16:creationId xmlns:a16="http://schemas.microsoft.com/office/drawing/2014/main" id="{CCE9F723-9A0F-4D08-A318-9BECBA07D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1" cy="6214534"/>
          </a:xfrm>
          <a:prstGeom prst="roundRect">
            <a:avLst>
              <a:gd name="adj" fmla="val 8642"/>
            </a:avLst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751CDD-D58E-46E4-9537-5DD051D62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94DA5899-F90F-FB4F-E683-A01927BF044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250606" y="965201"/>
            <a:ext cx="9690786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2900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f04b7ec-354b-4cc8-a49d-fe4410fe4e6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C4F1275DE54F459354E23C1062197F" ma:contentTypeVersion="12" ma:contentTypeDescription="Create a new document." ma:contentTypeScope="" ma:versionID="4ee176a7ac5ef8a4498abb6f603ba68a">
  <xsd:schema xmlns:xsd="http://www.w3.org/2001/XMLSchema" xmlns:xs="http://www.w3.org/2001/XMLSchema" xmlns:p="http://schemas.microsoft.com/office/2006/metadata/properties" xmlns:ns3="8f04b7ec-354b-4cc8-a49d-fe4410fe4e61" xmlns:ns4="f80c9b86-5f2e-4d6b-80f9-7f1cae6e82d5" targetNamespace="http://schemas.microsoft.com/office/2006/metadata/properties" ma:root="true" ma:fieldsID="622f49570f1a4bbb676515f79cfddaeb" ns3:_="" ns4:_="">
    <xsd:import namespace="8f04b7ec-354b-4cc8-a49d-fe4410fe4e61"/>
    <xsd:import namespace="f80c9b86-5f2e-4d6b-80f9-7f1cae6e82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04b7ec-354b-4cc8-a49d-fe4410fe4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c9b86-5f2e-4d6b-80f9-7f1cae6e82d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E03586-8184-4C49-8FA3-B20AB4AE10E1}">
  <ds:schemaRefs>
    <ds:schemaRef ds:uri="http://www.w3.org/XML/1998/namespace"/>
    <ds:schemaRef ds:uri="f80c9b86-5f2e-4d6b-80f9-7f1cae6e82d5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8f04b7ec-354b-4cc8-a49d-fe4410fe4e61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71E961E-B4B1-49FE-A9D1-DB1ECEBBBA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04b7ec-354b-4cc8-a49d-fe4410fe4e61"/>
    <ds:schemaRef ds:uri="f80c9b86-5f2e-4d6b-80f9-7f1cae6e82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5FC6BB-A55E-4545-8619-7F7F30CFA1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405</Words>
  <Application>Microsoft Office PowerPoint</Application>
  <PresentationFormat>Widescreen</PresentationFormat>
  <Paragraphs>66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Tw Cen MT</vt:lpstr>
      <vt:lpstr>Droplet</vt:lpstr>
      <vt:lpstr>Mississippi Health Ambassadors</vt:lpstr>
      <vt:lpstr>Trends in covid</vt:lpstr>
      <vt:lpstr>39 COVID Deaths past 14 days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ISSUES</vt:lpstr>
      <vt:lpstr>PowerPoint Presentation</vt:lpstr>
      <vt:lpstr>Key points</vt:lpstr>
      <vt:lpstr>PowerPoint Presentation</vt:lpstr>
      <vt:lpstr>STDs in MS</vt:lpstr>
      <vt:lpstr>PowerPoint Presentation</vt:lpstr>
      <vt:lpstr>PowerPoint Presentation</vt:lpstr>
      <vt:lpstr>PowerPoint Presentation</vt:lpstr>
      <vt:lpstr>HIV Basics</vt:lpstr>
      <vt:lpstr>STD's in MS</vt:lpstr>
      <vt:lpstr>PowerPoint Presentation</vt:lpstr>
      <vt:lpstr>PowerPoint Presentation</vt:lpstr>
      <vt:lpstr>PowerPoint Presentation</vt:lpstr>
      <vt:lpstr>PowerPoint Presentation</vt:lpstr>
      <vt:lpstr>What is Syphilis</vt:lpstr>
      <vt:lpstr>Early Lesions</vt:lpstr>
      <vt:lpstr>Chronic Syphilis</vt:lpstr>
      <vt:lpstr>Congenital Syphilis</vt:lpstr>
      <vt:lpstr>PowerPoint Presentation</vt:lpstr>
      <vt:lpstr>PowerPoint Presentation</vt:lpstr>
      <vt:lpstr>Key components of the MS congenital syphilis crisis</vt:lpstr>
      <vt:lpstr>What does MS need to do?</vt:lpstr>
      <vt:lpstr>Presumptive eligibility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Design</dc:title>
  <dc:creator>Thomas Dobbs</dc:creator>
  <cp:lastModifiedBy>Thomas Dobbs</cp:lastModifiedBy>
  <cp:revision>299</cp:revision>
  <dcterms:created xsi:type="dcterms:W3CDTF">2023-01-17T14:53:22Z</dcterms:created>
  <dcterms:modified xsi:type="dcterms:W3CDTF">2023-01-19T14:20:57Z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0x010100B2C4F1275DE54F459354E23C1062197F</vt:lpwstr>
  </property>
</Properties>
</file>