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3"/>
  </p:notesMasterIdLst>
  <p:sldIdLst>
    <p:sldId id="297" r:id="rId3"/>
    <p:sldId id="491" r:id="rId4"/>
    <p:sldId id="263" r:id="rId5"/>
    <p:sldId id="355" r:id="rId6"/>
    <p:sldId id="486" r:id="rId7"/>
    <p:sldId id="333" r:id="rId8"/>
    <p:sldId id="356" r:id="rId9"/>
    <p:sldId id="487" r:id="rId10"/>
    <p:sldId id="357" r:id="rId11"/>
    <p:sldId id="488" r:id="rId12"/>
    <p:sldId id="325" r:id="rId13"/>
    <p:sldId id="336" r:id="rId14"/>
    <p:sldId id="341" r:id="rId15"/>
    <p:sldId id="359" r:id="rId16"/>
    <p:sldId id="360" r:id="rId17"/>
    <p:sldId id="307" r:id="rId18"/>
    <p:sldId id="480" r:id="rId19"/>
    <p:sldId id="354" r:id="rId20"/>
    <p:sldId id="358"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3698" autoAdjust="0"/>
  </p:normalViewPr>
  <p:slideViewPr>
    <p:cSldViewPr snapToGrid="0">
      <p:cViewPr varScale="1">
        <p:scale>
          <a:sx n="52" d="100"/>
          <a:sy n="52" d="100"/>
        </p:scale>
        <p:origin x="178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EC187C-224E-4D06-90B8-AED4A584CF1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81FDCEC-0194-4A48-8B25-E33BD57782D0}">
      <dgm:prSet/>
      <dgm:spPr/>
      <dgm:t>
        <a:bodyPr/>
        <a:lstStyle/>
        <a:p>
          <a:r>
            <a:rPr lang="en-US"/>
            <a:t>SAMHSA’s National Guidelines for Behavioral Health Crisis Care</a:t>
          </a:r>
        </a:p>
      </dgm:t>
    </dgm:pt>
    <dgm:pt modelId="{6F40750B-7CC4-46DB-8C89-0FA9D8740CA0}" type="parTrans" cxnId="{AD7B3931-8F33-45AE-97FA-EC9F45235EFA}">
      <dgm:prSet/>
      <dgm:spPr/>
      <dgm:t>
        <a:bodyPr/>
        <a:lstStyle/>
        <a:p>
          <a:endParaRPr lang="en-US"/>
        </a:p>
      </dgm:t>
    </dgm:pt>
    <dgm:pt modelId="{32D42F6C-F9F0-4FA1-ABB4-D6FB499F23A5}" type="sibTrans" cxnId="{AD7B3931-8F33-45AE-97FA-EC9F45235EFA}">
      <dgm:prSet/>
      <dgm:spPr/>
      <dgm:t>
        <a:bodyPr/>
        <a:lstStyle/>
        <a:p>
          <a:endParaRPr lang="en-US"/>
        </a:p>
      </dgm:t>
    </dgm:pt>
    <dgm:pt modelId="{3C20A357-EE83-4B52-BE0E-14DBAC75DC6E}">
      <dgm:prSet/>
      <dgm:spPr/>
      <dgm:t>
        <a:bodyPr/>
        <a:lstStyle/>
        <a:p>
          <a:r>
            <a:rPr lang="en-US"/>
            <a:t>Defines Core Services and Guidelines for Care</a:t>
          </a:r>
        </a:p>
      </dgm:t>
    </dgm:pt>
    <dgm:pt modelId="{E3C7DD50-FEEE-4971-8518-BEFAB03A3237}" type="parTrans" cxnId="{89B256DE-0584-4099-AB57-575B4AB46B3E}">
      <dgm:prSet/>
      <dgm:spPr/>
      <dgm:t>
        <a:bodyPr/>
        <a:lstStyle/>
        <a:p>
          <a:endParaRPr lang="en-US"/>
        </a:p>
      </dgm:t>
    </dgm:pt>
    <dgm:pt modelId="{4BF2030D-45C6-4D99-8D8E-A4A908D79333}" type="sibTrans" cxnId="{89B256DE-0584-4099-AB57-575B4AB46B3E}">
      <dgm:prSet/>
      <dgm:spPr/>
      <dgm:t>
        <a:bodyPr/>
        <a:lstStyle/>
        <a:p>
          <a:endParaRPr lang="en-US"/>
        </a:p>
      </dgm:t>
    </dgm:pt>
    <dgm:pt modelId="{7B989758-5297-4311-A2A6-54F288B25CC9}">
      <dgm:prSet/>
      <dgm:spPr/>
      <dgm:t>
        <a:bodyPr/>
        <a:lstStyle/>
        <a:p>
          <a:r>
            <a:rPr lang="en-US" i="1"/>
            <a:t>Someone to Talk To </a:t>
          </a:r>
          <a:r>
            <a:rPr lang="en-US"/>
            <a:t>– Crisis Lines</a:t>
          </a:r>
        </a:p>
      </dgm:t>
    </dgm:pt>
    <dgm:pt modelId="{C93C536F-F162-4F1F-B649-AFB03E9E4D74}" type="parTrans" cxnId="{FB145E54-3802-4B64-8C4C-19BBB5708D90}">
      <dgm:prSet/>
      <dgm:spPr/>
      <dgm:t>
        <a:bodyPr/>
        <a:lstStyle/>
        <a:p>
          <a:endParaRPr lang="en-US"/>
        </a:p>
      </dgm:t>
    </dgm:pt>
    <dgm:pt modelId="{34229724-4302-418D-A36E-BBFE2AC6C40C}" type="sibTrans" cxnId="{FB145E54-3802-4B64-8C4C-19BBB5708D90}">
      <dgm:prSet/>
      <dgm:spPr/>
      <dgm:t>
        <a:bodyPr/>
        <a:lstStyle/>
        <a:p>
          <a:endParaRPr lang="en-US"/>
        </a:p>
      </dgm:t>
    </dgm:pt>
    <dgm:pt modelId="{1BD5FAAF-A807-4159-8F3E-C8DD98741909}">
      <dgm:prSet/>
      <dgm:spPr/>
      <dgm:t>
        <a:bodyPr/>
        <a:lstStyle/>
        <a:p>
          <a:r>
            <a:rPr lang="en-US" i="1" dirty="0"/>
            <a:t>Someone to Respond – </a:t>
          </a:r>
          <a:r>
            <a:rPr lang="en-US" dirty="0"/>
            <a:t>Mobile Crisis Response Teams</a:t>
          </a:r>
        </a:p>
      </dgm:t>
    </dgm:pt>
    <dgm:pt modelId="{4BA2E762-1B2F-4131-92E5-7BACD6AB7126}" type="parTrans" cxnId="{E5C9EA70-9770-4ECE-A38D-CACB0B966A29}">
      <dgm:prSet/>
      <dgm:spPr/>
      <dgm:t>
        <a:bodyPr/>
        <a:lstStyle/>
        <a:p>
          <a:endParaRPr lang="en-US"/>
        </a:p>
      </dgm:t>
    </dgm:pt>
    <dgm:pt modelId="{F5A6D6E6-778A-4091-86CD-EF833D4B8577}" type="sibTrans" cxnId="{E5C9EA70-9770-4ECE-A38D-CACB0B966A29}">
      <dgm:prSet/>
      <dgm:spPr/>
      <dgm:t>
        <a:bodyPr/>
        <a:lstStyle/>
        <a:p>
          <a:endParaRPr lang="en-US"/>
        </a:p>
      </dgm:t>
    </dgm:pt>
    <dgm:pt modelId="{F80994B4-68A9-47DB-BA45-BCE4A79A43EC}">
      <dgm:prSet/>
      <dgm:spPr/>
      <dgm:t>
        <a:bodyPr/>
        <a:lstStyle/>
        <a:p>
          <a:r>
            <a:rPr lang="en-US" i="1" dirty="0"/>
            <a:t>Somewhere to Go – </a:t>
          </a:r>
          <a:r>
            <a:rPr lang="en-US" dirty="0"/>
            <a:t>CSUs, Diversion Centers, Peer Respite, appointments </a:t>
          </a:r>
        </a:p>
      </dgm:t>
    </dgm:pt>
    <dgm:pt modelId="{FD2CE89B-1FC5-4994-96CD-452E77DD42AD}" type="parTrans" cxnId="{C21C2FB1-7F63-4A10-98D5-EAA38E9AC6AB}">
      <dgm:prSet/>
      <dgm:spPr/>
      <dgm:t>
        <a:bodyPr/>
        <a:lstStyle/>
        <a:p>
          <a:endParaRPr lang="en-US"/>
        </a:p>
      </dgm:t>
    </dgm:pt>
    <dgm:pt modelId="{0335C4BA-E2AD-49DD-8680-A5A6828E73F8}" type="sibTrans" cxnId="{C21C2FB1-7F63-4A10-98D5-EAA38E9AC6AB}">
      <dgm:prSet/>
      <dgm:spPr/>
      <dgm:t>
        <a:bodyPr/>
        <a:lstStyle/>
        <a:p>
          <a:endParaRPr lang="en-US"/>
        </a:p>
      </dgm:t>
    </dgm:pt>
    <dgm:pt modelId="{1BEA4CE8-68DC-4C29-9E10-8FBCB040B681}" type="pres">
      <dgm:prSet presAssocID="{E8EC187C-224E-4D06-90B8-AED4A584CF12}" presName="linear" presStyleCnt="0">
        <dgm:presLayoutVars>
          <dgm:animLvl val="lvl"/>
          <dgm:resizeHandles val="exact"/>
        </dgm:presLayoutVars>
      </dgm:prSet>
      <dgm:spPr/>
    </dgm:pt>
    <dgm:pt modelId="{367CE49B-B116-4AD3-AFA0-E72A20E589B0}" type="pres">
      <dgm:prSet presAssocID="{781FDCEC-0194-4A48-8B25-E33BD57782D0}" presName="parentText" presStyleLbl="node1" presStyleIdx="0" presStyleCnt="4">
        <dgm:presLayoutVars>
          <dgm:chMax val="0"/>
          <dgm:bulletEnabled val="1"/>
        </dgm:presLayoutVars>
      </dgm:prSet>
      <dgm:spPr/>
    </dgm:pt>
    <dgm:pt modelId="{118BA686-54F2-4938-B352-691FA48565F6}" type="pres">
      <dgm:prSet presAssocID="{781FDCEC-0194-4A48-8B25-E33BD57782D0}" presName="childText" presStyleLbl="revTx" presStyleIdx="0" presStyleCnt="1">
        <dgm:presLayoutVars>
          <dgm:bulletEnabled val="1"/>
        </dgm:presLayoutVars>
      </dgm:prSet>
      <dgm:spPr/>
    </dgm:pt>
    <dgm:pt modelId="{AFB8DAE6-8E0D-4A16-97C3-992984C41189}" type="pres">
      <dgm:prSet presAssocID="{7B989758-5297-4311-A2A6-54F288B25CC9}" presName="parentText" presStyleLbl="node1" presStyleIdx="1" presStyleCnt="4">
        <dgm:presLayoutVars>
          <dgm:chMax val="0"/>
          <dgm:bulletEnabled val="1"/>
        </dgm:presLayoutVars>
      </dgm:prSet>
      <dgm:spPr/>
    </dgm:pt>
    <dgm:pt modelId="{1B14C96D-0063-4D26-B307-641747A33D47}" type="pres">
      <dgm:prSet presAssocID="{34229724-4302-418D-A36E-BBFE2AC6C40C}" presName="spacer" presStyleCnt="0"/>
      <dgm:spPr/>
    </dgm:pt>
    <dgm:pt modelId="{CD8D8B65-EB47-45FD-9594-BA8C568A6337}" type="pres">
      <dgm:prSet presAssocID="{1BD5FAAF-A807-4159-8F3E-C8DD98741909}" presName="parentText" presStyleLbl="node1" presStyleIdx="2" presStyleCnt="4">
        <dgm:presLayoutVars>
          <dgm:chMax val="0"/>
          <dgm:bulletEnabled val="1"/>
        </dgm:presLayoutVars>
      </dgm:prSet>
      <dgm:spPr/>
    </dgm:pt>
    <dgm:pt modelId="{26DD3B36-3B33-4573-A703-21F5C272BFEC}" type="pres">
      <dgm:prSet presAssocID="{F5A6D6E6-778A-4091-86CD-EF833D4B8577}" presName="spacer" presStyleCnt="0"/>
      <dgm:spPr/>
    </dgm:pt>
    <dgm:pt modelId="{59EAC5F2-F769-48AF-9E42-CDFD2F7DE407}" type="pres">
      <dgm:prSet presAssocID="{F80994B4-68A9-47DB-BA45-BCE4A79A43EC}" presName="parentText" presStyleLbl="node1" presStyleIdx="3" presStyleCnt="4">
        <dgm:presLayoutVars>
          <dgm:chMax val="0"/>
          <dgm:bulletEnabled val="1"/>
        </dgm:presLayoutVars>
      </dgm:prSet>
      <dgm:spPr/>
    </dgm:pt>
  </dgm:ptLst>
  <dgm:cxnLst>
    <dgm:cxn modelId="{D118221D-F0AA-473B-A665-F545387A021E}" type="presOf" srcId="{3C20A357-EE83-4B52-BE0E-14DBAC75DC6E}" destId="{118BA686-54F2-4938-B352-691FA48565F6}" srcOrd="0" destOrd="0" presId="urn:microsoft.com/office/officeart/2005/8/layout/vList2"/>
    <dgm:cxn modelId="{AD7B3931-8F33-45AE-97FA-EC9F45235EFA}" srcId="{E8EC187C-224E-4D06-90B8-AED4A584CF12}" destId="{781FDCEC-0194-4A48-8B25-E33BD57782D0}" srcOrd="0" destOrd="0" parTransId="{6F40750B-7CC4-46DB-8C89-0FA9D8740CA0}" sibTransId="{32D42F6C-F9F0-4FA1-ABB4-D6FB499F23A5}"/>
    <dgm:cxn modelId="{3E1E6C47-CFCC-448C-8C39-FE5836347612}" type="presOf" srcId="{E8EC187C-224E-4D06-90B8-AED4A584CF12}" destId="{1BEA4CE8-68DC-4C29-9E10-8FBCB040B681}" srcOrd="0" destOrd="0" presId="urn:microsoft.com/office/officeart/2005/8/layout/vList2"/>
    <dgm:cxn modelId="{19E86169-8A22-4E88-859E-C88E55FFBBB3}" type="presOf" srcId="{F80994B4-68A9-47DB-BA45-BCE4A79A43EC}" destId="{59EAC5F2-F769-48AF-9E42-CDFD2F7DE407}" srcOrd="0" destOrd="0" presId="urn:microsoft.com/office/officeart/2005/8/layout/vList2"/>
    <dgm:cxn modelId="{E5C9EA70-9770-4ECE-A38D-CACB0B966A29}" srcId="{E8EC187C-224E-4D06-90B8-AED4A584CF12}" destId="{1BD5FAAF-A807-4159-8F3E-C8DD98741909}" srcOrd="2" destOrd="0" parTransId="{4BA2E762-1B2F-4131-92E5-7BACD6AB7126}" sibTransId="{F5A6D6E6-778A-4091-86CD-EF833D4B8577}"/>
    <dgm:cxn modelId="{1A0AB353-16BA-41D6-B0C5-812646F23347}" type="presOf" srcId="{1BD5FAAF-A807-4159-8F3E-C8DD98741909}" destId="{CD8D8B65-EB47-45FD-9594-BA8C568A6337}" srcOrd="0" destOrd="0" presId="urn:microsoft.com/office/officeart/2005/8/layout/vList2"/>
    <dgm:cxn modelId="{FB145E54-3802-4B64-8C4C-19BBB5708D90}" srcId="{E8EC187C-224E-4D06-90B8-AED4A584CF12}" destId="{7B989758-5297-4311-A2A6-54F288B25CC9}" srcOrd="1" destOrd="0" parTransId="{C93C536F-F162-4F1F-B649-AFB03E9E4D74}" sibTransId="{34229724-4302-418D-A36E-BBFE2AC6C40C}"/>
    <dgm:cxn modelId="{B3B02B89-E5B8-42F1-97B6-D8250925CDF8}" type="presOf" srcId="{781FDCEC-0194-4A48-8B25-E33BD57782D0}" destId="{367CE49B-B116-4AD3-AFA0-E72A20E589B0}" srcOrd="0" destOrd="0" presId="urn:microsoft.com/office/officeart/2005/8/layout/vList2"/>
    <dgm:cxn modelId="{C21C2FB1-7F63-4A10-98D5-EAA38E9AC6AB}" srcId="{E8EC187C-224E-4D06-90B8-AED4A584CF12}" destId="{F80994B4-68A9-47DB-BA45-BCE4A79A43EC}" srcOrd="3" destOrd="0" parTransId="{FD2CE89B-1FC5-4994-96CD-452E77DD42AD}" sibTransId="{0335C4BA-E2AD-49DD-8680-A5A6828E73F8}"/>
    <dgm:cxn modelId="{A937B7BD-1744-4CD2-8B53-5455C4F48A0D}" type="presOf" srcId="{7B989758-5297-4311-A2A6-54F288B25CC9}" destId="{AFB8DAE6-8E0D-4A16-97C3-992984C41189}" srcOrd="0" destOrd="0" presId="urn:microsoft.com/office/officeart/2005/8/layout/vList2"/>
    <dgm:cxn modelId="{89B256DE-0584-4099-AB57-575B4AB46B3E}" srcId="{781FDCEC-0194-4A48-8B25-E33BD57782D0}" destId="{3C20A357-EE83-4B52-BE0E-14DBAC75DC6E}" srcOrd="0" destOrd="0" parTransId="{E3C7DD50-FEEE-4971-8518-BEFAB03A3237}" sibTransId="{4BF2030D-45C6-4D99-8D8E-A4A908D79333}"/>
    <dgm:cxn modelId="{4C49BB64-F1F1-46B7-B06D-DDA0091D23E3}" type="presParOf" srcId="{1BEA4CE8-68DC-4C29-9E10-8FBCB040B681}" destId="{367CE49B-B116-4AD3-AFA0-E72A20E589B0}" srcOrd="0" destOrd="0" presId="urn:microsoft.com/office/officeart/2005/8/layout/vList2"/>
    <dgm:cxn modelId="{6EA5680E-83C6-465C-B1F6-8BA662BD2545}" type="presParOf" srcId="{1BEA4CE8-68DC-4C29-9E10-8FBCB040B681}" destId="{118BA686-54F2-4938-B352-691FA48565F6}" srcOrd="1" destOrd="0" presId="urn:microsoft.com/office/officeart/2005/8/layout/vList2"/>
    <dgm:cxn modelId="{BEE23B28-7413-4DBE-80A9-EFAC4F539048}" type="presParOf" srcId="{1BEA4CE8-68DC-4C29-9E10-8FBCB040B681}" destId="{AFB8DAE6-8E0D-4A16-97C3-992984C41189}" srcOrd="2" destOrd="0" presId="urn:microsoft.com/office/officeart/2005/8/layout/vList2"/>
    <dgm:cxn modelId="{098BF138-16F6-43E9-8960-1A3DAB8C84AD}" type="presParOf" srcId="{1BEA4CE8-68DC-4C29-9E10-8FBCB040B681}" destId="{1B14C96D-0063-4D26-B307-641747A33D47}" srcOrd="3" destOrd="0" presId="urn:microsoft.com/office/officeart/2005/8/layout/vList2"/>
    <dgm:cxn modelId="{559A356B-14D3-4DD3-9251-ACB07F179173}" type="presParOf" srcId="{1BEA4CE8-68DC-4C29-9E10-8FBCB040B681}" destId="{CD8D8B65-EB47-45FD-9594-BA8C568A6337}" srcOrd="4" destOrd="0" presId="urn:microsoft.com/office/officeart/2005/8/layout/vList2"/>
    <dgm:cxn modelId="{0181EF4A-FE76-4801-805D-E4556495F875}" type="presParOf" srcId="{1BEA4CE8-68DC-4C29-9E10-8FBCB040B681}" destId="{26DD3B36-3B33-4573-A703-21F5C272BFEC}" srcOrd="5" destOrd="0" presId="urn:microsoft.com/office/officeart/2005/8/layout/vList2"/>
    <dgm:cxn modelId="{100D1A31-48A8-457A-A594-B4782967138E}" type="presParOf" srcId="{1BEA4CE8-68DC-4C29-9E10-8FBCB040B681}" destId="{59EAC5F2-F769-48AF-9E42-CDFD2F7DE40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CE49B-B116-4AD3-AFA0-E72A20E589B0}">
      <dsp:nvSpPr>
        <dsp:cNvPr id="0" name=""/>
        <dsp:cNvSpPr/>
      </dsp:nvSpPr>
      <dsp:spPr>
        <a:xfrm>
          <a:off x="0" y="30743"/>
          <a:ext cx="6263640" cy="1193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SAMHSA’s National Guidelines for Behavioral Health Crisis Care</a:t>
          </a:r>
        </a:p>
      </dsp:txBody>
      <dsp:txXfrm>
        <a:off x="58257" y="89000"/>
        <a:ext cx="6147126" cy="1076886"/>
      </dsp:txXfrm>
    </dsp:sp>
    <dsp:sp modelId="{118BA686-54F2-4938-B352-691FA48565F6}">
      <dsp:nvSpPr>
        <dsp:cNvPr id="0" name=""/>
        <dsp:cNvSpPr/>
      </dsp:nvSpPr>
      <dsp:spPr>
        <a:xfrm>
          <a:off x="0" y="1224143"/>
          <a:ext cx="6263640"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Defines Core Services and Guidelines for Care</a:t>
          </a:r>
        </a:p>
      </dsp:txBody>
      <dsp:txXfrm>
        <a:off x="0" y="1224143"/>
        <a:ext cx="6263640" cy="496800"/>
      </dsp:txXfrm>
    </dsp:sp>
    <dsp:sp modelId="{AFB8DAE6-8E0D-4A16-97C3-992984C41189}">
      <dsp:nvSpPr>
        <dsp:cNvPr id="0" name=""/>
        <dsp:cNvSpPr/>
      </dsp:nvSpPr>
      <dsp:spPr>
        <a:xfrm>
          <a:off x="0" y="1720943"/>
          <a:ext cx="6263640" cy="119340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i="1" kern="1200"/>
            <a:t>Someone to Talk To </a:t>
          </a:r>
          <a:r>
            <a:rPr lang="en-US" sz="3000" kern="1200"/>
            <a:t>– Crisis Lines</a:t>
          </a:r>
        </a:p>
      </dsp:txBody>
      <dsp:txXfrm>
        <a:off x="58257" y="1779200"/>
        <a:ext cx="6147126" cy="1076886"/>
      </dsp:txXfrm>
    </dsp:sp>
    <dsp:sp modelId="{CD8D8B65-EB47-45FD-9594-BA8C568A6337}">
      <dsp:nvSpPr>
        <dsp:cNvPr id="0" name=""/>
        <dsp:cNvSpPr/>
      </dsp:nvSpPr>
      <dsp:spPr>
        <a:xfrm>
          <a:off x="0" y="3000743"/>
          <a:ext cx="6263640" cy="119340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i="1" kern="1200" dirty="0"/>
            <a:t>Someone to Respond – </a:t>
          </a:r>
          <a:r>
            <a:rPr lang="en-US" sz="3000" kern="1200" dirty="0"/>
            <a:t>Mobile Crisis Response Teams</a:t>
          </a:r>
        </a:p>
      </dsp:txBody>
      <dsp:txXfrm>
        <a:off x="58257" y="3059000"/>
        <a:ext cx="6147126" cy="1076886"/>
      </dsp:txXfrm>
    </dsp:sp>
    <dsp:sp modelId="{59EAC5F2-F769-48AF-9E42-CDFD2F7DE407}">
      <dsp:nvSpPr>
        <dsp:cNvPr id="0" name=""/>
        <dsp:cNvSpPr/>
      </dsp:nvSpPr>
      <dsp:spPr>
        <a:xfrm>
          <a:off x="0" y="4280544"/>
          <a:ext cx="6263640" cy="11934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i="1" kern="1200" dirty="0"/>
            <a:t>Somewhere to Go – </a:t>
          </a:r>
          <a:r>
            <a:rPr lang="en-US" sz="3000" kern="1200" dirty="0"/>
            <a:t>CSUs, Diversion Centers, Peer Respite, appointments </a:t>
          </a:r>
        </a:p>
      </dsp:txBody>
      <dsp:txXfrm>
        <a:off x="58257" y="4338801"/>
        <a:ext cx="6147126" cy="10768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3A160-8C2E-4E15-BAC7-ADD98EF4575D}"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3FC7D-1CD9-40E6-94E9-689CACE5D8A9}" type="slidenum">
              <a:rPr lang="en-US" smtClean="0"/>
              <a:t>‹#›</a:t>
            </a:fld>
            <a:endParaRPr lang="en-US"/>
          </a:p>
        </p:txBody>
      </p:sp>
    </p:spTree>
    <p:extLst>
      <p:ext uri="{BB962C8B-B14F-4D97-AF65-F5344CB8AC3E}">
        <p14:creationId xmlns:p14="http://schemas.microsoft.com/office/powerpoint/2010/main" val="3309535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E18338-248C-E54F-9E96-7B5ACB30AC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6322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MCeRTs</a:t>
            </a:r>
            <a:r>
              <a:rPr lang="en-US" dirty="0"/>
              <a:t> work hand-in-hand with local law enforcement, Chancery Judges and Clerks, and the Crisis Stabilization Units to promote a seamless process. The Teams ensure an individual has a follow-up appointment with his or her preferred provider and monitor the individual until the appointment takes place. Without mobile crisis intervention, an individual experiencing a crisis may be inappropriately and unnecessarily placed in a jail, holding facility, hospital, or inpatient treatment program.  A </a:t>
            </a:r>
            <a:r>
              <a:rPr lang="en-US" dirty="0" err="1"/>
              <a:t>MCeRT</a:t>
            </a:r>
            <a:r>
              <a:rPr lang="en-US" dirty="0"/>
              <a:t> is staffed with a Master’s level Mental Health Therapist, Community Support Specialist and Peer Support Specialist. •In FY22: Total of 30,571 contacts; Total of 11,657 face-to-face responses; Total of 9,332 referred to CMHC for appointment; Total of 4,929 needed higher level of care.</a:t>
            </a:r>
          </a:p>
          <a:p>
            <a:endParaRPr lang="en-US" dirty="0"/>
          </a:p>
          <a:p>
            <a:r>
              <a:rPr lang="en-US" dirty="0"/>
              <a:t>In FY19, the shift in funds from DMH’s inpatient programs to the Service Budget allowed for the opening of 44 additional crisis stabilization beds. Previously, Mississippi had eight, 16-bed Crisis Stabilization Units across the state. There are now 14 Crisis Stabilization Units and 184 beds. Beds offer time-limited residential treatment to serve adults with severe mental health episodes that if not addressed would likely result in the need for inpatient treatment. </a:t>
            </a:r>
          </a:p>
          <a:p>
            <a:r>
              <a:rPr lang="en-US" dirty="0"/>
              <a:t>3,108 served; 90% diversion rate; 12 days LOS; </a:t>
            </a:r>
          </a:p>
          <a:p>
            <a:endParaRPr lang="en-US" dirty="0"/>
          </a:p>
          <a:p>
            <a:r>
              <a:rPr lang="en-US" dirty="0"/>
              <a:t>CIT enhances communication, identifies mental health resources for assisting people in crisis and ensures that officers get the training and support they need. CIT programs provide officers with 40 hours of intensive training. Mental health experts give approximately 18-20 hours of lectures on a wide array of mental health issues.  There are 11-12 hours of de-escalation instruction and role play that must be conducted by trainers certified by the University of Memphis CIT Center. 197 trained - 13 trainings representing 67 different law enforcement agencies</a:t>
            </a:r>
          </a:p>
        </p:txBody>
      </p:sp>
      <p:sp>
        <p:nvSpPr>
          <p:cNvPr id="4" name="Slide Number Placeholder 3"/>
          <p:cNvSpPr>
            <a:spLocks noGrp="1"/>
          </p:cNvSpPr>
          <p:nvPr>
            <p:ph type="sldNum" sz="quarter" idx="5"/>
          </p:nvPr>
        </p:nvSpPr>
        <p:spPr/>
        <p:txBody>
          <a:bodyPr/>
          <a:lstStyle/>
          <a:p>
            <a:fld id="{E573FC7D-1CD9-40E6-94E9-689CACE5D8A9}" type="slidenum">
              <a:rPr lang="en-US" smtClean="0"/>
              <a:t>10</a:t>
            </a:fld>
            <a:endParaRPr lang="en-US"/>
          </a:p>
        </p:txBody>
      </p:sp>
    </p:spTree>
    <p:extLst>
      <p:ext uri="{BB962C8B-B14F-4D97-AF65-F5344CB8AC3E}">
        <p14:creationId xmlns:p14="http://schemas.microsoft.com/office/powerpoint/2010/main" val="1334578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961FA8-6D9B-4480-99F4-2D6A1BCEB982}" type="slidenum">
              <a:rPr lang="en-US" smtClean="0"/>
              <a:t>11</a:t>
            </a:fld>
            <a:endParaRPr lang="en-US"/>
          </a:p>
        </p:txBody>
      </p:sp>
    </p:spTree>
    <p:extLst>
      <p:ext uri="{BB962C8B-B14F-4D97-AF65-F5344CB8AC3E}">
        <p14:creationId xmlns:p14="http://schemas.microsoft.com/office/powerpoint/2010/main" val="2038586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5"/>
          </p:nvPr>
        </p:nvSpPr>
        <p:spPr/>
        <p:txBody>
          <a:bodyPr/>
          <a:lstStyle/>
          <a:p>
            <a:fld id="{FDE18338-248C-E54F-9E96-7B5ACB30ACB7}" type="slidenum">
              <a:rPr lang="en-US" smtClean="0"/>
              <a:t>12</a:t>
            </a:fld>
            <a:endParaRPr lang="en-US"/>
          </a:p>
        </p:txBody>
      </p:sp>
    </p:spTree>
    <p:extLst>
      <p:ext uri="{BB962C8B-B14F-4D97-AF65-F5344CB8AC3E}">
        <p14:creationId xmlns:p14="http://schemas.microsoft.com/office/powerpoint/2010/main" val="1008760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5"/>
          </p:nvPr>
        </p:nvSpPr>
        <p:spPr/>
        <p:txBody>
          <a:bodyPr/>
          <a:lstStyle/>
          <a:p>
            <a:fld id="{FDE18338-248C-E54F-9E96-7B5ACB30ACB7}" type="slidenum">
              <a:rPr lang="en-US" smtClean="0"/>
              <a:t>13</a:t>
            </a:fld>
            <a:endParaRPr lang="en-US"/>
          </a:p>
        </p:txBody>
      </p:sp>
    </p:spTree>
    <p:extLst>
      <p:ext uri="{BB962C8B-B14F-4D97-AF65-F5344CB8AC3E}">
        <p14:creationId xmlns:p14="http://schemas.microsoft.com/office/powerpoint/2010/main" val="2300762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E18338-248C-E54F-9E96-7B5ACB30AC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4126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we can do not only with the clients we serve, but ourselves, our families and our teams at work.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73FC7D-1CD9-40E6-94E9-689CACE5D8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2583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just a few of the goals and strategies we have for the next 24 months to improve access to care, improve the continuum of care, and enhance community education to raise awareness. </a:t>
            </a:r>
          </a:p>
          <a:p>
            <a:endParaRPr lang="en-US" dirty="0"/>
          </a:p>
        </p:txBody>
      </p:sp>
      <p:sp>
        <p:nvSpPr>
          <p:cNvPr id="4" name="Slide Number Placeholder 3"/>
          <p:cNvSpPr>
            <a:spLocks noGrp="1"/>
          </p:cNvSpPr>
          <p:nvPr>
            <p:ph type="sldNum" sz="quarter" idx="5"/>
          </p:nvPr>
        </p:nvSpPr>
        <p:spPr/>
        <p:txBody>
          <a:bodyPr/>
          <a:lstStyle/>
          <a:p>
            <a:fld id="{FDE18338-248C-E54F-9E96-7B5ACB30ACB7}" type="slidenum">
              <a:rPr lang="en-US" smtClean="0"/>
              <a:t>16</a:t>
            </a:fld>
            <a:endParaRPr lang="en-US"/>
          </a:p>
        </p:txBody>
      </p:sp>
    </p:spTree>
    <p:extLst>
      <p:ext uri="{BB962C8B-B14F-4D97-AF65-F5344CB8AC3E}">
        <p14:creationId xmlns:p14="http://schemas.microsoft.com/office/powerpoint/2010/main" val="2531045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quick and easy ways to find services are the Mental Health Mississippi web site and the DMH Helpline.</a:t>
            </a:r>
          </a:p>
          <a:p>
            <a:endParaRPr lang="en-US" dirty="0"/>
          </a:p>
          <a:p>
            <a:r>
              <a:rPr lang="en-US" dirty="0"/>
              <a:t>Through Mental Health Mississippi, you can find local services, including crisis services. The site also has a glossary so you can understand what some of these services are and learn more about them. It also shares some recovery stories as a reminder that hope is always out there and people do recover.</a:t>
            </a:r>
          </a:p>
          <a:p>
            <a:endParaRPr lang="en-US" dirty="0"/>
          </a:p>
          <a:p>
            <a:r>
              <a:rPr lang="en-US" dirty="0"/>
              <a:t>You can also call the DMH Helpline at 1-877-210-8513. You can find out information about services near you through the Helpline as well, but you can also register a concern or grievance related to a DMH certified provider.</a:t>
            </a:r>
          </a:p>
        </p:txBody>
      </p:sp>
      <p:sp>
        <p:nvSpPr>
          <p:cNvPr id="4" name="Slide Number Placeholder 3"/>
          <p:cNvSpPr>
            <a:spLocks noGrp="1"/>
          </p:cNvSpPr>
          <p:nvPr>
            <p:ph type="sldNum" sz="quarter" idx="5"/>
          </p:nvPr>
        </p:nvSpPr>
        <p:spPr/>
        <p:txBody>
          <a:bodyPr/>
          <a:lstStyle/>
          <a:p>
            <a:fld id="{65961FA8-6D9B-4480-99F4-2D6A1BCEB982}" type="slidenum">
              <a:rPr lang="en-US" smtClean="0"/>
              <a:t>17</a:t>
            </a:fld>
            <a:endParaRPr lang="en-US"/>
          </a:p>
        </p:txBody>
      </p:sp>
    </p:spTree>
    <p:extLst>
      <p:ext uri="{BB962C8B-B14F-4D97-AF65-F5344CB8AC3E}">
        <p14:creationId xmlns:p14="http://schemas.microsoft.com/office/powerpoint/2010/main" val="3275623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Mississippi recently launched Mental Health Mississippi, a website created to help you easily access mental health services for children and adults in Mississippi. You can search mentalhealthms.com for services and resources in your local area. Visit the site to also to find COVID-19 resources,</a:t>
            </a:r>
          </a:p>
          <a:p>
            <a:endParaRPr lang="en-US" dirty="0"/>
          </a:p>
          <a:p>
            <a:r>
              <a:rPr lang="en-US" dirty="0"/>
              <a:t>Mobile Crisis Response Teams , Crisis Lifelines , and the DMH Helpline , all of which are available 24 hours a day, 7 days a week to help. </a:t>
            </a:r>
          </a:p>
          <a:p>
            <a:endParaRPr lang="en-US" dirty="0"/>
          </a:p>
          <a:p>
            <a:r>
              <a:rPr lang="en-US" dirty="0"/>
              <a:t>You can also contact the Substance Abuse and Mental Health Services Administration’s (SAMHSA) Disaster Distress Helpline at 1-800-985-5990, the National Suicide Prevention Lifeline at 1-800-273-8255 or text “Home” to 741741 to text with a Crisis Text Line counselor.</a:t>
            </a:r>
          </a:p>
          <a:p>
            <a:endParaRPr lang="en-US" dirty="0"/>
          </a:p>
          <a:p>
            <a:endParaRPr lang="en-US" dirty="0"/>
          </a:p>
        </p:txBody>
      </p:sp>
      <p:sp>
        <p:nvSpPr>
          <p:cNvPr id="4" name="Slide Number Placeholder 3"/>
          <p:cNvSpPr>
            <a:spLocks noGrp="1"/>
          </p:cNvSpPr>
          <p:nvPr>
            <p:ph type="sldNum" sz="quarter" idx="5"/>
          </p:nvPr>
        </p:nvSpPr>
        <p:spPr/>
        <p:txBody>
          <a:bodyPr/>
          <a:lstStyle/>
          <a:p>
            <a:fld id="{FDE18338-248C-E54F-9E96-7B5ACB30ACB7}" type="slidenum">
              <a:rPr lang="en-US" smtClean="0"/>
              <a:t>18</a:t>
            </a:fld>
            <a:endParaRPr lang="en-US"/>
          </a:p>
        </p:txBody>
      </p:sp>
    </p:spTree>
    <p:extLst>
      <p:ext uri="{BB962C8B-B14F-4D97-AF65-F5344CB8AC3E}">
        <p14:creationId xmlns:p14="http://schemas.microsoft.com/office/powerpoint/2010/main" val="1809823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past year has been difficult. Things are getting better, but we don’t know when they will be back to what we would have called normal at this time last year. It’s more important than ever to focus on our health. Let’s remember that our health includes our mental health, get help when we need it, and maybe most importantly, encourage others to do the same.</a:t>
            </a:r>
          </a:p>
        </p:txBody>
      </p:sp>
      <p:sp>
        <p:nvSpPr>
          <p:cNvPr id="4" name="Slide Number Placeholder 3"/>
          <p:cNvSpPr>
            <a:spLocks noGrp="1"/>
          </p:cNvSpPr>
          <p:nvPr>
            <p:ph type="sldNum" sz="quarter" idx="5"/>
          </p:nvPr>
        </p:nvSpPr>
        <p:spPr/>
        <p:txBody>
          <a:bodyPr/>
          <a:lstStyle/>
          <a:p>
            <a:fld id="{FDE18338-248C-E54F-9E96-7B5ACB30ACB7}" type="slidenum">
              <a:rPr lang="en-US" smtClean="0"/>
              <a:t>19</a:t>
            </a:fld>
            <a:endParaRPr lang="en-US"/>
          </a:p>
        </p:txBody>
      </p:sp>
    </p:spTree>
    <p:extLst>
      <p:ext uri="{BB962C8B-B14F-4D97-AF65-F5344CB8AC3E}">
        <p14:creationId xmlns:p14="http://schemas.microsoft.com/office/powerpoint/2010/main" val="2013305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FC7D-1CD9-40E6-94E9-689CACE5D8A9}" type="slidenum">
              <a:rPr lang="en-US" smtClean="0"/>
              <a:t>2</a:t>
            </a:fld>
            <a:endParaRPr lang="en-US"/>
          </a:p>
        </p:txBody>
      </p:sp>
    </p:spTree>
    <p:extLst>
      <p:ext uri="{BB962C8B-B14F-4D97-AF65-F5344CB8AC3E}">
        <p14:creationId xmlns:p14="http://schemas.microsoft.com/office/powerpoint/2010/main" val="3206821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992"/>
              </a:spcBef>
            </a:pPr>
            <a:r>
              <a:rPr lang="en-US" dirty="0">
                <a:cs typeface="Calibri"/>
              </a:rPr>
              <a:t>Thank you for the opportunity to share and I can answer any questions.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E18338-248C-E54F-9E96-7B5ACB30AC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993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Navigate is an evidence-based program that assists Mississippians, 15-30 years of age, who have experienced their first episode of psychosis. Through Navigate, Coordinated Specialty Care Teams provide early intervention and recovery-oriented services shown to improve outcomes in youth and young adults who are at risk for serious mental illness. This recovery-oriented approach bridges existing resources for this population and eliminates gaps between child, adolescent, and adult mental health programs. DMH funds the program at Life Help, Hinds Behavioral Health Services, Warren-Yazoo Behavioral Health, Gulf Coast Mental Health Center, and Region 8 Mental Health Services. Added Regions 2, 4, 7, and 14 in FY22. Interventions include intensive case management, individual or group therapy, supported employment, education services, family education and support, medication management, and peer support services. This approach bridges existing resources and eliminates gaps between adolescent, and adult programs. In FY22, the program served 83 youth/young adults. </a:t>
            </a:r>
          </a:p>
          <a:p>
            <a:endParaRPr lang="en-US" dirty="0"/>
          </a:p>
          <a:p>
            <a:r>
              <a:rPr lang="en-US" dirty="0"/>
              <a:t>In partnership with the Division of Medicaid and the University of Southern Mississippi’s School of Social Work, DMH created the Mississippi Wraparound Initiative to train, support, and sustain high-fidelity Wraparound in the state. The Institute facilitates all monthly trainings, develops guidelines and processes for Wraparound Facilitation, provides technical assistance, coaching sessions, and collects data for continued quality improvement. In FY22, 559 individuals were trained, and 15 providers were certified to provide Wraparound Facilitation. In FY22, 1,887 unduplicated children and youth received Wraparound Facilitation and 495 received it as an alternative to a more restrictive environment. </a:t>
            </a:r>
          </a:p>
          <a:p>
            <a:endParaRPr lang="en-US" dirty="0"/>
          </a:p>
          <a:p>
            <a:r>
              <a:rPr lang="en-US" dirty="0"/>
              <a:t>What began as an effort to develop a collaborative partnership for Juvenile Outreach Programs (JOP) in 2010 has turned into a sustained program that Served 2,150 youth in FY22. The programs provide assessments, community support, wraparound facilitation, and a number of other services to youth with serious emotional disorders and/or mental illnesses who are in detention centers or the juvenile justice system. </a:t>
            </a:r>
          </a:p>
          <a:p>
            <a:endParaRPr lang="en-US" dirty="0"/>
          </a:p>
          <a:p>
            <a:r>
              <a:rPr lang="en-US" dirty="0"/>
              <a:t>Mississippi’s CPSS training is an intensive, 34-hour course followed by a written exam. CPSSs are individuals who self-identify as a family member or an individual who received or is currently receiving mental health services. Upon completion of the training, successfully passing the CPSS examinations, and obtaining employment by a DMH certified provider, participants become CPSSs. The training and certification process prepares CPSSs to promote hope, personal responsibility, empowerment, education, and self-determination in the communities in which they serve. The first CPSSs with a designation of a Parent/Caregiver completed their training at DMH in March 2017. The Parent/Caregiver designation is an expansion of the CPSS Program. This designation of peers focuses on those who will be working with children with behavioral health issues. The training is a customized, two-day block within the current CPSS training program. In June 2019, DMH completed the first training for people with a designation of Youth and Youth Adult CPSS. A Youth/Young Adult Peer Support Specialist is a person between the ages of 18‐26 with lived experience with a behavioral health or substance use diagnosis. The Youth and Young Adult training is a 2.5‐day block in the CPSS training that consists of several youth‐specific modules. </a:t>
            </a:r>
          </a:p>
          <a:p>
            <a:endParaRPr lang="en-US" dirty="0"/>
          </a:p>
          <a:p>
            <a:r>
              <a:rPr lang="en-US" dirty="0"/>
              <a:t>In response to the School Safety Act of 2019 passed by the Mississippi Legislature, DMH and the Mississippi Department of Education have worked to implement a pilot project that consists of a Social Emotional Learning (SEL) curriculum that was under development during FY20. Due to the COVID-19 pandemic, the schools participating in the pilot program will implement their chosen curriculum no later than October 1, 2020. Ten school districts applied to participate in the SEL curriculum pilot program and all 10 were chosen and will participate. The program will include 23 schools from the following districts: Cleveland School District, Jackson Public School District, MS Achievement School District, Meridian Public School District, Natchez-Adams School District, Pontotoc School District, Rankin County School District, Vicksburg-Warren School District, West Tallahatchie School District, and Western Line School District.  In November 2019, DMH used a focus group to also review and select refresher trainings on mental health and suicide prevention that will be required every two years for all school employees and personnel.</a:t>
            </a:r>
          </a:p>
          <a:p>
            <a:endParaRPr lang="en-US" dirty="0"/>
          </a:p>
          <a:p>
            <a:r>
              <a:rPr lang="en-US" dirty="0"/>
              <a:t>DMH is offering Youth Mental Health First Aid training at no cost to educators, school resource officers, parents, caregivers, and others who regularly work with young people through a federal grant that is enabling the Mental Health Awareness Training Project, or MHAT, to increase mental health literacy in the state’s school districts. Through the project, DMH is also partnering with the Mississippi Department of Education’s Office of Safe and Orderly Schools to reach the approximately 400 school resource officers in the state. </a:t>
            </a:r>
          </a:p>
        </p:txBody>
      </p:sp>
      <p:sp>
        <p:nvSpPr>
          <p:cNvPr id="4" name="Slide Number Placeholder 3"/>
          <p:cNvSpPr>
            <a:spLocks noGrp="1"/>
          </p:cNvSpPr>
          <p:nvPr>
            <p:ph type="sldNum" sz="quarter" idx="5"/>
          </p:nvPr>
        </p:nvSpPr>
        <p:spPr/>
        <p:txBody>
          <a:bodyPr/>
          <a:lstStyle/>
          <a:p>
            <a:fld id="{E573FC7D-1CD9-40E6-94E9-689CACE5D8A9}" type="slidenum">
              <a:rPr lang="en-US" smtClean="0"/>
              <a:t>3</a:t>
            </a:fld>
            <a:endParaRPr lang="en-US"/>
          </a:p>
        </p:txBody>
      </p:sp>
    </p:spTree>
    <p:extLst>
      <p:ext uri="{BB962C8B-B14F-4D97-AF65-F5344CB8AC3E}">
        <p14:creationId xmlns:p14="http://schemas.microsoft.com/office/powerpoint/2010/main" val="398097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last year, we at DMH have focused many of our messages around the topic of hope.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E18338-248C-E54F-9E96-7B5ACB30AC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325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PACT - Mississippi has 10 PACT Teams that are operated by the following Community Mental Health Centers (CMHCs): Warren-Yazoo Behavioral Health, Life Help, Pine Belt Mental Healthcare Resources (operates one in Hattiesburg and one on the Gulf Coast), Hinds Behavioral Health, Weems Community Mental Health Center, Life Core Health Group, Region 8 Mental Health Center, and Timber Hills Mental Health Services (operates one in Desoto and one in Corinth).</a:t>
            </a:r>
          </a:p>
          <a:p>
            <a:r>
              <a:rPr lang="en-US" dirty="0"/>
              <a:t>A PACT Team is staffed with a psychiatrist/psychiatric nurse practitioner, two registered nurses, a team leader, a Master’s level Mental Health Therapist, a Substance Abuse Specialist, an Employment Specialist, and a Certified Peer Support Specialist. PACT served 760 in FY 22 compared to 674 in FY21; 31 readmissions</a:t>
            </a:r>
          </a:p>
          <a:p>
            <a:endParaRPr lang="en-US" dirty="0"/>
          </a:p>
          <a:p>
            <a:r>
              <a:rPr lang="en-US" dirty="0"/>
              <a:t>ICORT – Mobile and deliver services in the community to enable an individual to live in his or her own residence. Fewer staffing requirements and higher staff client ratios than a traditional PACT Team. Staffed with registered nurse, Master’s level Mental Health Therapist, a Certified Peer Support Specialist and an administrative assistant. Able to target more rural areas where there may be staffing issues and clients are spread out over the geographical area. Services are provided 24-hours per day, 7-days a week just like PACT. ICORTs served 610 in FY22 compared to 425 in FY21; 39 readmissions. Each team can serve up to 45 people.</a:t>
            </a:r>
          </a:p>
          <a:p>
            <a:endParaRPr lang="en-US" dirty="0"/>
          </a:p>
          <a:p>
            <a:r>
              <a:rPr lang="en-US" dirty="0"/>
              <a:t>ICSS - Intensive Community Support Services (ICSS) is a community‐based service for adults with severe and persistent mental illness. The support services are person‐centered and focus on the individual’s recovery and ability to succeed in the community and prevent the need for a higher level of service. This service is available in all CMHCs.  With funding in FY21, DMH added 12 additional Intensive Community Support Specialists at CMHCs around the state. Of the 35 total ICSS specialists, 18 of them are in counties without access to PACT or ICORT. In FY22, 1,054 served compared to 938 in FY21. 79 readmissions</a:t>
            </a:r>
          </a:p>
          <a:p>
            <a:endParaRPr lang="en-US" dirty="0"/>
          </a:p>
          <a:p>
            <a:r>
              <a:rPr lang="en-US" dirty="0"/>
              <a:t>Supported Employment - Began in 2015 with four pilot sites (Regions 2, 7, 10 and 12) $100,000 each. Researched best practices and chose Supported Employment Programs of Individual Placement and Support (IPS). Dartmouth Model. February 2019 offered $40,000 grant for an Employment Specialist to all remaining CMHCs. 7 of them applied and were awarded. 11 out of 14 have programs (Regions 3, 4, 8, 9, 11, 14 and 15) Three more IPS(Regions 4, 8, 9) added in FY22. Total 219 employed in FY22 compared to 177 in FY21.</a:t>
            </a:r>
          </a:p>
          <a:p>
            <a:endParaRPr lang="en-US" dirty="0"/>
          </a:p>
          <a:p>
            <a:r>
              <a:rPr lang="en-US" dirty="0"/>
              <a:t>Peer Support - CPSSs have been included on Mobile Crisis Response Teams, PACT Teams, Supported Employment pilot sites, and other areas throughout the public mental health system.  These individuals use their lived experiences in combination with skills training to support peers and/ or family members with similar experiences. CPSSs are employed at all DMH operated behavioral health programs for adults. Mississippi’s CPSS training is an intensive, 34-hour course followed by a written exam. At end of FY21, 287 CPSSs in state.</a:t>
            </a:r>
          </a:p>
          <a:p>
            <a:endParaRPr lang="en-US" dirty="0"/>
          </a:p>
          <a:p>
            <a:r>
              <a:rPr lang="en-US" dirty="0"/>
              <a:t>Housing - Creating Housing Options in Communities for Everyone. The program began after the Mississippi Home Corporation received funding from the Mississippi Legislature in 2015 to partner with DMH to develop an integrated permanent supported housing project, and the program began implementation in March 2016. A partnership between DMH, Mississippi United to End Homelessness, Open Doors Homeless Coalition, Mississippi Home Corporation, and CMHCs. In FY22, 239 people served compared to 215 in FY21.</a:t>
            </a:r>
          </a:p>
          <a:p>
            <a:endParaRPr lang="en-US" dirty="0"/>
          </a:p>
          <a:p>
            <a:r>
              <a:rPr lang="en-US" dirty="0"/>
              <a:t>283 served in supervised and supported living</a:t>
            </a:r>
          </a:p>
          <a:p>
            <a:endParaRPr lang="en-US" dirty="0"/>
          </a:p>
          <a:p>
            <a:r>
              <a:rPr lang="en-US" dirty="0"/>
              <a:t>Readmission rates at hospitals below national trends.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573FC7D-1CD9-40E6-94E9-689CACE5D8A9}" type="slidenum">
              <a:rPr lang="en-US" smtClean="0"/>
              <a:t>5</a:t>
            </a:fld>
            <a:endParaRPr lang="en-US"/>
          </a:p>
        </p:txBody>
      </p:sp>
    </p:spTree>
    <p:extLst>
      <p:ext uri="{BB962C8B-B14F-4D97-AF65-F5344CB8AC3E}">
        <p14:creationId xmlns:p14="http://schemas.microsoft.com/office/powerpoint/2010/main" val="988248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E18338-248C-E54F-9E96-7B5ACB30AC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7951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E18338-248C-E54F-9E96-7B5ACB30AC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9213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478/646 residential treatment beds</a:t>
            </a:r>
          </a:p>
          <a:p>
            <a:endParaRPr lang="en-US" dirty="0"/>
          </a:p>
          <a:p>
            <a:r>
              <a:rPr lang="en-US" dirty="0"/>
              <a:t>3,960 community residential treatment</a:t>
            </a:r>
          </a:p>
          <a:p>
            <a:endParaRPr lang="en-US" dirty="0"/>
          </a:p>
          <a:p>
            <a:r>
              <a:rPr lang="en-US" dirty="0"/>
              <a:t>574 SUD compared to 275 in FY21</a:t>
            </a:r>
          </a:p>
          <a:p>
            <a:endParaRPr lang="en-US" dirty="0"/>
          </a:p>
          <a:p>
            <a:r>
              <a:rPr lang="en-US" dirty="0"/>
              <a:t>821 trained in Narcan and over 9,000 doses of Narcan distributed</a:t>
            </a:r>
          </a:p>
          <a:p>
            <a:endParaRPr lang="en-US" dirty="0"/>
          </a:p>
        </p:txBody>
      </p:sp>
      <p:sp>
        <p:nvSpPr>
          <p:cNvPr id="4" name="Slide Number Placeholder 3"/>
          <p:cNvSpPr>
            <a:spLocks noGrp="1"/>
          </p:cNvSpPr>
          <p:nvPr>
            <p:ph type="sldNum" sz="quarter" idx="5"/>
          </p:nvPr>
        </p:nvSpPr>
        <p:spPr/>
        <p:txBody>
          <a:bodyPr/>
          <a:lstStyle/>
          <a:p>
            <a:fld id="{E573FC7D-1CD9-40E6-94E9-689CACE5D8A9}" type="slidenum">
              <a:rPr lang="en-US" smtClean="0"/>
              <a:t>8</a:t>
            </a:fld>
            <a:endParaRPr lang="en-US"/>
          </a:p>
        </p:txBody>
      </p:sp>
    </p:spTree>
    <p:extLst>
      <p:ext uri="{BB962C8B-B14F-4D97-AF65-F5344CB8AC3E}">
        <p14:creationId xmlns:p14="http://schemas.microsoft.com/office/powerpoint/2010/main" val="1094077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E18338-248C-E54F-9E96-7B5ACB30AC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7210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2D7B6-EF62-412C-8F0F-3860B13783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2C75B7-0818-49EE-8F7F-5EBF8AC795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A46159-6486-4348-9636-20879AC4BB8B}"/>
              </a:ext>
            </a:extLst>
          </p:cNvPr>
          <p:cNvSpPr>
            <a:spLocks noGrp="1"/>
          </p:cNvSpPr>
          <p:nvPr>
            <p:ph type="dt" sz="half" idx="10"/>
          </p:nvPr>
        </p:nvSpPr>
        <p:spPr/>
        <p:txBody>
          <a:bodyPr/>
          <a:lstStyle/>
          <a:p>
            <a:fld id="{C7C936F7-E0EB-4C4B-8A1C-21F667FD6376}" type="datetimeFigureOut">
              <a:rPr lang="en-US" smtClean="0"/>
              <a:t>11/8/2022</a:t>
            </a:fld>
            <a:endParaRPr lang="en-US"/>
          </a:p>
        </p:txBody>
      </p:sp>
      <p:sp>
        <p:nvSpPr>
          <p:cNvPr id="5" name="Footer Placeholder 4">
            <a:extLst>
              <a:ext uri="{FF2B5EF4-FFF2-40B4-BE49-F238E27FC236}">
                <a16:creationId xmlns:a16="http://schemas.microsoft.com/office/drawing/2014/main" id="{C81132C8-7E3F-43B3-9FAD-6E565C27B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DEDD6A-6376-4B0D-B35C-523E9C15CC84}"/>
              </a:ext>
            </a:extLst>
          </p:cNvPr>
          <p:cNvSpPr>
            <a:spLocks noGrp="1"/>
          </p:cNvSpPr>
          <p:nvPr>
            <p:ph type="sldNum" sz="quarter" idx="12"/>
          </p:nvPr>
        </p:nvSpPr>
        <p:spPr/>
        <p:txBody>
          <a:bodyPr/>
          <a:lstStyle/>
          <a:p>
            <a:fld id="{E7D5204A-8867-4EE3-9FED-A46D22AB6F23}" type="slidenum">
              <a:rPr lang="en-US" smtClean="0"/>
              <a:t>‹#›</a:t>
            </a:fld>
            <a:endParaRPr lang="en-US"/>
          </a:p>
        </p:txBody>
      </p:sp>
    </p:spTree>
    <p:extLst>
      <p:ext uri="{BB962C8B-B14F-4D97-AF65-F5344CB8AC3E}">
        <p14:creationId xmlns:p14="http://schemas.microsoft.com/office/powerpoint/2010/main" val="1720166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86141-4210-4508-9845-BEC9F8C44D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8863E4-A5D9-4C08-BE00-A632BB1100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CA0401-83C6-4E80-ABA7-9BF4F4F86E55}"/>
              </a:ext>
            </a:extLst>
          </p:cNvPr>
          <p:cNvSpPr>
            <a:spLocks noGrp="1"/>
          </p:cNvSpPr>
          <p:nvPr>
            <p:ph type="dt" sz="half" idx="10"/>
          </p:nvPr>
        </p:nvSpPr>
        <p:spPr/>
        <p:txBody>
          <a:bodyPr/>
          <a:lstStyle/>
          <a:p>
            <a:fld id="{C7C936F7-E0EB-4C4B-8A1C-21F667FD6376}" type="datetimeFigureOut">
              <a:rPr lang="en-US" smtClean="0"/>
              <a:t>11/8/2022</a:t>
            </a:fld>
            <a:endParaRPr lang="en-US"/>
          </a:p>
        </p:txBody>
      </p:sp>
      <p:sp>
        <p:nvSpPr>
          <p:cNvPr id="5" name="Footer Placeholder 4">
            <a:extLst>
              <a:ext uri="{FF2B5EF4-FFF2-40B4-BE49-F238E27FC236}">
                <a16:creationId xmlns:a16="http://schemas.microsoft.com/office/drawing/2014/main" id="{EB8AD6AB-D659-42D8-A9ED-86503472D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6D87C3-5BEE-4891-9A4C-1DDA82856709}"/>
              </a:ext>
            </a:extLst>
          </p:cNvPr>
          <p:cNvSpPr>
            <a:spLocks noGrp="1"/>
          </p:cNvSpPr>
          <p:nvPr>
            <p:ph type="sldNum" sz="quarter" idx="12"/>
          </p:nvPr>
        </p:nvSpPr>
        <p:spPr/>
        <p:txBody>
          <a:bodyPr/>
          <a:lstStyle/>
          <a:p>
            <a:fld id="{E7D5204A-8867-4EE3-9FED-A46D22AB6F23}" type="slidenum">
              <a:rPr lang="en-US" smtClean="0"/>
              <a:t>‹#›</a:t>
            </a:fld>
            <a:endParaRPr lang="en-US"/>
          </a:p>
        </p:txBody>
      </p:sp>
    </p:spTree>
    <p:extLst>
      <p:ext uri="{BB962C8B-B14F-4D97-AF65-F5344CB8AC3E}">
        <p14:creationId xmlns:p14="http://schemas.microsoft.com/office/powerpoint/2010/main" val="1070787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710684-ED6C-4CE7-95F2-E32AF2F3A5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79432D-1F7A-4D5B-B0A0-79DC9BC2CA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C703B3-2D17-4EF0-8A9E-0F0EADE793C7}"/>
              </a:ext>
            </a:extLst>
          </p:cNvPr>
          <p:cNvSpPr>
            <a:spLocks noGrp="1"/>
          </p:cNvSpPr>
          <p:nvPr>
            <p:ph type="dt" sz="half" idx="10"/>
          </p:nvPr>
        </p:nvSpPr>
        <p:spPr/>
        <p:txBody>
          <a:bodyPr/>
          <a:lstStyle/>
          <a:p>
            <a:fld id="{C7C936F7-E0EB-4C4B-8A1C-21F667FD6376}" type="datetimeFigureOut">
              <a:rPr lang="en-US" smtClean="0"/>
              <a:t>11/8/2022</a:t>
            </a:fld>
            <a:endParaRPr lang="en-US"/>
          </a:p>
        </p:txBody>
      </p:sp>
      <p:sp>
        <p:nvSpPr>
          <p:cNvPr id="5" name="Footer Placeholder 4">
            <a:extLst>
              <a:ext uri="{FF2B5EF4-FFF2-40B4-BE49-F238E27FC236}">
                <a16:creationId xmlns:a16="http://schemas.microsoft.com/office/drawing/2014/main" id="{78AD4CF5-436D-4C84-B8F6-05A6E4E0F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9F5D97-F1C2-4231-A66A-C6604208371F}"/>
              </a:ext>
            </a:extLst>
          </p:cNvPr>
          <p:cNvSpPr>
            <a:spLocks noGrp="1"/>
          </p:cNvSpPr>
          <p:nvPr>
            <p:ph type="sldNum" sz="quarter" idx="12"/>
          </p:nvPr>
        </p:nvSpPr>
        <p:spPr/>
        <p:txBody>
          <a:bodyPr/>
          <a:lstStyle/>
          <a:p>
            <a:fld id="{E7D5204A-8867-4EE3-9FED-A46D22AB6F23}" type="slidenum">
              <a:rPr lang="en-US" smtClean="0"/>
              <a:t>‹#›</a:t>
            </a:fld>
            <a:endParaRPr lang="en-US"/>
          </a:p>
        </p:txBody>
      </p:sp>
    </p:spTree>
    <p:extLst>
      <p:ext uri="{BB962C8B-B14F-4D97-AF65-F5344CB8AC3E}">
        <p14:creationId xmlns:p14="http://schemas.microsoft.com/office/powerpoint/2010/main" val="1227126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DDC17284-BDF1-3E42-94F9-0F795ECE23C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742EE189-93FB-F14A-84A3-F9E51A4C9A11}"/>
              </a:ext>
            </a:extLst>
          </p:cNvPr>
          <p:cNvSpPr>
            <a:spLocks noGrp="1"/>
          </p:cNvSpPr>
          <p:nvPr>
            <p:ph type="title" hasCustomPrompt="1"/>
          </p:nvPr>
        </p:nvSpPr>
        <p:spPr>
          <a:xfrm>
            <a:off x="2384856" y="564051"/>
            <a:ext cx="6659754" cy="980544"/>
          </a:xfrm>
          <a:prstGeom prst="rect">
            <a:avLst/>
          </a:prstGeom>
        </p:spPr>
        <p:txBody>
          <a:bodyPr lIns="91408" tIns="45703" rIns="91408" bIns="45703" anchor="t">
            <a:normAutofit/>
          </a:bodyPr>
          <a:lstStyle>
            <a:lvl1pPr algn="l">
              <a:defRPr sz="3500" b="1" i="0" spc="0">
                <a:solidFill>
                  <a:schemeClr val="tx1">
                    <a:lumMod val="75000"/>
                    <a:lumOff val="25000"/>
                  </a:schemeClr>
                </a:solidFill>
                <a:latin typeface="Helvetica Neue LT Std 87 Heavy " panose="020B0604020202020204" pitchFamily="34" charset="0"/>
                <a:cs typeface="Helvetica Neue LT Std 87 Heavy " panose="020B0604020202020204" pitchFamily="34" charset="0"/>
              </a:defRPr>
            </a:lvl1pPr>
          </a:lstStyle>
          <a:p>
            <a:r>
              <a:rPr lang="en-US" dirty="0"/>
              <a:t>HEADLINE GOES HERE</a:t>
            </a:r>
            <a:br>
              <a:rPr lang="en-US" dirty="0"/>
            </a:br>
            <a:r>
              <a:rPr lang="en-US" dirty="0"/>
              <a:t>CLICK TO EDIT TEXT</a:t>
            </a:r>
          </a:p>
        </p:txBody>
      </p:sp>
      <p:pic>
        <p:nvPicPr>
          <p:cNvPr id="6" name="Picture 5" descr="A close up of a sign&#10;&#10;Description automatically generated">
            <a:extLst>
              <a:ext uri="{FF2B5EF4-FFF2-40B4-BE49-F238E27FC236}">
                <a16:creationId xmlns:a16="http://schemas.microsoft.com/office/drawing/2014/main" id="{641221BA-7D35-E741-82BB-A75161AA89F4}"/>
              </a:ext>
            </a:extLst>
          </p:cNvPr>
          <p:cNvPicPr>
            <a:picLocks noChangeAspect="1"/>
          </p:cNvPicPr>
          <p:nvPr userDrawn="1"/>
        </p:nvPicPr>
        <p:blipFill>
          <a:blip r:embed="rId3"/>
          <a:stretch>
            <a:fillRect/>
          </a:stretch>
        </p:blipFill>
        <p:spPr>
          <a:xfrm>
            <a:off x="9807145" y="682749"/>
            <a:ext cx="1705233" cy="741163"/>
          </a:xfrm>
          <a:prstGeom prst="rect">
            <a:avLst/>
          </a:prstGeom>
        </p:spPr>
      </p:pic>
      <p:sp>
        <p:nvSpPr>
          <p:cNvPr id="7" name="Text Placeholder 6">
            <a:extLst>
              <a:ext uri="{FF2B5EF4-FFF2-40B4-BE49-F238E27FC236}">
                <a16:creationId xmlns:a16="http://schemas.microsoft.com/office/drawing/2014/main" id="{0AE258B2-6770-5040-875C-56F284376777}"/>
              </a:ext>
            </a:extLst>
          </p:cNvPr>
          <p:cNvSpPr>
            <a:spLocks noGrp="1"/>
          </p:cNvSpPr>
          <p:nvPr>
            <p:ph type="body" sz="quarter" idx="10" hasCustomPrompt="1"/>
          </p:nvPr>
        </p:nvSpPr>
        <p:spPr>
          <a:xfrm>
            <a:off x="2384856" y="2067697"/>
            <a:ext cx="3581228" cy="407146"/>
          </a:xfrm>
        </p:spPr>
        <p:txBody>
          <a:bodyPr>
            <a:normAutofit/>
          </a:bodyPr>
          <a:lstStyle>
            <a:lvl1pPr marL="0" indent="0">
              <a:buNone/>
              <a:defRPr sz="2500" b="1" i="0">
                <a:solidFill>
                  <a:schemeClr val="tx1">
                    <a:lumMod val="75000"/>
                    <a:lumOff val="25000"/>
                  </a:schemeClr>
                </a:solidFill>
                <a:latin typeface="Helvetica Neue LT Std 77 Bold C" panose="020B0604020202020204" pitchFamily="34" charset="0"/>
              </a:defRPr>
            </a:lvl1pPr>
            <a:lvl2pPr marL="457200" indent="0">
              <a:buNone/>
              <a:defRPr sz="2000" b="1" i="0">
                <a:solidFill>
                  <a:schemeClr val="tx1">
                    <a:lumMod val="75000"/>
                    <a:lumOff val="25000"/>
                  </a:schemeClr>
                </a:solidFill>
                <a:latin typeface="Helvetica Neue LT Std 87 Heavy " panose="020B0604020202020204" pitchFamily="34" charset="0"/>
              </a:defRPr>
            </a:lvl2pPr>
            <a:lvl3pPr marL="914400" indent="0">
              <a:buNone/>
              <a:defRPr sz="2000" b="1" i="0">
                <a:solidFill>
                  <a:schemeClr val="tx1">
                    <a:lumMod val="75000"/>
                    <a:lumOff val="25000"/>
                  </a:schemeClr>
                </a:solidFill>
                <a:latin typeface="Helvetica Neue LT Std 87 Heavy " panose="020B0604020202020204" pitchFamily="34" charset="0"/>
              </a:defRPr>
            </a:lvl3pPr>
            <a:lvl4pPr marL="1371600" indent="0">
              <a:buNone/>
              <a:defRPr sz="2000" b="1" i="0">
                <a:solidFill>
                  <a:schemeClr val="tx1">
                    <a:lumMod val="75000"/>
                    <a:lumOff val="25000"/>
                  </a:schemeClr>
                </a:solidFill>
                <a:latin typeface="Helvetica Neue LT Std 87 Heavy " panose="020B0604020202020204" pitchFamily="34" charset="0"/>
              </a:defRPr>
            </a:lvl4pPr>
            <a:lvl5pPr marL="1828800" indent="0">
              <a:buNone/>
              <a:defRPr sz="2000" b="1" i="0">
                <a:solidFill>
                  <a:schemeClr val="tx1">
                    <a:lumMod val="75000"/>
                    <a:lumOff val="25000"/>
                  </a:schemeClr>
                </a:solidFill>
                <a:latin typeface="Helvetica Neue LT Std 87 Heavy " panose="020B0604020202020204" pitchFamily="34" charset="0"/>
              </a:defRPr>
            </a:lvl5pPr>
          </a:lstStyle>
          <a:p>
            <a:pPr lvl="0"/>
            <a:r>
              <a:rPr lang="en-US" dirty="0"/>
              <a:t>SUBHEAD GOES HERE</a:t>
            </a:r>
          </a:p>
        </p:txBody>
      </p:sp>
      <p:sp>
        <p:nvSpPr>
          <p:cNvPr id="21" name="Text Placeholder 20">
            <a:extLst>
              <a:ext uri="{FF2B5EF4-FFF2-40B4-BE49-F238E27FC236}">
                <a16:creationId xmlns:a16="http://schemas.microsoft.com/office/drawing/2014/main" id="{61A6D17F-671C-CE48-9F65-48BFF0E4CFCB}"/>
              </a:ext>
            </a:extLst>
          </p:cNvPr>
          <p:cNvSpPr>
            <a:spLocks noGrp="1"/>
          </p:cNvSpPr>
          <p:nvPr>
            <p:ph type="body" sz="quarter" idx="12" hasCustomPrompt="1"/>
          </p:nvPr>
        </p:nvSpPr>
        <p:spPr>
          <a:xfrm>
            <a:off x="2384857" y="2736921"/>
            <a:ext cx="4960160" cy="3365705"/>
          </a:xfrm>
        </p:spPr>
        <p:txBody>
          <a:bodyPr>
            <a:normAutofit/>
          </a:bodyPr>
          <a:lstStyle>
            <a:lvl1pPr marL="0" indent="0">
              <a:buNone/>
              <a:defRPr sz="2000" b="0" i="0">
                <a:solidFill>
                  <a:schemeClr val="tx1">
                    <a:lumMod val="75000"/>
                    <a:lumOff val="25000"/>
                  </a:schemeClr>
                </a:solidFill>
                <a:latin typeface="Helvetica Neue LT Std 57 Conden" panose="020B0506030502030204" pitchFamily="34" charset="0"/>
              </a:defRPr>
            </a:lvl1pPr>
          </a:lstStyle>
          <a:p>
            <a:pPr lvl="0"/>
            <a:r>
              <a:rPr lang="en-US" dirty="0"/>
              <a:t>Body copy goes here. Click to edit copy.</a:t>
            </a:r>
          </a:p>
        </p:txBody>
      </p:sp>
    </p:spTree>
    <p:extLst>
      <p:ext uri="{BB962C8B-B14F-4D97-AF65-F5344CB8AC3E}">
        <p14:creationId xmlns:p14="http://schemas.microsoft.com/office/powerpoint/2010/main" val="3931496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D50960F-3B3B-6044-8C23-F1ABCF9299B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BAEAAF57-40DD-3C40-8B01-D073B8D29C8F}"/>
              </a:ext>
            </a:extLst>
          </p:cNvPr>
          <p:cNvSpPr>
            <a:spLocks noGrp="1"/>
          </p:cNvSpPr>
          <p:nvPr>
            <p:ph type="title" hasCustomPrompt="1"/>
          </p:nvPr>
        </p:nvSpPr>
        <p:spPr>
          <a:xfrm>
            <a:off x="943232" y="2426677"/>
            <a:ext cx="10305535" cy="2180492"/>
          </a:xfrm>
          <a:prstGeom prst="rect">
            <a:avLst/>
          </a:prstGeom>
        </p:spPr>
        <p:txBody>
          <a:bodyPr lIns="91408" tIns="45703" rIns="91408" bIns="45703">
            <a:normAutofit/>
          </a:bodyPr>
          <a:lstStyle>
            <a:lvl1pPr algn="ctr">
              <a:defRPr sz="6500" b="1" i="0" spc="0">
                <a:solidFill>
                  <a:schemeClr val="tx1">
                    <a:lumMod val="75000"/>
                    <a:lumOff val="25000"/>
                  </a:schemeClr>
                </a:solidFill>
                <a:latin typeface="Helvetica Neue LT Std 87 Heavy " panose="020B0604020202020204" pitchFamily="34" charset="0"/>
                <a:cs typeface="Helvetica Neue LT Std 87 Heavy " panose="020B0604020202020204" pitchFamily="34" charset="0"/>
              </a:defRPr>
            </a:lvl1pPr>
          </a:lstStyle>
          <a:p>
            <a:r>
              <a:rPr lang="en-US" dirty="0"/>
              <a:t>CLICK TO EDIT HEADLINE</a:t>
            </a:r>
          </a:p>
        </p:txBody>
      </p:sp>
    </p:spTree>
    <p:extLst>
      <p:ext uri="{BB962C8B-B14F-4D97-AF65-F5344CB8AC3E}">
        <p14:creationId xmlns:p14="http://schemas.microsoft.com/office/powerpoint/2010/main" val="70468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38D298E-1BDE-3E4C-82E1-DD1AC186DE80}"/>
              </a:ext>
            </a:extLst>
          </p:cNvPr>
          <p:cNvPicPr>
            <a:picLocks noChangeAspect="1"/>
          </p:cNvPicPr>
          <p:nvPr userDrawn="1"/>
        </p:nvPicPr>
        <p:blipFill>
          <a:blip r:embed="rId2"/>
          <a:stretch>
            <a:fillRect/>
          </a:stretch>
        </p:blipFill>
        <p:spPr>
          <a:xfrm>
            <a:off x="-4120" y="0"/>
            <a:ext cx="12192000" cy="6858000"/>
          </a:xfrm>
          <a:prstGeom prst="rect">
            <a:avLst/>
          </a:prstGeom>
        </p:spPr>
      </p:pic>
      <p:sp>
        <p:nvSpPr>
          <p:cNvPr id="9" name="Title 1">
            <a:extLst>
              <a:ext uri="{FF2B5EF4-FFF2-40B4-BE49-F238E27FC236}">
                <a16:creationId xmlns:a16="http://schemas.microsoft.com/office/drawing/2014/main" id="{742EE189-93FB-F14A-84A3-F9E51A4C9A11}"/>
              </a:ext>
            </a:extLst>
          </p:cNvPr>
          <p:cNvSpPr>
            <a:spLocks noGrp="1"/>
          </p:cNvSpPr>
          <p:nvPr>
            <p:ph type="title" hasCustomPrompt="1"/>
          </p:nvPr>
        </p:nvSpPr>
        <p:spPr>
          <a:xfrm>
            <a:off x="1544595" y="2788267"/>
            <a:ext cx="2669059" cy="2809343"/>
          </a:xfrm>
          <a:prstGeom prst="rect">
            <a:avLst/>
          </a:prstGeom>
        </p:spPr>
        <p:txBody>
          <a:bodyPr lIns="91408" tIns="45703" rIns="91408" bIns="45703" anchor="t">
            <a:normAutofit/>
          </a:bodyPr>
          <a:lstStyle>
            <a:lvl1pPr algn="ctr">
              <a:defRPr sz="2000" b="0" i="0" spc="0">
                <a:solidFill>
                  <a:schemeClr val="bg1">
                    <a:lumMod val="95000"/>
                  </a:schemeClr>
                </a:solidFill>
                <a:latin typeface="Helvetica Neue LT Std 57 Conden" panose="020B0506030502030204" pitchFamily="34" charset="0"/>
                <a:cs typeface="Helvetica Neue LT Std 57 Conden" panose="020B0506030502030204" pitchFamily="34" charset="0"/>
              </a:defRPr>
            </a:lvl1pPr>
          </a:lstStyle>
          <a:p>
            <a:r>
              <a:rPr lang="en-US" dirty="0"/>
              <a:t>Click to edit copy</a:t>
            </a:r>
          </a:p>
        </p:txBody>
      </p:sp>
      <p:sp>
        <p:nvSpPr>
          <p:cNvPr id="5" name="Text Placeholder 4">
            <a:extLst>
              <a:ext uri="{FF2B5EF4-FFF2-40B4-BE49-F238E27FC236}">
                <a16:creationId xmlns:a16="http://schemas.microsoft.com/office/drawing/2014/main" id="{426E2C45-4835-C44E-AA90-016A90C18618}"/>
              </a:ext>
            </a:extLst>
          </p:cNvPr>
          <p:cNvSpPr>
            <a:spLocks noGrp="1"/>
          </p:cNvSpPr>
          <p:nvPr>
            <p:ph type="body" sz="quarter" idx="10" hasCustomPrompt="1"/>
          </p:nvPr>
        </p:nvSpPr>
        <p:spPr>
          <a:xfrm>
            <a:off x="4769493" y="2788267"/>
            <a:ext cx="2644775" cy="2809875"/>
          </a:xfrm>
        </p:spPr>
        <p:txBody>
          <a:bodyPr>
            <a:normAutofit/>
          </a:bodyPr>
          <a:lstStyle>
            <a:lvl1pPr marL="0" indent="0" algn="ctr">
              <a:buNone/>
              <a:defRPr sz="2000" b="0" i="0">
                <a:solidFill>
                  <a:schemeClr val="bg1"/>
                </a:solidFill>
                <a:latin typeface="Helvetica Neue LT Std 57 Conden" panose="020B0506030502030204" pitchFamily="34" charset="0"/>
              </a:defRPr>
            </a:lvl1pPr>
          </a:lstStyle>
          <a:p>
            <a:r>
              <a:rPr lang="en-US" dirty="0"/>
              <a:t>Click to edit copy</a:t>
            </a:r>
          </a:p>
        </p:txBody>
      </p:sp>
      <p:sp>
        <p:nvSpPr>
          <p:cNvPr id="15" name="Text Placeholder 14">
            <a:extLst>
              <a:ext uri="{FF2B5EF4-FFF2-40B4-BE49-F238E27FC236}">
                <a16:creationId xmlns:a16="http://schemas.microsoft.com/office/drawing/2014/main" id="{29A8763E-B8EE-C64C-A94E-040A74CD8C9A}"/>
              </a:ext>
            </a:extLst>
          </p:cNvPr>
          <p:cNvSpPr>
            <a:spLocks noGrp="1"/>
          </p:cNvSpPr>
          <p:nvPr>
            <p:ph type="body" sz="quarter" idx="11" hasCustomPrompt="1"/>
          </p:nvPr>
        </p:nvSpPr>
        <p:spPr>
          <a:xfrm>
            <a:off x="7978348" y="2787735"/>
            <a:ext cx="2644775" cy="2809875"/>
          </a:xfrm>
        </p:spPr>
        <p:txBody>
          <a:bodyPr>
            <a:normAutofit/>
          </a:bodyPr>
          <a:lstStyle>
            <a:lvl1pPr marL="0" indent="0" algn="ctr">
              <a:buNone/>
              <a:defRPr sz="2000" b="0" i="0">
                <a:solidFill>
                  <a:schemeClr val="bg1"/>
                </a:solidFill>
                <a:latin typeface="Helvetica Neue LT Std 57 Conden" panose="020B0506030502030204" pitchFamily="34" charset="0"/>
              </a:defRPr>
            </a:lvl1pPr>
            <a:lvl2pPr marL="457200" indent="0" algn="ctr">
              <a:buNone/>
              <a:defRPr sz="2000" b="0" i="0">
                <a:latin typeface="Helvetica Neue LT Std 57 Conden" panose="020B0506030502030204" pitchFamily="34" charset="0"/>
              </a:defRPr>
            </a:lvl2pPr>
            <a:lvl3pPr marL="914400" indent="0" algn="ctr">
              <a:buNone/>
              <a:defRPr sz="2000" b="0" i="0">
                <a:latin typeface="Helvetica Neue LT Std 57 Conden" panose="020B0506030502030204" pitchFamily="34" charset="0"/>
              </a:defRPr>
            </a:lvl3pPr>
            <a:lvl4pPr marL="1371600" indent="0" algn="ctr">
              <a:buNone/>
              <a:defRPr sz="2000" b="0" i="0">
                <a:latin typeface="Helvetica Neue LT Std 57 Conden" panose="020B0506030502030204" pitchFamily="34" charset="0"/>
              </a:defRPr>
            </a:lvl4pPr>
            <a:lvl5pPr marL="1828800" indent="0" algn="ctr">
              <a:buNone/>
              <a:defRPr sz="2000" b="0" i="0">
                <a:latin typeface="Helvetica Neue LT Std 57 Conden" panose="020B0506030502030204" pitchFamily="34" charset="0"/>
              </a:defRPr>
            </a:lvl5pPr>
          </a:lstStyle>
          <a:p>
            <a:r>
              <a:rPr lang="en-US" dirty="0"/>
              <a:t>Click to edit copy</a:t>
            </a:r>
          </a:p>
        </p:txBody>
      </p:sp>
    </p:spTree>
    <p:extLst>
      <p:ext uri="{BB962C8B-B14F-4D97-AF65-F5344CB8AC3E}">
        <p14:creationId xmlns:p14="http://schemas.microsoft.com/office/powerpoint/2010/main" val="313266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DDC17284-BDF1-3E42-94F9-0F795ECE23C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742EE189-93FB-F14A-84A3-F9E51A4C9A11}"/>
              </a:ext>
            </a:extLst>
          </p:cNvPr>
          <p:cNvSpPr>
            <a:spLocks noGrp="1"/>
          </p:cNvSpPr>
          <p:nvPr>
            <p:ph type="title" hasCustomPrompt="1"/>
          </p:nvPr>
        </p:nvSpPr>
        <p:spPr>
          <a:xfrm>
            <a:off x="2384856" y="564051"/>
            <a:ext cx="6659754" cy="980544"/>
          </a:xfrm>
          <a:prstGeom prst="rect">
            <a:avLst/>
          </a:prstGeom>
        </p:spPr>
        <p:txBody>
          <a:bodyPr lIns="91408" tIns="45703" rIns="91408" bIns="45703" anchor="t">
            <a:normAutofit/>
          </a:bodyPr>
          <a:lstStyle>
            <a:lvl1pPr algn="l">
              <a:defRPr sz="3500" b="1" i="0" spc="0">
                <a:solidFill>
                  <a:schemeClr val="tx1">
                    <a:lumMod val="75000"/>
                    <a:lumOff val="25000"/>
                  </a:schemeClr>
                </a:solidFill>
                <a:latin typeface="Helvetica Neue LT Std 87 Heavy " panose="020B0604020202020204" pitchFamily="34" charset="0"/>
                <a:cs typeface="Helvetica Neue LT Std 87 Heavy " panose="020B0604020202020204" pitchFamily="34" charset="0"/>
              </a:defRPr>
            </a:lvl1pPr>
          </a:lstStyle>
          <a:p>
            <a:r>
              <a:rPr lang="en-US" dirty="0"/>
              <a:t>HEADLINE GOES HERE</a:t>
            </a:r>
            <a:br>
              <a:rPr lang="en-US" dirty="0"/>
            </a:br>
            <a:r>
              <a:rPr lang="en-US" dirty="0"/>
              <a:t>CLICK TO EDIT TEXT</a:t>
            </a:r>
          </a:p>
        </p:txBody>
      </p:sp>
      <p:pic>
        <p:nvPicPr>
          <p:cNvPr id="6" name="Picture 5" descr="A close up of a sign&#10;&#10;Description automatically generated">
            <a:extLst>
              <a:ext uri="{FF2B5EF4-FFF2-40B4-BE49-F238E27FC236}">
                <a16:creationId xmlns:a16="http://schemas.microsoft.com/office/drawing/2014/main" id="{641221BA-7D35-E741-82BB-A75161AA89F4}"/>
              </a:ext>
            </a:extLst>
          </p:cNvPr>
          <p:cNvPicPr>
            <a:picLocks noChangeAspect="1"/>
          </p:cNvPicPr>
          <p:nvPr userDrawn="1"/>
        </p:nvPicPr>
        <p:blipFill>
          <a:blip r:embed="rId3"/>
          <a:stretch>
            <a:fillRect/>
          </a:stretch>
        </p:blipFill>
        <p:spPr>
          <a:xfrm>
            <a:off x="9807145" y="682749"/>
            <a:ext cx="1705233" cy="741163"/>
          </a:xfrm>
          <a:prstGeom prst="rect">
            <a:avLst/>
          </a:prstGeom>
        </p:spPr>
      </p:pic>
      <p:sp>
        <p:nvSpPr>
          <p:cNvPr id="7" name="Text Placeholder 6">
            <a:extLst>
              <a:ext uri="{FF2B5EF4-FFF2-40B4-BE49-F238E27FC236}">
                <a16:creationId xmlns:a16="http://schemas.microsoft.com/office/drawing/2014/main" id="{0AE258B2-6770-5040-875C-56F284376777}"/>
              </a:ext>
            </a:extLst>
          </p:cNvPr>
          <p:cNvSpPr>
            <a:spLocks noGrp="1"/>
          </p:cNvSpPr>
          <p:nvPr>
            <p:ph type="body" sz="quarter" idx="10" hasCustomPrompt="1"/>
          </p:nvPr>
        </p:nvSpPr>
        <p:spPr>
          <a:xfrm>
            <a:off x="2384856" y="2067697"/>
            <a:ext cx="3581228" cy="407146"/>
          </a:xfrm>
        </p:spPr>
        <p:txBody>
          <a:bodyPr>
            <a:normAutofit/>
          </a:bodyPr>
          <a:lstStyle>
            <a:lvl1pPr marL="0" indent="0">
              <a:buNone/>
              <a:defRPr sz="2500" b="1" i="0">
                <a:solidFill>
                  <a:schemeClr val="tx1">
                    <a:lumMod val="75000"/>
                    <a:lumOff val="25000"/>
                  </a:schemeClr>
                </a:solidFill>
                <a:latin typeface="Helvetica Neue LT Std 77 Bold C" panose="020B0604020202020204" pitchFamily="34" charset="0"/>
              </a:defRPr>
            </a:lvl1pPr>
            <a:lvl2pPr marL="457200" indent="0">
              <a:buNone/>
              <a:defRPr sz="2000" b="1" i="0">
                <a:solidFill>
                  <a:schemeClr val="tx1">
                    <a:lumMod val="75000"/>
                    <a:lumOff val="25000"/>
                  </a:schemeClr>
                </a:solidFill>
                <a:latin typeface="Helvetica Neue LT Std 87 Heavy " panose="020B0604020202020204" pitchFamily="34" charset="0"/>
              </a:defRPr>
            </a:lvl2pPr>
            <a:lvl3pPr marL="914400" indent="0">
              <a:buNone/>
              <a:defRPr sz="2000" b="1" i="0">
                <a:solidFill>
                  <a:schemeClr val="tx1">
                    <a:lumMod val="75000"/>
                    <a:lumOff val="25000"/>
                  </a:schemeClr>
                </a:solidFill>
                <a:latin typeface="Helvetica Neue LT Std 87 Heavy " panose="020B0604020202020204" pitchFamily="34" charset="0"/>
              </a:defRPr>
            </a:lvl3pPr>
            <a:lvl4pPr marL="1371600" indent="0">
              <a:buNone/>
              <a:defRPr sz="2000" b="1" i="0">
                <a:solidFill>
                  <a:schemeClr val="tx1">
                    <a:lumMod val="75000"/>
                    <a:lumOff val="25000"/>
                  </a:schemeClr>
                </a:solidFill>
                <a:latin typeface="Helvetica Neue LT Std 87 Heavy " panose="020B0604020202020204" pitchFamily="34" charset="0"/>
              </a:defRPr>
            </a:lvl4pPr>
            <a:lvl5pPr marL="1828800" indent="0">
              <a:buNone/>
              <a:defRPr sz="2000" b="1" i="0">
                <a:solidFill>
                  <a:schemeClr val="tx1">
                    <a:lumMod val="75000"/>
                    <a:lumOff val="25000"/>
                  </a:schemeClr>
                </a:solidFill>
                <a:latin typeface="Helvetica Neue LT Std 87 Heavy " panose="020B0604020202020204" pitchFamily="34" charset="0"/>
              </a:defRPr>
            </a:lvl5pPr>
          </a:lstStyle>
          <a:p>
            <a:pPr lvl="0"/>
            <a:r>
              <a:rPr lang="en-US" dirty="0"/>
              <a:t>SUBHEAD GOES HERE</a:t>
            </a:r>
          </a:p>
        </p:txBody>
      </p:sp>
      <p:sp>
        <p:nvSpPr>
          <p:cNvPr id="21" name="Text Placeholder 20">
            <a:extLst>
              <a:ext uri="{FF2B5EF4-FFF2-40B4-BE49-F238E27FC236}">
                <a16:creationId xmlns:a16="http://schemas.microsoft.com/office/drawing/2014/main" id="{61A6D17F-671C-CE48-9F65-48BFF0E4CFCB}"/>
              </a:ext>
            </a:extLst>
          </p:cNvPr>
          <p:cNvSpPr>
            <a:spLocks noGrp="1"/>
          </p:cNvSpPr>
          <p:nvPr>
            <p:ph type="body" sz="quarter" idx="12" hasCustomPrompt="1"/>
          </p:nvPr>
        </p:nvSpPr>
        <p:spPr>
          <a:xfrm>
            <a:off x="2384857" y="2736921"/>
            <a:ext cx="4960160" cy="3365705"/>
          </a:xfrm>
        </p:spPr>
        <p:txBody>
          <a:bodyPr>
            <a:normAutofit/>
          </a:bodyPr>
          <a:lstStyle>
            <a:lvl1pPr marL="0" indent="0">
              <a:buNone/>
              <a:defRPr sz="2000" b="0" i="0">
                <a:solidFill>
                  <a:schemeClr val="tx1">
                    <a:lumMod val="75000"/>
                    <a:lumOff val="25000"/>
                  </a:schemeClr>
                </a:solidFill>
                <a:latin typeface="Helvetica Neue LT Std 57 Conden" panose="020B0506030502030204" pitchFamily="34" charset="0"/>
              </a:defRPr>
            </a:lvl1pPr>
          </a:lstStyle>
          <a:p>
            <a:pPr lvl="0"/>
            <a:r>
              <a:rPr lang="en-US" dirty="0"/>
              <a:t>Body copy goes here. Click to edit copy.</a:t>
            </a:r>
          </a:p>
        </p:txBody>
      </p:sp>
    </p:spTree>
    <p:extLst>
      <p:ext uri="{BB962C8B-B14F-4D97-AF65-F5344CB8AC3E}">
        <p14:creationId xmlns:p14="http://schemas.microsoft.com/office/powerpoint/2010/main" val="1682591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B66BA41B-D185-BD47-8CC5-988EE0832B8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3DCFE9D6-4B20-A24E-AF80-4F1ED676603D}"/>
              </a:ext>
            </a:extLst>
          </p:cNvPr>
          <p:cNvSpPr>
            <a:spLocks noGrp="1"/>
          </p:cNvSpPr>
          <p:nvPr>
            <p:ph type="title" hasCustomPrompt="1"/>
          </p:nvPr>
        </p:nvSpPr>
        <p:spPr>
          <a:xfrm>
            <a:off x="2384855" y="564051"/>
            <a:ext cx="6895069" cy="980544"/>
          </a:xfrm>
          <a:prstGeom prst="rect">
            <a:avLst/>
          </a:prstGeom>
        </p:spPr>
        <p:txBody>
          <a:bodyPr lIns="91408" tIns="45703" rIns="91408" bIns="45703" anchor="t">
            <a:normAutofit/>
          </a:bodyPr>
          <a:lstStyle>
            <a:lvl1pPr algn="l">
              <a:defRPr sz="3500" b="1" i="0" spc="0">
                <a:solidFill>
                  <a:schemeClr val="tx1">
                    <a:lumMod val="75000"/>
                    <a:lumOff val="25000"/>
                  </a:schemeClr>
                </a:solidFill>
                <a:latin typeface="Helvetica Neue LT Std 87 Heavy " panose="020B0604020202020204" pitchFamily="34" charset="0"/>
                <a:cs typeface="Helvetica Neue LT Std 87 Heavy " panose="020B0604020202020204" pitchFamily="34" charset="0"/>
              </a:defRPr>
            </a:lvl1pPr>
          </a:lstStyle>
          <a:p>
            <a:r>
              <a:rPr lang="en-US" dirty="0"/>
              <a:t>HEADLINE GOES HERE</a:t>
            </a:r>
            <a:br>
              <a:rPr lang="en-US" dirty="0"/>
            </a:br>
            <a:r>
              <a:rPr lang="en-US" dirty="0"/>
              <a:t>CLICK TO EDIT TEXT</a:t>
            </a:r>
          </a:p>
        </p:txBody>
      </p:sp>
      <p:pic>
        <p:nvPicPr>
          <p:cNvPr id="10" name="Picture 9" descr="A close up of a sign&#10;&#10;Description automatically generated">
            <a:extLst>
              <a:ext uri="{FF2B5EF4-FFF2-40B4-BE49-F238E27FC236}">
                <a16:creationId xmlns:a16="http://schemas.microsoft.com/office/drawing/2014/main" id="{05A6898B-145F-7A4A-8C8E-5F154DD5131C}"/>
              </a:ext>
            </a:extLst>
          </p:cNvPr>
          <p:cNvPicPr>
            <a:picLocks noChangeAspect="1"/>
          </p:cNvPicPr>
          <p:nvPr userDrawn="1"/>
        </p:nvPicPr>
        <p:blipFill>
          <a:blip r:embed="rId3"/>
          <a:stretch>
            <a:fillRect/>
          </a:stretch>
        </p:blipFill>
        <p:spPr>
          <a:xfrm>
            <a:off x="9807145" y="682749"/>
            <a:ext cx="1705233" cy="741163"/>
          </a:xfrm>
          <a:prstGeom prst="rect">
            <a:avLst/>
          </a:prstGeom>
        </p:spPr>
      </p:pic>
      <p:sp>
        <p:nvSpPr>
          <p:cNvPr id="9" name="Text Placeholder 6">
            <a:extLst>
              <a:ext uri="{FF2B5EF4-FFF2-40B4-BE49-F238E27FC236}">
                <a16:creationId xmlns:a16="http://schemas.microsoft.com/office/drawing/2014/main" id="{5296328E-5F41-C848-AE94-540DA5F2BB7A}"/>
              </a:ext>
            </a:extLst>
          </p:cNvPr>
          <p:cNvSpPr>
            <a:spLocks noGrp="1"/>
          </p:cNvSpPr>
          <p:nvPr>
            <p:ph type="body" sz="quarter" idx="10" hasCustomPrompt="1"/>
          </p:nvPr>
        </p:nvSpPr>
        <p:spPr>
          <a:xfrm>
            <a:off x="2384856" y="2067697"/>
            <a:ext cx="3581228" cy="407146"/>
          </a:xfrm>
        </p:spPr>
        <p:txBody>
          <a:bodyPr>
            <a:normAutofit/>
          </a:bodyPr>
          <a:lstStyle>
            <a:lvl1pPr marL="0" indent="0">
              <a:buNone/>
              <a:defRPr sz="2500" b="1" i="0">
                <a:solidFill>
                  <a:schemeClr val="tx1">
                    <a:lumMod val="75000"/>
                    <a:lumOff val="25000"/>
                  </a:schemeClr>
                </a:solidFill>
                <a:latin typeface="Helvetica Neue LT Std 77 Bold C" panose="020B0604020202020204" pitchFamily="34" charset="0"/>
              </a:defRPr>
            </a:lvl1pPr>
            <a:lvl2pPr marL="457200" indent="0">
              <a:buNone/>
              <a:defRPr sz="2000" b="1" i="0">
                <a:solidFill>
                  <a:schemeClr val="tx1">
                    <a:lumMod val="75000"/>
                    <a:lumOff val="25000"/>
                  </a:schemeClr>
                </a:solidFill>
                <a:latin typeface="Helvetica Neue LT Std 87 Heavy " panose="020B0604020202020204" pitchFamily="34" charset="0"/>
              </a:defRPr>
            </a:lvl2pPr>
            <a:lvl3pPr marL="914400" indent="0">
              <a:buNone/>
              <a:defRPr sz="2000" b="1" i="0">
                <a:solidFill>
                  <a:schemeClr val="tx1">
                    <a:lumMod val="75000"/>
                    <a:lumOff val="25000"/>
                  </a:schemeClr>
                </a:solidFill>
                <a:latin typeface="Helvetica Neue LT Std 87 Heavy " panose="020B0604020202020204" pitchFamily="34" charset="0"/>
              </a:defRPr>
            </a:lvl3pPr>
            <a:lvl4pPr marL="1371600" indent="0">
              <a:buNone/>
              <a:defRPr sz="2000" b="1" i="0">
                <a:solidFill>
                  <a:schemeClr val="tx1">
                    <a:lumMod val="75000"/>
                    <a:lumOff val="25000"/>
                  </a:schemeClr>
                </a:solidFill>
                <a:latin typeface="Helvetica Neue LT Std 87 Heavy " panose="020B0604020202020204" pitchFamily="34" charset="0"/>
              </a:defRPr>
            </a:lvl4pPr>
            <a:lvl5pPr marL="1828800" indent="0">
              <a:buNone/>
              <a:defRPr sz="2000" b="1" i="0">
                <a:solidFill>
                  <a:schemeClr val="tx1">
                    <a:lumMod val="75000"/>
                    <a:lumOff val="25000"/>
                  </a:schemeClr>
                </a:solidFill>
                <a:latin typeface="Helvetica Neue LT Std 87 Heavy " panose="020B0604020202020204" pitchFamily="34" charset="0"/>
              </a:defRPr>
            </a:lvl5pPr>
          </a:lstStyle>
          <a:p>
            <a:pPr lvl="0"/>
            <a:r>
              <a:rPr lang="en-US" dirty="0"/>
              <a:t>SUBHEAD GOES HERE</a:t>
            </a:r>
          </a:p>
        </p:txBody>
      </p:sp>
      <p:sp>
        <p:nvSpPr>
          <p:cNvPr id="11" name="Text Placeholder 20">
            <a:extLst>
              <a:ext uri="{FF2B5EF4-FFF2-40B4-BE49-F238E27FC236}">
                <a16:creationId xmlns:a16="http://schemas.microsoft.com/office/drawing/2014/main" id="{34D32759-34B2-CE4C-8DD6-5D730FFAA089}"/>
              </a:ext>
            </a:extLst>
          </p:cNvPr>
          <p:cNvSpPr>
            <a:spLocks noGrp="1"/>
          </p:cNvSpPr>
          <p:nvPr>
            <p:ph type="body" sz="quarter" idx="12" hasCustomPrompt="1"/>
          </p:nvPr>
        </p:nvSpPr>
        <p:spPr>
          <a:xfrm>
            <a:off x="2384857" y="2736921"/>
            <a:ext cx="4960160" cy="3365705"/>
          </a:xfrm>
        </p:spPr>
        <p:txBody>
          <a:bodyPr>
            <a:normAutofit/>
          </a:bodyPr>
          <a:lstStyle>
            <a:lvl1pPr marL="0" indent="0">
              <a:buNone/>
              <a:defRPr sz="2000" b="0" i="0">
                <a:solidFill>
                  <a:schemeClr val="tx1">
                    <a:lumMod val="75000"/>
                    <a:lumOff val="25000"/>
                  </a:schemeClr>
                </a:solidFill>
                <a:latin typeface="Helvetica Neue LT Std 57 Conden" panose="020B0506030502030204" pitchFamily="34" charset="0"/>
              </a:defRPr>
            </a:lvl1pPr>
          </a:lstStyle>
          <a:p>
            <a:pPr lvl="0"/>
            <a:r>
              <a:rPr lang="en-US" dirty="0"/>
              <a:t>Body copy goes here. Click to edit copy.</a:t>
            </a:r>
          </a:p>
        </p:txBody>
      </p:sp>
    </p:spTree>
    <p:extLst>
      <p:ext uri="{BB962C8B-B14F-4D97-AF65-F5344CB8AC3E}">
        <p14:creationId xmlns:p14="http://schemas.microsoft.com/office/powerpoint/2010/main" val="930090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168C7AB1-4BFD-5942-8F77-DFC4FEBCEFB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BDB0786D-48F3-D54B-9053-5F57CFD11012}"/>
              </a:ext>
            </a:extLst>
          </p:cNvPr>
          <p:cNvSpPr>
            <a:spLocks noGrp="1"/>
          </p:cNvSpPr>
          <p:nvPr>
            <p:ph type="title" hasCustomPrompt="1"/>
          </p:nvPr>
        </p:nvSpPr>
        <p:spPr>
          <a:xfrm>
            <a:off x="2384855" y="564051"/>
            <a:ext cx="6895069" cy="980544"/>
          </a:xfrm>
          <a:prstGeom prst="rect">
            <a:avLst/>
          </a:prstGeom>
        </p:spPr>
        <p:txBody>
          <a:bodyPr lIns="91408" tIns="45703" rIns="91408" bIns="45703" anchor="t">
            <a:normAutofit/>
          </a:bodyPr>
          <a:lstStyle>
            <a:lvl1pPr algn="l">
              <a:defRPr sz="3500" b="1" i="0" spc="0">
                <a:solidFill>
                  <a:schemeClr val="tx1">
                    <a:lumMod val="75000"/>
                    <a:lumOff val="25000"/>
                  </a:schemeClr>
                </a:solidFill>
                <a:latin typeface="Helvetica Neue LT Std 87 Heavy " panose="020B0604020202020204" pitchFamily="34" charset="0"/>
                <a:cs typeface="Helvetica Neue LT Std 87 Heavy " panose="020B0604020202020204" pitchFamily="34" charset="0"/>
              </a:defRPr>
            </a:lvl1pPr>
          </a:lstStyle>
          <a:p>
            <a:r>
              <a:rPr lang="en-US" dirty="0"/>
              <a:t>HEADLINE GOES HERE</a:t>
            </a:r>
            <a:br>
              <a:rPr lang="en-US" dirty="0"/>
            </a:br>
            <a:r>
              <a:rPr lang="en-US" dirty="0"/>
              <a:t>CLICK TO EDIT TEXT</a:t>
            </a:r>
          </a:p>
        </p:txBody>
      </p:sp>
      <p:pic>
        <p:nvPicPr>
          <p:cNvPr id="10" name="Picture 9" descr="A close up of a sign&#10;&#10;Description automatically generated">
            <a:extLst>
              <a:ext uri="{FF2B5EF4-FFF2-40B4-BE49-F238E27FC236}">
                <a16:creationId xmlns:a16="http://schemas.microsoft.com/office/drawing/2014/main" id="{19073A8A-BC85-9A45-9EEA-21B1F5FC1545}"/>
              </a:ext>
            </a:extLst>
          </p:cNvPr>
          <p:cNvPicPr>
            <a:picLocks noChangeAspect="1"/>
          </p:cNvPicPr>
          <p:nvPr userDrawn="1"/>
        </p:nvPicPr>
        <p:blipFill>
          <a:blip r:embed="rId3"/>
          <a:stretch>
            <a:fillRect/>
          </a:stretch>
        </p:blipFill>
        <p:spPr>
          <a:xfrm>
            <a:off x="9807145" y="682749"/>
            <a:ext cx="1705233" cy="741163"/>
          </a:xfrm>
          <a:prstGeom prst="rect">
            <a:avLst/>
          </a:prstGeom>
        </p:spPr>
      </p:pic>
      <p:sp>
        <p:nvSpPr>
          <p:cNvPr id="9" name="Text Placeholder 6">
            <a:extLst>
              <a:ext uri="{FF2B5EF4-FFF2-40B4-BE49-F238E27FC236}">
                <a16:creationId xmlns:a16="http://schemas.microsoft.com/office/drawing/2014/main" id="{14921A79-8E0B-DF4C-A3D5-9E3D035B0D67}"/>
              </a:ext>
            </a:extLst>
          </p:cNvPr>
          <p:cNvSpPr>
            <a:spLocks noGrp="1"/>
          </p:cNvSpPr>
          <p:nvPr>
            <p:ph type="body" sz="quarter" idx="10" hasCustomPrompt="1"/>
          </p:nvPr>
        </p:nvSpPr>
        <p:spPr>
          <a:xfrm>
            <a:off x="2384856" y="2067697"/>
            <a:ext cx="3581228" cy="407146"/>
          </a:xfrm>
        </p:spPr>
        <p:txBody>
          <a:bodyPr>
            <a:normAutofit/>
          </a:bodyPr>
          <a:lstStyle>
            <a:lvl1pPr marL="0" indent="0">
              <a:buNone/>
              <a:defRPr sz="2500" b="1" i="0">
                <a:solidFill>
                  <a:schemeClr val="tx1">
                    <a:lumMod val="75000"/>
                    <a:lumOff val="25000"/>
                  </a:schemeClr>
                </a:solidFill>
                <a:latin typeface="Helvetica Neue LT Std 77 Bold C" panose="020B0604020202020204" pitchFamily="34" charset="0"/>
              </a:defRPr>
            </a:lvl1pPr>
            <a:lvl2pPr marL="457200" indent="0">
              <a:buNone/>
              <a:defRPr sz="2000" b="1" i="0">
                <a:solidFill>
                  <a:schemeClr val="tx1">
                    <a:lumMod val="75000"/>
                    <a:lumOff val="25000"/>
                  </a:schemeClr>
                </a:solidFill>
                <a:latin typeface="Helvetica Neue LT Std 87 Heavy " panose="020B0604020202020204" pitchFamily="34" charset="0"/>
              </a:defRPr>
            </a:lvl2pPr>
            <a:lvl3pPr marL="914400" indent="0">
              <a:buNone/>
              <a:defRPr sz="2000" b="1" i="0">
                <a:solidFill>
                  <a:schemeClr val="tx1">
                    <a:lumMod val="75000"/>
                    <a:lumOff val="25000"/>
                  </a:schemeClr>
                </a:solidFill>
                <a:latin typeface="Helvetica Neue LT Std 87 Heavy " panose="020B0604020202020204" pitchFamily="34" charset="0"/>
              </a:defRPr>
            </a:lvl3pPr>
            <a:lvl4pPr marL="1371600" indent="0">
              <a:buNone/>
              <a:defRPr sz="2000" b="1" i="0">
                <a:solidFill>
                  <a:schemeClr val="tx1">
                    <a:lumMod val="75000"/>
                    <a:lumOff val="25000"/>
                  </a:schemeClr>
                </a:solidFill>
                <a:latin typeface="Helvetica Neue LT Std 87 Heavy " panose="020B0604020202020204" pitchFamily="34" charset="0"/>
              </a:defRPr>
            </a:lvl4pPr>
            <a:lvl5pPr marL="1828800" indent="0">
              <a:buNone/>
              <a:defRPr sz="2000" b="1" i="0">
                <a:solidFill>
                  <a:schemeClr val="tx1">
                    <a:lumMod val="75000"/>
                    <a:lumOff val="25000"/>
                  </a:schemeClr>
                </a:solidFill>
                <a:latin typeface="Helvetica Neue LT Std 87 Heavy " panose="020B0604020202020204" pitchFamily="34" charset="0"/>
              </a:defRPr>
            </a:lvl5pPr>
          </a:lstStyle>
          <a:p>
            <a:pPr lvl="0"/>
            <a:r>
              <a:rPr lang="en-US" dirty="0"/>
              <a:t>SUBHEAD GOES HERE</a:t>
            </a:r>
          </a:p>
        </p:txBody>
      </p:sp>
      <p:sp>
        <p:nvSpPr>
          <p:cNvPr id="11" name="Text Placeholder 20">
            <a:extLst>
              <a:ext uri="{FF2B5EF4-FFF2-40B4-BE49-F238E27FC236}">
                <a16:creationId xmlns:a16="http://schemas.microsoft.com/office/drawing/2014/main" id="{AAD9F2EC-BAF6-944B-8577-5A516AAE0E2B}"/>
              </a:ext>
            </a:extLst>
          </p:cNvPr>
          <p:cNvSpPr>
            <a:spLocks noGrp="1"/>
          </p:cNvSpPr>
          <p:nvPr>
            <p:ph type="body" sz="quarter" idx="12" hasCustomPrompt="1"/>
          </p:nvPr>
        </p:nvSpPr>
        <p:spPr>
          <a:xfrm>
            <a:off x="2384857" y="2736921"/>
            <a:ext cx="4960160" cy="3365705"/>
          </a:xfrm>
        </p:spPr>
        <p:txBody>
          <a:bodyPr>
            <a:normAutofit/>
          </a:bodyPr>
          <a:lstStyle>
            <a:lvl1pPr marL="0" indent="0">
              <a:buNone/>
              <a:defRPr sz="2000" b="0" i="0">
                <a:solidFill>
                  <a:schemeClr val="tx1">
                    <a:lumMod val="75000"/>
                    <a:lumOff val="25000"/>
                  </a:schemeClr>
                </a:solidFill>
                <a:latin typeface="Helvetica Neue LT Std 57 Conden" panose="020B0506030502030204" pitchFamily="34" charset="0"/>
              </a:defRPr>
            </a:lvl1pPr>
          </a:lstStyle>
          <a:p>
            <a:pPr lvl="0"/>
            <a:r>
              <a:rPr lang="en-US" dirty="0"/>
              <a:t>Body copy goes here. Click to edit copy.</a:t>
            </a:r>
          </a:p>
        </p:txBody>
      </p:sp>
    </p:spTree>
    <p:extLst>
      <p:ext uri="{BB962C8B-B14F-4D97-AF65-F5344CB8AC3E}">
        <p14:creationId xmlns:p14="http://schemas.microsoft.com/office/powerpoint/2010/main" val="195794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61D1810E-5C8D-5942-BC40-9144E8E1391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B07F9B19-C9E4-1F47-8F2F-7FEE9351DCBB}"/>
              </a:ext>
            </a:extLst>
          </p:cNvPr>
          <p:cNvSpPr>
            <a:spLocks noGrp="1"/>
          </p:cNvSpPr>
          <p:nvPr>
            <p:ph type="title" hasCustomPrompt="1"/>
          </p:nvPr>
        </p:nvSpPr>
        <p:spPr>
          <a:xfrm>
            <a:off x="3212759" y="564051"/>
            <a:ext cx="6895069" cy="980544"/>
          </a:xfrm>
          <a:prstGeom prst="rect">
            <a:avLst/>
          </a:prstGeom>
        </p:spPr>
        <p:txBody>
          <a:bodyPr lIns="91408" tIns="45703" rIns="91408" bIns="45703" anchor="t">
            <a:normAutofit/>
          </a:bodyPr>
          <a:lstStyle>
            <a:lvl1pPr algn="l">
              <a:defRPr sz="3500" b="1" i="0" spc="0">
                <a:solidFill>
                  <a:schemeClr val="tx1">
                    <a:lumMod val="75000"/>
                    <a:lumOff val="25000"/>
                  </a:schemeClr>
                </a:solidFill>
                <a:latin typeface="Helvetica Neue LT Std 87 Heavy " panose="020B0604020202020204" pitchFamily="34" charset="0"/>
                <a:cs typeface="Helvetica Neue LT Std 87 Heavy " panose="020B0604020202020204" pitchFamily="34" charset="0"/>
              </a:defRPr>
            </a:lvl1pPr>
          </a:lstStyle>
          <a:p>
            <a:r>
              <a:rPr lang="en-US" dirty="0"/>
              <a:t>HEADLINE GOES HERE</a:t>
            </a:r>
            <a:br>
              <a:rPr lang="en-US" dirty="0"/>
            </a:br>
            <a:r>
              <a:rPr lang="en-US" dirty="0"/>
              <a:t>CLICK TO EDIT TEXT</a:t>
            </a:r>
          </a:p>
        </p:txBody>
      </p:sp>
      <p:sp>
        <p:nvSpPr>
          <p:cNvPr id="6" name="Text Placeholder 6">
            <a:extLst>
              <a:ext uri="{FF2B5EF4-FFF2-40B4-BE49-F238E27FC236}">
                <a16:creationId xmlns:a16="http://schemas.microsoft.com/office/drawing/2014/main" id="{8E978F5A-D6E8-934C-9BB3-AF93F163FA10}"/>
              </a:ext>
            </a:extLst>
          </p:cNvPr>
          <p:cNvSpPr>
            <a:spLocks noGrp="1"/>
          </p:cNvSpPr>
          <p:nvPr>
            <p:ph type="body" sz="quarter" idx="10" hasCustomPrompt="1"/>
          </p:nvPr>
        </p:nvSpPr>
        <p:spPr>
          <a:xfrm>
            <a:off x="2384856" y="2067697"/>
            <a:ext cx="3581228" cy="407146"/>
          </a:xfrm>
        </p:spPr>
        <p:txBody>
          <a:bodyPr>
            <a:normAutofit/>
          </a:bodyPr>
          <a:lstStyle>
            <a:lvl1pPr marL="0" indent="0">
              <a:buNone/>
              <a:defRPr sz="2500" b="1" i="0">
                <a:solidFill>
                  <a:schemeClr val="tx1">
                    <a:lumMod val="75000"/>
                    <a:lumOff val="25000"/>
                  </a:schemeClr>
                </a:solidFill>
                <a:latin typeface="Helvetica Neue LT Std 77 Bold C" panose="020B0604020202020204" pitchFamily="34" charset="0"/>
              </a:defRPr>
            </a:lvl1pPr>
            <a:lvl2pPr marL="457200" indent="0">
              <a:buNone/>
              <a:defRPr sz="2000" b="1" i="0">
                <a:solidFill>
                  <a:schemeClr val="tx1">
                    <a:lumMod val="75000"/>
                    <a:lumOff val="25000"/>
                  </a:schemeClr>
                </a:solidFill>
                <a:latin typeface="Helvetica Neue LT Std 87 Heavy " panose="020B0604020202020204" pitchFamily="34" charset="0"/>
              </a:defRPr>
            </a:lvl2pPr>
            <a:lvl3pPr marL="914400" indent="0">
              <a:buNone/>
              <a:defRPr sz="2000" b="1" i="0">
                <a:solidFill>
                  <a:schemeClr val="tx1">
                    <a:lumMod val="75000"/>
                    <a:lumOff val="25000"/>
                  </a:schemeClr>
                </a:solidFill>
                <a:latin typeface="Helvetica Neue LT Std 87 Heavy " panose="020B0604020202020204" pitchFamily="34" charset="0"/>
              </a:defRPr>
            </a:lvl3pPr>
            <a:lvl4pPr marL="1371600" indent="0">
              <a:buNone/>
              <a:defRPr sz="2000" b="1" i="0">
                <a:solidFill>
                  <a:schemeClr val="tx1">
                    <a:lumMod val="75000"/>
                    <a:lumOff val="25000"/>
                  </a:schemeClr>
                </a:solidFill>
                <a:latin typeface="Helvetica Neue LT Std 87 Heavy " panose="020B0604020202020204" pitchFamily="34" charset="0"/>
              </a:defRPr>
            </a:lvl4pPr>
            <a:lvl5pPr marL="1828800" indent="0">
              <a:buNone/>
              <a:defRPr sz="2000" b="1" i="0">
                <a:solidFill>
                  <a:schemeClr val="tx1">
                    <a:lumMod val="75000"/>
                    <a:lumOff val="25000"/>
                  </a:schemeClr>
                </a:solidFill>
                <a:latin typeface="Helvetica Neue LT Std 87 Heavy " panose="020B0604020202020204" pitchFamily="34" charset="0"/>
              </a:defRPr>
            </a:lvl5pPr>
          </a:lstStyle>
          <a:p>
            <a:pPr lvl="0"/>
            <a:r>
              <a:rPr lang="en-US" dirty="0"/>
              <a:t>SUBHEAD GOES HERE</a:t>
            </a:r>
          </a:p>
        </p:txBody>
      </p:sp>
      <p:sp>
        <p:nvSpPr>
          <p:cNvPr id="7" name="Text Placeholder 20">
            <a:extLst>
              <a:ext uri="{FF2B5EF4-FFF2-40B4-BE49-F238E27FC236}">
                <a16:creationId xmlns:a16="http://schemas.microsoft.com/office/drawing/2014/main" id="{4CB132C2-C84A-F049-8620-963A63CF5706}"/>
              </a:ext>
            </a:extLst>
          </p:cNvPr>
          <p:cNvSpPr>
            <a:spLocks noGrp="1"/>
          </p:cNvSpPr>
          <p:nvPr>
            <p:ph type="body" sz="quarter" idx="12" hasCustomPrompt="1"/>
          </p:nvPr>
        </p:nvSpPr>
        <p:spPr>
          <a:xfrm>
            <a:off x="2384857" y="2736921"/>
            <a:ext cx="8210256" cy="1646237"/>
          </a:xfrm>
        </p:spPr>
        <p:txBody>
          <a:bodyPr>
            <a:normAutofit/>
          </a:bodyPr>
          <a:lstStyle>
            <a:lvl1pPr marL="0" indent="0">
              <a:buNone/>
              <a:defRPr sz="2000" b="0" i="0">
                <a:solidFill>
                  <a:schemeClr val="tx1">
                    <a:lumMod val="75000"/>
                    <a:lumOff val="25000"/>
                  </a:schemeClr>
                </a:solidFill>
                <a:latin typeface="Helvetica Neue LT Std 57 Conden" panose="020B0506030502030204" pitchFamily="34" charset="0"/>
              </a:defRPr>
            </a:lvl1pPr>
          </a:lstStyle>
          <a:p>
            <a:pPr lvl="0"/>
            <a:r>
              <a:rPr lang="en-US" dirty="0"/>
              <a:t>Body copy goes here. Click to edit copy.</a:t>
            </a:r>
          </a:p>
        </p:txBody>
      </p:sp>
      <p:sp>
        <p:nvSpPr>
          <p:cNvPr id="9" name="Text Placeholder 20">
            <a:extLst>
              <a:ext uri="{FF2B5EF4-FFF2-40B4-BE49-F238E27FC236}">
                <a16:creationId xmlns:a16="http://schemas.microsoft.com/office/drawing/2014/main" id="{0B1F7C4F-AE63-D841-86A2-462143EF78AF}"/>
              </a:ext>
            </a:extLst>
          </p:cNvPr>
          <p:cNvSpPr>
            <a:spLocks noGrp="1"/>
          </p:cNvSpPr>
          <p:nvPr>
            <p:ph type="body" sz="quarter" idx="13" hasCustomPrompt="1"/>
          </p:nvPr>
        </p:nvSpPr>
        <p:spPr>
          <a:xfrm>
            <a:off x="2384857" y="4645236"/>
            <a:ext cx="8210256" cy="1646237"/>
          </a:xfrm>
        </p:spPr>
        <p:txBody>
          <a:bodyPr>
            <a:norm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chemeClr val="tx1">
                    <a:lumMod val="75000"/>
                    <a:lumOff val="25000"/>
                  </a:schemeClr>
                </a:solidFill>
                <a:latin typeface="Helvetica Neue LT Std 57 Conden" panose="020B0506030502030204" pitchFamily="34" charset="0"/>
              </a:defRPr>
            </a:lvl1pPr>
          </a:lstStyle>
          <a:p>
            <a:pPr lvl="0"/>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lvl="0"/>
            <a:endParaRPr lang="en-US" dirty="0"/>
          </a:p>
        </p:txBody>
      </p:sp>
    </p:spTree>
    <p:extLst>
      <p:ext uri="{BB962C8B-B14F-4D97-AF65-F5344CB8AC3E}">
        <p14:creationId xmlns:p14="http://schemas.microsoft.com/office/powerpoint/2010/main" val="2564264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66FDE1A0-1456-D747-9E3A-778A64D1BF9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B07F9B19-C9E4-1F47-8F2F-7FEE9351DCBB}"/>
              </a:ext>
            </a:extLst>
          </p:cNvPr>
          <p:cNvSpPr>
            <a:spLocks noGrp="1"/>
          </p:cNvSpPr>
          <p:nvPr>
            <p:ph type="title" hasCustomPrompt="1"/>
          </p:nvPr>
        </p:nvSpPr>
        <p:spPr>
          <a:xfrm>
            <a:off x="3212759" y="564051"/>
            <a:ext cx="6895069" cy="980544"/>
          </a:xfrm>
          <a:prstGeom prst="rect">
            <a:avLst/>
          </a:prstGeom>
        </p:spPr>
        <p:txBody>
          <a:bodyPr lIns="91408" tIns="45703" rIns="91408" bIns="45703" anchor="t">
            <a:normAutofit/>
          </a:bodyPr>
          <a:lstStyle>
            <a:lvl1pPr algn="l">
              <a:defRPr sz="3500" b="1" i="0" spc="0">
                <a:solidFill>
                  <a:schemeClr val="tx1">
                    <a:lumMod val="75000"/>
                    <a:lumOff val="25000"/>
                  </a:schemeClr>
                </a:solidFill>
                <a:latin typeface="Helvetica Neue LT Std 87 Heavy " panose="020B0604020202020204" pitchFamily="34" charset="0"/>
                <a:cs typeface="Helvetica Neue LT Std 87 Heavy " panose="020B0604020202020204" pitchFamily="34" charset="0"/>
              </a:defRPr>
            </a:lvl1pPr>
          </a:lstStyle>
          <a:p>
            <a:r>
              <a:rPr lang="en-US" dirty="0"/>
              <a:t>HEADLINE GOES HERE</a:t>
            </a:r>
            <a:br>
              <a:rPr lang="en-US" dirty="0"/>
            </a:br>
            <a:r>
              <a:rPr lang="en-US" dirty="0"/>
              <a:t>CLICK TO EDIT TEXT</a:t>
            </a:r>
          </a:p>
        </p:txBody>
      </p:sp>
      <p:sp>
        <p:nvSpPr>
          <p:cNvPr id="6" name="Text Placeholder 6">
            <a:extLst>
              <a:ext uri="{FF2B5EF4-FFF2-40B4-BE49-F238E27FC236}">
                <a16:creationId xmlns:a16="http://schemas.microsoft.com/office/drawing/2014/main" id="{94A38A1E-2DD3-1F4E-B041-7BA7CDC66B6F}"/>
              </a:ext>
            </a:extLst>
          </p:cNvPr>
          <p:cNvSpPr>
            <a:spLocks noGrp="1"/>
          </p:cNvSpPr>
          <p:nvPr>
            <p:ph type="body" sz="quarter" idx="10" hasCustomPrompt="1"/>
          </p:nvPr>
        </p:nvSpPr>
        <p:spPr>
          <a:xfrm>
            <a:off x="3212759" y="2067697"/>
            <a:ext cx="3581228" cy="407146"/>
          </a:xfrm>
        </p:spPr>
        <p:txBody>
          <a:bodyPr>
            <a:normAutofit/>
          </a:bodyPr>
          <a:lstStyle>
            <a:lvl1pPr marL="0" indent="0">
              <a:buNone/>
              <a:defRPr sz="2500" b="1" i="0">
                <a:solidFill>
                  <a:schemeClr val="tx1">
                    <a:lumMod val="75000"/>
                    <a:lumOff val="25000"/>
                  </a:schemeClr>
                </a:solidFill>
                <a:latin typeface="Helvetica Neue LT Std 77 Bold C" panose="020B0604020202020204" pitchFamily="34" charset="0"/>
              </a:defRPr>
            </a:lvl1pPr>
            <a:lvl2pPr marL="457200" indent="0">
              <a:buNone/>
              <a:defRPr sz="2000" b="1" i="0">
                <a:solidFill>
                  <a:schemeClr val="tx1">
                    <a:lumMod val="75000"/>
                    <a:lumOff val="25000"/>
                  </a:schemeClr>
                </a:solidFill>
                <a:latin typeface="Helvetica Neue LT Std 87 Heavy " panose="020B0604020202020204" pitchFamily="34" charset="0"/>
              </a:defRPr>
            </a:lvl2pPr>
            <a:lvl3pPr marL="914400" indent="0">
              <a:buNone/>
              <a:defRPr sz="2000" b="1" i="0">
                <a:solidFill>
                  <a:schemeClr val="tx1">
                    <a:lumMod val="75000"/>
                    <a:lumOff val="25000"/>
                  </a:schemeClr>
                </a:solidFill>
                <a:latin typeface="Helvetica Neue LT Std 87 Heavy " panose="020B0604020202020204" pitchFamily="34" charset="0"/>
              </a:defRPr>
            </a:lvl3pPr>
            <a:lvl4pPr marL="1371600" indent="0">
              <a:buNone/>
              <a:defRPr sz="2000" b="1" i="0">
                <a:solidFill>
                  <a:schemeClr val="tx1">
                    <a:lumMod val="75000"/>
                    <a:lumOff val="25000"/>
                  </a:schemeClr>
                </a:solidFill>
                <a:latin typeface="Helvetica Neue LT Std 87 Heavy " panose="020B0604020202020204" pitchFamily="34" charset="0"/>
              </a:defRPr>
            </a:lvl4pPr>
            <a:lvl5pPr marL="1828800" indent="0">
              <a:buNone/>
              <a:defRPr sz="2000" b="1" i="0">
                <a:solidFill>
                  <a:schemeClr val="tx1">
                    <a:lumMod val="75000"/>
                    <a:lumOff val="25000"/>
                  </a:schemeClr>
                </a:solidFill>
                <a:latin typeface="Helvetica Neue LT Std 87 Heavy " panose="020B0604020202020204" pitchFamily="34" charset="0"/>
              </a:defRPr>
            </a:lvl5pPr>
          </a:lstStyle>
          <a:p>
            <a:pPr lvl="0"/>
            <a:r>
              <a:rPr lang="en-US" dirty="0"/>
              <a:t>SUBHEAD GOES HERE</a:t>
            </a:r>
          </a:p>
        </p:txBody>
      </p:sp>
      <p:sp>
        <p:nvSpPr>
          <p:cNvPr id="9" name="Text Placeholder 20">
            <a:extLst>
              <a:ext uri="{FF2B5EF4-FFF2-40B4-BE49-F238E27FC236}">
                <a16:creationId xmlns:a16="http://schemas.microsoft.com/office/drawing/2014/main" id="{DEE9DD5F-AF6A-9443-A444-6AE98ACD343D}"/>
              </a:ext>
            </a:extLst>
          </p:cNvPr>
          <p:cNvSpPr>
            <a:spLocks noGrp="1"/>
          </p:cNvSpPr>
          <p:nvPr>
            <p:ph type="body" sz="quarter" idx="14" hasCustomPrompt="1"/>
          </p:nvPr>
        </p:nvSpPr>
        <p:spPr>
          <a:xfrm>
            <a:off x="3212760" y="2736921"/>
            <a:ext cx="7123936" cy="3385583"/>
          </a:xfrm>
        </p:spPr>
        <p:txBody>
          <a:bodyPr>
            <a:norm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chemeClr val="tx1">
                    <a:lumMod val="75000"/>
                    <a:lumOff val="25000"/>
                  </a:schemeClr>
                </a:solidFill>
                <a:latin typeface="Helvetica Neue LT Std 57 Conden" panose="020B0506030502030204" pitchFamily="34" charset="0"/>
              </a:defRPr>
            </a:lvl1pPr>
          </a:lstStyle>
          <a:p>
            <a:pPr lvl="0"/>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lvl="0"/>
            <a:endParaRPr lang="en-US" dirty="0"/>
          </a:p>
        </p:txBody>
      </p:sp>
    </p:spTree>
    <p:extLst>
      <p:ext uri="{BB962C8B-B14F-4D97-AF65-F5344CB8AC3E}">
        <p14:creationId xmlns:p14="http://schemas.microsoft.com/office/powerpoint/2010/main" val="327140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06C9A-DCC4-4B3D-9F0C-776862FB10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F66548-0D59-44BA-9BBE-A3D10B2A68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E952FA-14F6-4C20-9AEB-712ACCBC06BC}"/>
              </a:ext>
            </a:extLst>
          </p:cNvPr>
          <p:cNvSpPr>
            <a:spLocks noGrp="1"/>
          </p:cNvSpPr>
          <p:nvPr>
            <p:ph type="dt" sz="half" idx="10"/>
          </p:nvPr>
        </p:nvSpPr>
        <p:spPr/>
        <p:txBody>
          <a:bodyPr/>
          <a:lstStyle/>
          <a:p>
            <a:fld id="{C7C936F7-E0EB-4C4B-8A1C-21F667FD6376}" type="datetimeFigureOut">
              <a:rPr lang="en-US" smtClean="0"/>
              <a:t>11/8/2022</a:t>
            </a:fld>
            <a:endParaRPr lang="en-US"/>
          </a:p>
        </p:txBody>
      </p:sp>
      <p:sp>
        <p:nvSpPr>
          <p:cNvPr id="5" name="Footer Placeholder 4">
            <a:extLst>
              <a:ext uri="{FF2B5EF4-FFF2-40B4-BE49-F238E27FC236}">
                <a16:creationId xmlns:a16="http://schemas.microsoft.com/office/drawing/2014/main" id="{1BE4CC19-3050-41EC-8115-4B91731981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B1273E-7E63-4207-BD43-3FE696A8802A}"/>
              </a:ext>
            </a:extLst>
          </p:cNvPr>
          <p:cNvSpPr>
            <a:spLocks noGrp="1"/>
          </p:cNvSpPr>
          <p:nvPr>
            <p:ph type="sldNum" sz="quarter" idx="12"/>
          </p:nvPr>
        </p:nvSpPr>
        <p:spPr/>
        <p:txBody>
          <a:bodyPr/>
          <a:lstStyle/>
          <a:p>
            <a:fld id="{E7D5204A-8867-4EE3-9FED-A46D22AB6F23}" type="slidenum">
              <a:rPr lang="en-US" smtClean="0"/>
              <a:t>‹#›</a:t>
            </a:fld>
            <a:endParaRPr lang="en-US"/>
          </a:p>
        </p:txBody>
      </p:sp>
    </p:spTree>
    <p:extLst>
      <p:ext uri="{BB962C8B-B14F-4D97-AF65-F5344CB8AC3E}">
        <p14:creationId xmlns:p14="http://schemas.microsoft.com/office/powerpoint/2010/main" val="2982301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06EFB2-63F0-454D-ADA6-B0BCA8E7313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B85A5615-3AAF-554A-9D12-00B0C7702586}"/>
              </a:ext>
            </a:extLst>
          </p:cNvPr>
          <p:cNvSpPr>
            <a:spLocks noGrp="1"/>
          </p:cNvSpPr>
          <p:nvPr>
            <p:ph type="title" hasCustomPrompt="1"/>
          </p:nvPr>
        </p:nvSpPr>
        <p:spPr>
          <a:xfrm>
            <a:off x="2384855" y="564051"/>
            <a:ext cx="6895069" cy="980544"/>
          </a:xfrm>
          <a:prstGeom prst="rect">
            <a:avLst/>
          </a:prstGeom>
        </p:spPr>
        <p:txBody>
          <a:bodyPr lIns="91408" tIns="45703" rIns="91408" bIns="45703" anchor="t">
            <a:normAutofit/>
          </a:bodyPr>
          <a:lstStyle>
            <a:lvl1pPr algn="l">
              <a:defRPr sz="3500" b="1" i="0" spc="0">
                <a:solidFill>
                  <a:schemeClr val="tx1">
                    <a:lumMod val="75000"/>
                    <a:lumOff val="25000"/>
                  </a:schemeClr>
                </a:solidFill>
                <a:latin typeface="Helvetica Neue LT Std 87 Heavy " panose="020B0604020202020204" pitchFamily="34" charset="0"/>
                <a:cs typeface="Helvetica Neue LT Std 87 Heavy " panose="020B0604020202020204" pitchFamily="34" charset="0"/>
              </a:defRPr>
            </a:lvl1pPr>
          </a:lstStyle>
          <a:p>
            <a:r>
              <a:rPr lang="en-US" dirty="0"/>
              <a:t>HEADLINE GOES HERE</a:t>
            </a:r>
            <a:br>
              <a:rPr lang="en-US" dirty="0"/>
            </a:br>
            <a:r>
              <a:rPr lang="en-US" dirty="0"/>
              <a:t>CLICK TO EDIT TEXT</a:t>
            </a:r>
          </a:p>
        </p:txBody>
      </p:sp>
      <p:pic>
        <p:nvPicPr>
          <p:cNvPr id="5" name="Picture 4" descr="A close up of a sign&#10;&#10;Description automatically generated">
            <a:extLst>
              <a:ext uri="{FF2B5EF4-FFF2-40B4-BE49-F238E27FC236}">
                <a16:creationId xmlns:a16="http://schemas.microsoft.com/office/drawing/2014/main" id="{8A0A6D87-488F-7943-A47B-6623EFDDB03A}"/>
              </a:ext>
            </a:extLst>
          </p:cNvPr>
          <p:cNvPicPr>
            <a:picLocks noChangeAspect="1"/>
          </p:cNvPicPr>
          <p:nvPr userDrawn="1"/>
        </p:nvPicPr>
        <p:blipFill>
          <a:blip r:embed="rId3"/>
          <a:stretch>
            <a:fillRect/>
          </a:stretch>
        </p:blipFill>
        <p:spPr>
          <a:xfrm>
            <a:off x="9807145" y="682749"/>
            <a:ext cx="1705233" cy="741163"/>
          </a:xfrm>
          <a:prstGeom prst="rect">
            <a:avLst/>
          </a:prstGeom>
        </p:spPr>
      </p:pic>
      <p:sp>
        <p:nvSpPr>
          <p:cNvPr id="7" name="Text Placeholder 6">
            <a:extLst>
              <a:ext uri="{FF2B5EF4-FFF2-40B4-BE49-F238E27FC236}">
                <a16:creationId xmlns:a16="http://schemas.microsoft.com/office/drawing/2014/main" id="{42DCBF5F-BFAE-FE4D-AD7F-D096D4D5BBC8}"/>
              </a:ext>
            </a:extLst>
          </p:cNvPr>
          <p:cNvSpPr>
            <a:spLocks noGrp="1"/>
          </p:cNvSpPr>
          <p:nvPr>
            <p:ph type="body" sz="quarter" idx="10" hasCustomPrompt="1"/>
          </p:nvPr>
        </p:nvSpPr>
        <p:spPr>
          <a:xfrm>
            <a:off x="2384856" y="2067697"/>
            <a:ext cx="3581228" cy="407146"/>
          </a:xfrm>
        </p:spPr>
        <p:txBody>
          <a:bodyPr>
            <a:normAutofit/>
          </a:bodyPr>
          <a:lstStyle>
            <a:lvl1pPr marL="0" indent="0">
              <a:buNone/>
              <a:defRPr sz="2500" b="1" i="0">
                <a:solidFill>
                  <a:schemeClr val="tx1">
                    <a:lumMod val="75000"/>
                    <a:lumOff val="25000"/>
                  </a:schemeClr>
                </a:solidFill>
                <a:latin typeface="Helvetica Neue LT Std 77 Bold C" panose="020B0604020202020204" pitchFamily="34" charset="0"/>
              </a:defRPr>
            </a:lvl1pPr>
            <a:lvl2pPr marL="457200" indent="0">
              <a:buNone/>
              <a:defRPr sz="2000" b="1" i="0">
                <a:solidFill>
                  <a:schemeClr val="tx1">
                    <a:lumMod val="75000"/>
                    <a:lumOff val="25000"/>
                  </a:schemeClr>
                </a:solidFill>
                <a:latin typeface="Helvetica Neue LT Std 87 Heavy " panose="020B0604020202020204" pitchFamily="34" charset="0"/>
              </a:defRPr>
            </a:lvl2pPr>
            <a:lvl3pPr marL="914400" indent="0">
              <a:buNone/>
              <a:defRPr sz="2000" b="1" i="0">
                <a:solidFill>
                  <a:schemeClr val="tx1">
                    <a:lumMod val="75000"/>
                    <a:lumOff val="25000"/>
                  </a:schemeClr>
                </a:solidFill>
                <a:latin typeface="Helvetica Neue LT Std 87 Heavy " panose="020B0604020202020204" pitchFamily="34" charset="0"/>
              </a:defRPr>
            </a:lvl3pPr>
            <a:lvl4pPr marL="1371600" indent="0">
              <a:buNone/>
              <a:defRPr sz="2000" b="1" i="0">
                <a:solidFill>
                  <a:schemeClr val="tx1">
                    <a:lumMod val="75000"/>
                    <a:lumOff val="25000"/>
                  </a:schemeClr>
                </a:solidFill>
                <a:latin typeface="Helvetica Neue LT Std 87 Heavy " panose="020B0604020202020204" pitchFamily="34" charset="0"/>
              </a:defRPr>
            </a:lvl4pPr>
            <a:lvl5pPr marL="1828800" indent="0">
              <a:buNone/>
              <a:defRPr sz="2000" b="1" i="0">
                <a:solidFill>
                  <a:schemeClr val="tx1">
                    <a:lumMod val="75000"/>
                    <a:lumOff val="25000"/>
                  </a:schemeClr>
                </a:solidFill>
                <a:latin typeface="Helvetica Neue LT Std 87 Heavy " panose="020B0604020202020204" pitchFamily="34" charset="0"/>
              </a:defRPr>
            </a:lvl5pPr>
          </a:lstStyle>
          <a:p>
            <a:pPr lvl="0"/>
            <a:r>
              <a:rPr lang="en-US" dirty="0"/>
              <a:t>SUBHEAD GOES HERE</a:t>
            </a:r>
          </a:p>
        </p:txBody>
      </p:sp>
      <p:sp>
        <p:nvSpPr>
          <p:cNvPr id="8" name="Text Placeholder 20">
            <a:extLst>
              <a:ext uri="{FF2B5EF4-FFF2-40B4-BE49-F238E27FC236}">
                <a16:creationId xmlns:a16="http://schemas.microsoft.com/office/drawing/2014/main" id="{280FD08A-FA6A-6C4B-ADF6-A4C098C4C2A5}"/>
              </a:ext>
            </a:extLst>
          </p:cNvPr>
          <p:cNvSpPr>
            <a:spLocks noGrp="1"/>
          </p:cNvSpPr>
          <p:nvPr>
            <p:ph type="body" sz="quarter" idx="12" hasCustomPrompt="1"/>
          </p:nvPr>
        </p:nvSpPr>
        <p:spPr>
          <a:xfrm>
            <a:off x="2384857" y="2736921"/>
            <a:ext cx="8210256" cy="1646237"/>
          </a:xfrm>
        </p:spPr>
        <p:txBody>
          <a:bodyPr>
            <a:normAutofit/>
          </a:bodyPr>
          <a:lstStyle>
            <a:lvl1pPr marL="0" indent="0">
              <a:buNone/>
              <a:defRPr sz="2000" b="0" i="0">
                <a:solidFill>
                  <a:schemeClr val="tx1">
                    <a:lumMod val="75000"/>
                    <a:lumOff val="25000"/>
                  </a:schemeClr>
                </a:solidFill>
                <a:latin typeface="Helvetica Neue LT Std 57 Conden" panose="020B0506030502030204" pitchFamily="34" charset="0"/>
              </a:defRPr>
            </a:lvl1pPr>
          </a:lstStyle>
          <a:p>
            <a:pPr lvl="0"/>
            <a:r>
              <a:rPr lang="en-US" dirty="0"/>
              <a:t>Body copy goes here. Click to edit copy.</a:t>
            </a:r>
          </a:p>
        </p:txBody>
      </p:sp>
      <p:sp>
        <p:nvSpPr>
          <p:cNvPr id="9" name="Text Placeholder 20">
            <a:extLst>
              <a:ext uri="{FF2B5EF4-FFF2-40B4-BE49-F238E27FC236}">
                <a16:creationId xmlns:a16="http://schemas.microsoft.com/office/drawing/2014/main" id="{F1399739-358C-0A47-8E0E-382B116E1EA2}"/>
              </a:ext>
            </a:extLst>
          </p:cNvPr>
          <p:cNvSpPr>
            <a:spLocks noGrp="1"/>
          </p:cNvSpPr>
          <p:nvPr>
            <p:ph type="body" sz="quarter" idx="13" hasCustomPrompt="1"/>
          </p:nvPr>
        </p:nvSpPr>
        <p:spPr>
          <a:xfrm>
            <a:off x="2384857" y="4645236"/>
            <a:ext cx="8210256" cy="1646237"/>
          </a:xfrm>
        </p:spPr>
        <p:txBody>
          <a:bodyPr>
            <a:norm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chemeClr val="tx1">
                    <a:lumMod val="75000"/>
                    <a:lumOff val="25000"/>
                  </a:schemeClr>
                </a:solidFill>
                <a:latin typeface="Helvetica Neue LT Std 57 Conden" panose="020B0506030502030204" pitchFamily="34" charset="0"/>
              </a:defRPr>
            </a:lvl1pPr>
          </a:lstStyle>
          <a:p>
            <a:pPr lvl="0"/>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lvl="0"/>
            <a:endParaRPr lang="en-US" dirty="0"/>
          </a:p>
        </p:txBody>
      </p:sp>
    </p:spTree>
    <p:extLst>
      <p:ext uri="{BB962C8B-B14F-4D97-AF65-F5344CB8AC3E}">
        <p14:creationId xmlns:p14="http://schemas.microsoft.com/office/powerpoint/2010/main" val="1480168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0626BA2-D1CA-5A43-880B-FCF13BC8813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B85A5615-3AAF-554A-9D12-00B0C7702586}"/>
              </a:ext>
            </a:extLst>
          </p:cNvPr>
          <p:cNvSpPr>
            <a:spLocks noGrp="1"/>
          </p:cNvSpPr>
          <p:nvPr>
            <p:ph type="title" hasCustomPrompt="1"/>
          </p:nvPr>
        </p:nvSpPr>
        <p:spPr>
          <a:xfrm>
            <a:off x="2384855" y="564051"/>
            <a:ext cx="6895069" cy="980544"/>
          </a:xfrm>
          <a:prstGeom prst="rect">
            <a:avLst/>
          </a:prstGeom>
        </p:spPr>
        <p:txBody>
          <a:bodyPr lIns="91408" tIns="45703" rIns="91408" bIns="45703" anchor="t">
            <a:normAutofit/>
          </a:bodyPr>
          <a:lstStyle>
            <a:lvl1pPr algn="l">
              <a:defRPr sz="3500" b="1" i="0" spc="0">
                <a:solidFill>
                  <a:schemeClr val="tx1">
                    <a:lumMod val="75000"/>
                    <a:lumOff val="25000"/>
                  </a:schemeClr>
                </a:solidFill>
                <a:latin typeface="Helvetica Neue LT Std 87 Heavy " panose="020B0604020202020204" pitchFamily="34" charset="0"/>
                <a:cs typeface="Helvetica Neue LT Std 87 Heavy " panose="020B0604020202020204" pitchFamily="34" charset="0"/>
              </a:defRPr>
            </a:lvl1pPr>
          </a:lstStyle>
          <a:p>
            <a:r>
              <a:rPr lang="en-US" dirty="0"/>
              <a:t>HEADLINE GOES HERE</a:t>
            </a:r>
            <a:br>
              <a:rPr lang="en-US" dirty="0"/>
            </a:br>
            <a:r>
              <a:rPr lang="en-US" dirty="0"/>
              <a:t>CLICK TO EDIT TEXT</a:t>
            </a:r>
          </a:p>
        </p:txBody>
      </p:sp>
      <p:pic>
        <p:nvPicPr>
          <p:cNvPr id="7" name="Picture 6" descr="A close up of a sign&#10;&#10;Description automatically generated">
            <a:extLst>
              <a:ext uri="{FF2B5EF4-FFF2-40B4-BE49-F238E27FC236}">
                <a16:creationId xmlns:a16="http://schemas.microsoft.com/office/drawing/2014/main" id="{855BF58F-2A13-8040-B845-1A6BE10D7A79}"/>
              </a:ext>
            </a:extLst>
          </p:cNvPr>
          <p:cNvPicPr>
            <a:picLocks noChangeAspect="1"/>
          </p:cNvPicPr>
          <p:nvPr userDrawn="1"/>
        </p:nvPicPr>
        <p:blipFill>
          <a:blip r:embed="rId3"/>
          <a:stretch>
            <a:fillRect/>
          </a:stretch>
        </p:blipFill>
        <p:spPr>
          <a:xfrm>
            <a:off x="9807145" y="682749"/>
            <a:ext cx="1705233" cy="741163"/>
          </a:xfrm>
          <a:prstGeom prst="rect">
            <a:avLst/>
          </a:prstGeom>
        </p:spPr>
      </p:pic>
      <p:sp>
        <p:nvSpPr>
          <p:cNvPr id="9" name="Text Placeholder 6">
            <a:extLst>
              <a:ext uri="{FF2B5EF4-FFF2-40B4-BE49-F238E27FC236}">
                <a16:creationId xmlns:a16="http://schemas.microsoft.com/office/drawing/2014/main" id="{40662EAE-B186-CE4A-9146-BCB864E08F65}"/>
              </a:ext>
            </a:extLst>
          </p:cNvPr>
          <p:cNvSpPr>
            <a:spLocks noGrp="1"/>
          </p:cNvSpPr>
          <p:nvPr>
            <p:ph type="body" sz="quarter" idx="10" hasCustomPrompt="1"/>
          </p:nvPr>
        </p:nvSpPr>
        <p:spPr>
          <a:xfrm>
            <a:off x="2384855" y="2067697"/>
            <a:ext cx="3581228" cy="407146"/>
          </a:xfrm>
        </p:spPr>
        <p:txBody>
          <a:bodyPr>
            <a:normAutofit/>
          </a:bodyPr>
          <a:lstStyle>
            <a:lvl1pPr marL="0" indent="0">
              <a:buNone/>
              <a:defRPr sz="2500" b="1" i="0">
                <a:solidFill>
                  <a:schemeClr val="tx1">
                    <a:lumMod val="75000"/>
                    <a:lumOff val="25000"/>
                  </a:schemeClr>
                </a:solidFill>
                <a:latin typeface="Helvetica Neue LT Std 77 Bold C" panose="020B0604020202020204" pitchFamily="34" charset="0"/>
              </a:defRPr>
            </a:lvl1pPr>
            <a:lvl2pPr marL="457200" indent="0">
              <a:buNone/>
              <a:defRPr sz="2000" b="1" i="0">
                <a:solidFill>
                  <a:schemeClr val="tx1">
                    <a:lumMod val="75000"/>
                    <a:lumOff val="25000"/>
                  </a:schemeClr>
                </a:solidFill>
                <a:latin typeface="Helvetica Neue LT Std 87 Heavy " panose="020B0604020202020204" pitchFamily="34" charset="0"/>
              </a:defRPr>
            </a:lvl2pPr>
            <a:lvl3pPr marL="914400" indent="0">
              <a:buNone/>
              <a:defRPr sz="2000" b="1" i="0">
                <a:solidFill>
                  <a:schemeClr val="tx1">
                    <a:lumMod val="75000"/>
                    <a:lumOff val="25000"/>
                  </a:schemeClr>
                </a:solidFill>
                <a:latin typeface="Helvetica Neue LT Std 87 Heavy " panose="020B0604020202020204" pitchFamily="34" charset="0"/>
              </a:defRPr>
            </a:lvl3pPr>
            <a:lvl4pPr marL="1371600" indent="0">
              <a:buNone/>
              <a:defRPr sz="2000" b="1" i="0">
                <a:solidFill>
                  <a:schemeClr val="tx1">
                    <a:lumMod val="75000"/>
                    <a:lumOff val="25000"/>
                  </a:schemeClr>
                </a:solidFill>
                <a:latin typeface="Helvetica Neue LT Std 87 Heavy " panose="020B0604020202020204" pitchFamily="34" charset="0"/>
              </a:defRPr>
            </a:lvl4pPr>
            <a:lvl5pPr marL="1828800" indent="0">
              <a:buNone/>
              <a:defRPr sz="2000" b="1" i="0">
                <a:solidFill>
                  <a:schemeClr val="tx1">
                    <a:lumMod val="75000"/>
                    <a:lumOff val="25000"/>
                  </a:schemeClr>
                </a:solidFill>
                <a:latin typeface="Helvetica Neue LT Std 87 Heavy " panose="020B0604020202020204" pitchFamily="34" charset="0"/>
              </a:defRPr>
            </a:lvl5pPr>
          </a:lstStyle>
          <a:p>
            <a:pPr lvl="0"/>
            <a:r>
              <a:rPr lang="en-US" dirty="0"/>
              <a:t>SUBHEAD GOES HERE</a:t>
            </a:r>
          </a:p>
        </p:txBody>
      </p:sp>
      <p:sp>
        <p:nvSpPr>
          <p:cNvPr id="11" name="Text Placeholder 20">
            <a:extLst>
              <a:ext uri="{FF2B5EF4-FFF2-40B4-BE49-F238E27FC236}">
                <a16:creationId xmlns:a16="http://schemas.microsoft.com/office/drawing/2014/main" id="{08774397-8DF5-5045-9255-F4BF05B3570D}"/>
              </a:ext>
            </a:extLst>
          </p:cNvPr>
          <p:cNvSpPr>
            <a:spLocks noGrp="1"/>
          </p:cNvSpPr>
          <p:nvPr>
            <p:ph type="body" sz="quarter" idx="13" hasCustomPrompt="1"/>
          </p:nvPr>
        </p:nvSpPr>
        <p:spPr>
          <a:xfrm>
            <a:off x="2384855" y="2736921"/>
            <a:ext cx="7123937" cy="3385583"/>
          </a:xfrm>
        </p:spPr>
        <p:txBody>
          <a:bodyPr>
            <a:norm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chemeClr val="tx1">
                    <a:lumMod val="75000"/>
                    <a:lumOff val="25000"/>
                  </a:schemeClr>
                </a:solidFill>
                <a:latin typeface="Helvetica Neue LT Std 57 Conden" panose="020B0506030502030204" pitchFamily="34" charset="0"/>
              </a:defRPr>
            </a:lvl1pPr>
          </a:lstStyle>
          <a:p>
            <a:pPr lvl="0"/>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lvl="0"/>
            <a:endParaRPr lang="en-US" dirty="0"/>
          </a:p>
        </p:txBody>
      </p:sp>
    </p:spTree>
    <p:extLst>
      <p:ext uri="{BB962C8B-B14F-4D97-AF65-F5344CB8AC3E}">
        <p14:creationId xmlns:p14="http://schemas.microsoft.com/office/powerpoint/2010/main" val="2689512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5DC13A74-276A-F245-B18E-E5B2754C67D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B85A5615-3AAF-554A-9D12-00B0C7702586}"/>
              </a:ext>
            </a:extLst>
          </p:cNvPr>
          <p:cNvSpPr>
            <a:spLocks noGrp="1"/>
          </p:cNvSpPr>
          <p:nvPr>
            <p:ph type="title" hasCustomPrompt="1"/>
          </p:nvPr>
        </p:nvSpPr>
        <p:spPr>
          <a:xfrm>
            <a:off x="2384855" y="564051"/>
            <a:ext cx="6895069" cy="980544"/>
          </a:xfrm>
          <a:prstGeom prst="rect">
            <a:avLst/>
          </a:prstGeom>
        </p:spPr>
        <p:txBody>
          <a:bodyPr lIns="91408" tIns="45703" rIns="91408" bIns="45703" anchor="t">
            <a:normAutofit/>
          </a:bodyPr>
          <a:lstStyle>
            <a:lvl1pPr algn="l">
              <a:defRPr sz="3500" b="1" i="0" spc="0">
                <a:solidFill>
                  <a:schemeClr val="tx1">
                    <a:lumMod val="75000"/>
                    <a:lumOff val="25000"/>
                  </a:schemeClr>
                </a:solidFill>
                <a:latin typeface="Helvetica Neue LT Std 87 Heavy " panose="020B0604020202020204" pitchFamily="34" charset="0"/>
                <a:cs typeface="Helvetica Neue LT Std 87 Heavy " panose="020B0604020202020204" pitchFamily="34" charset="0"/>
              </a:defRPr>
            </a:lvl1pPr>
          </a:lstStyle>
          <a:p>
            <a:r>
              <a:rPr lang="en-US" dirty="0"/>
              <a:t>HEADLINE GOES HERE</a:t>
            </a:r>
            <a:br>
              <a:rPr lang="en-US" dirty="0"/>
            </a:br>
            <a:r>
              <a:rPr lang="en-US" dirty="0"/>
              <a:t>CLICK TO EDIT TEXT</a:t>
            </a:r>
          </a:p>
        </p:txBody>
      </p:sp>
      <p:pic>
        <p:nvPicPr>
          <p:cNvPr id="5" name="Picture 4" descr="A close up of a sign&#10;&#10;Description automatically generated">
            <a:extLst>
              <a:ext uri="{FF2B5EF4-FFF2-40B4-BE49-F238E27FC236}">
                <a16:creationId xmlns:a16="http://schemas.microsoft.com/office/drawing/2014/main" id="{8A0A6D87-488F-7943-A47B-6623EFDDB03A}"/>
              </a:ext>
            </a:extLst>
          </p:cNvPr>
          <p:cNvPicPr>
            <a:picLocks noChangeAspect="1"/>
          </p:cNvPicPr>
          <p:nvPr userDrawn="1"/>
        </p:nvPicPr>
        <p:blipFill>
          <a:blip r:embed="rId3"/>
          <a:stretch>
            <a:fillRect/>
          </a:stretch>
        </p:blipFill>
        <p:spPr>
          <a:xfrm>
            <a:off x="9807145" y="682749"/>
            <a:ext cx="1705233" cy="741163"/>
          </a:xfrm>
          <a:prstGeom prst="rect">
            <a:avLst/>
          </a:prstGeom>
        </p:spPr>
      </p:pic>
      <p:sp>
        <p:nvSpPr>
          <p:cNvPr id="7" name="Text Placeholder 6">
            <a:extLst>
              <a:ext uri="{FF2B5EF4-FFF2-40B4-BE49-F238E27FC236}">
                <a16:creationId xmlns:a16="http://schemas.microsoft.com/office/drawing/2014/main" id="{7BE29B51-CA19-764B-A812-2DAB6FA16E0E}"/>
              </a:ext>
            </a:extLst>
          </p:cNvPr>
          <p:cNvSpPr>
            <a:spLocks noGrp="1"/>
          </p:cNvSpPr>
          <p:nvPr>
            <p:ph type="body" sz="quarter" idx="10" hasCustomPrompt="1"/>
          </p:nvPr>
        </p:nvSpPr>
        <p:spPr>
          <a:xfrm>
            <a:off x="2384856" y="2067697"/>
            <a:ext cx="3581228" cy="407146"/>
          </a:xfrm>
        </p:spPr>
        <p:txBody>
          <a:bodyPr>
            <a:normAutofit/>
          </a:bodyPr>
          <a:lstStyle>
            <a:lvl1pPr marL="0" indent="0">
              <a:buNone/>
              <a:defRPr sz="2500" b="1" i="0">
                <a:solidFill>
                  <a:schemeClr val="tx1">
                    <a:lumMod val="75000"/>
                    <a:lumOff val="25000"/>
                  </a:schemeClr>
                </a:solidFill>
                <a:latin typeface="Helvetica Neue LT Std 77 Bold C" panose="020B0604020202020204" pitchFamily="34" charset="0"/>
              </a:defRPr>
            </a:lvl1pPr>
            <a:lvl2pPr marL="457200" indent="0">
              <a:buNone/>
              <a:defRPr sz="2000" b="1" i="0">
                <a:solidFill>
                  <a:schemeClr val="tx1">
                    <a:lumMod val="75000"/>
                    <a:lumOff val="25000"/>
                  </a:schemeClr>
                </a:solidFill>
                <a:latin typeface="Helvetica Neue LT Std 87 Heavy " panose="020B0604020202020204" pitchFamily="34" charset="0"/>
              </a:defRPr>
            </a:lvl2pPr>
            <a:lvl3pPr marL="914400" indent="0">
              <a:buNone/>
              <a:defRPr sz="2000" b="1" i="0">
                <a:solidFill>
                  <a:schemeClr val="tx1">
                    <a:lumMod val="75000"/>
                    <a:lumOff val="25000"/>
                  </a:schemeClr>
                </a:solidFill>
                <a:latin typeface="Helvetica Neue LT Std 87 Heavy " panose="020B0604020202020204" pitchFamily="34" charset="0"/>
              </a:defRPr>
            </a:lvl3pPr>
            <a:lvl4pPr marL="1371600" indent="0">
              <a:buNone/>
              <a:defRPr sz="2000" b="1" i="0">
                <a:solidFill>
                  <a:schemeClr val="tx1">
                    <a:lumMod val="75000"/>
                    <a:lumOff val="25000"/>
                  </a:schemeClr>
                </a:solidFill>
                <a:latin typeface="Helvetica Neue LT Std 87 Heavy " panose="020B0604020202020204" pitchFamily="34" charset="0"/>
              </a:defRPr>
            </a:lvl4pPr>
            <a:lvl5pPr marL="1828800" indent="0">
              <a:buNone/>
              <a:defRPr sz="2000" b="1" i="0">
                <a:solidFill>
                  <a:schemeClr val="tx1">
                    <a:lumMod val="75000"/>
                    <a:lumOff val="25000"/>
                  </a:schemeClr>
                </a:solidFill>
                <a:latin typeface="Helvetica Neue LT Std 87 Heavy " panose="020B0604020202020204" pitchFamily="34" charset="0"/>
              </a:defRPr>
            </a:lvl5pPr>
          </a:lstStyle>
          <a:p>
            <a:pPr lvl="0"/>
            <a:r>
              <a:rPr lang="en-US" dirty="0"/>
              <a:t>SUBHEAD GOES HERE</a:t>
            </a:r>
          </a:p>
        </p:txBody>
      </p:sp>
      <p:sp>
        <p:nvSpPr>
          <p:cNvPr id="8" name="Text Placeholder 20">
            <a:extLst>
              <a:ext uri="{FF2B5EF4-FFF2-40B4-BE49-F238E27FC236}">
                <a16:creationId xmlns:a16="http://schemas.microsoft.com/office/drawing/2014/main" id="{36404047-96FC-2E4E-BE9B-E394E629FAE2}"/>
              </a:ext>
            </a:extLst>
          </p:cNvPr>
          <p:cNvSpPr>
            <a:spLocks noGrp="1"/>
          </p:cNvSpPr>
          <p:nvPr>
            <p:ph type="body" sz="quarter" idx="12" hasCustomPrompt="1"/>
          </p:nvPr>
        </p:nvSpPr>
        <p:spPr>
          <a:xfrm>
            <a:off x="2384857" y="2736921"/>
            <a:ext cx="8210256" cy="1646237"/>
          </a:xfrm>
        </p:spPr>
        <p:txBody>
          <a:bodyPr>
            <a:normAutofit/>
          </a:bodyPr>
          <a:lstStyle>
            <a:lvl1pPr marL="0" indent="0">
              <a:buNone/>
              <a:defRPr sz="2000" b="0" i="0">
                <a:solidFill>
                  <a:schemeClr val="tx1">
                    <a:lumMod val="75000"/>
                    <a:lumOff val="25000"/>
                  </a:schemeClr>
                </a:solidFill>
                <a:latin typeface="Helvetica Neue LT Std 57 Conden" panose="020B0506030502030204" pitchFamily="34" charset="0"/>
              </a:defRPr>
            </a:lvl1pPr>
          </a:lstStyle>
          <a:p>
            <a:pPr lvl="0"/>
            <a:r>
              <a:rPr lang="en-US" dirty="0"/>
              <a:t>Body copy goes here. Click to edit copy.</a:t>
            </a:r>
          </a:p>
        </p:txBody>
      </p:sp>
      <p:sp>
        <p:nvSpPr>
          <p:cNvPr id="9" name="Text Placeholder 20">
            <a:extLst>
              <a:ext uri="{FF2B5EF4-FFF2-40B4-BE49-F238E27FC236}">
                <a16:creationId xmlns:a16="http://schemas.microsoft.com/office/drawing/2014/main" id="{04482CD4-AC7E-874F-8EF6-497B3FF18D38}"/>
              </a:ext>
            </a:extLst>
          </p:cNvPr>
          <p:cNvSpPr>
            <a:spLocks noGrp="1"/>
          </p:cNvSpPr>
          <p:nvPr>
            <p:ph type="body" sz="quarter" idx="13" hasCustomPrompt="1"/>
          </p:nvPr>
        </p:nvSpPr>
        <p:spPr>
          <a:xfrm>
            <a:off x="2384857" y="4645236"/>
            <a:ext cx="8210256" cy="1646237"/>
          </a:xfrm>
        </p:spPr>
        <p:txBody>
          <a:bodyPr>
            <a:norm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chemeClr val="tx1">
                    <a:lumMod val="75000"/>
                    <a:lumOff val="25000"/>
                  </a:schemeClr>
                </a:solidFill>
                <a:latin typeface="Helvetica Neue LT Std 57 Conden" panose="020B0506030502030204" pitchFamily="34" charset="0"/>
              </a:defRPr>
            </a:lvl1pPr>
          </a:lstStyle>
          <a:p>
            <a:pPr lvl="0"/>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lvl="0"/>
            <a:endParaRPr lang="en-US" dirty="0"/>
          </a:p>
        </p:txBody>
      </p:sp>
    </p:spTree>
    <p:extLst>
      <p:ext uri="{BB962C8B-B14F-4D97-AF65-F5344CB8AC3E}">
        <p14:creationId xmlns:p14="http://schemas.microsoft.com/office/powerpoint/2010/main" val="152805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EE71A13-3EAB-3940-A1CE-51CBAA30458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B85A5615-3AAF-554A-9D12-00B0C7702586}"/>
              </a:ext>
            </a:extLst>
          </p:cNvPr>
          <p:cNvSpPr>
            <a:spLocks noGrp="1"/>
          </p:cNvSpPr>
          <p:nvPr>
            <p:ph type="title" hasCustomPrompt="1"/>
          </p:nvPr>
        </p:nvSpPr>
        <p:spPr>
          <a:xfrm>
            <a:off x="2384855" y="564051"/>
            <a:ext cx="6895069" cy="980544"/>
          </a:xfrm>
          <a:prstGeom prst="rect">
            <a:avLst/>
          </a:prstGeom>
        </p:spPr>
        <p:txBody>
          <a:bodyPr lIns="91408" tIns="45703" rIns="91408" bIns="45703" anchor="t">
            <a:normAutofit/>
          </a:bodyPr>
          <a:lstStyle>
            <a:lvl1pPr algn="l">
              <a:defRPr sz="3500" b="1" i="0" spc="0">
                <a:solidFill>
                  <a:schemeClr val="tx1">
                    <a:lumMod val="75000"/>
                    <a:lumOff val="25000"/>
                  </a:schemeClr>
                </a:solidFill>
                <a:latin typeface="Helvetica Neue LT Std 87 Heavy " panose="020B0604020202020204" pitchFamily="34" charset="0"/>
                <a:cs typeface="Helvetica Neue LT Std 87 Heavy " panose="020B0604020202020204" pitchFamily="34" charset="0"/>
              </a:defRPr>
            </a:lvl1pPr>
          </a:lstStyle>
          <a:p>
            <a:r>
              <a:rPr lang="en-US" dirty="0"/>
              <a:t>HEADLINE GOES HERE</a:t>
            </a:r>
            <a:br>
              <a:rPr lang="en-US" dirty="0"/>
            </a:br>
            <a:r>
              <a:rPr lang="en-US" dirty="0"/>
              <a:t>CLICK TO EDIT TEXT</a:t>
            </a:r>
          </a:p>
        </p:txBody>
      </p:sp>
      <p:pic>
        <p:nvPicPr>
          <p:cNvPr id="7" name="Picture 6" descr="A close up of a sign&#10;&#10;Description automatically generated">
            <a:extLst>
              <a:ext uri="{FF2B5EF4-FFF2-40B4-BE49-F238E27FC236}">
                <a16:creationId xmlns:a16="http://schemas.microsoft.com/office/drawing/2014/main" id="{855BF58F-2A13-8040-B845-1A6BE10D7A79}"/>
              </a:ext>
            </a:extLst>
          </p:cNvPr>
          <p:cNvPicPr>
            <a:picLocks noChangeAspect="1"/>
          </p:cNvPicPr>
          <p:nvPr userDrawn="1"/>
        </p:nvPicPr>
        <p:blipFill>
          <a:blip r:embed="rId3"/>
          <a:stretch>
            <a:fillRect/>
          </a:stretch>
        </p:blipFill>
        <p:spPr>
          <a:xfrm>
            <a:off x="9807145" y="682749"/>
            <a:ext cx="1705233" cy="741163"/>
          </a:xfrm>
          <a:prstGeom prst="rect">
            <a:avLst/>
          </a:prstGeom>
        </p:spPr>
      </p:pic>
      <p:sp>
        <p:nvSpPr>
          <p:cNvPr id="9" name="Text Placeholder 6">
            <a:extLst>
              <a:ext uri="{FF2B5EF4-FFF2-40B4-BE49-F238E27FC236}">
                <a16:creationId xmlns:a16="http://schemas.microsoft.com/office/drawing/2014/main" id="{F92A9C0A-5091-134D-9BEE-A01C38694261}"/>
              </a:ext>
            </a:extLst>
          </p:cNvPr>
          <p:cNvSpPr>
            <a:spLocks noGrp="1"/>
          </p:cNvSpPr>
          <p:nvPr>
            <p:ph type="body" sz="quarter" idx="10" hasCustomPrompt="1"/>
          </p:nvPr>
        </p:nvSpPr>
        <p:spPr>
          <a:xfrm>
            <a:off x="2384855" y="2067697"/>
            <a:ext cx="3581228" cy="407146"/>
          </a:xfrm>
        </p:spPr>
        <p:txBody>
          <a:bodyPr>
            <a:normAutofit/>
          </a:bodyPr>
          <a:lstStyle>
            <a:lvl1pPr marL="0" indent="0">
              <a:buNone/>
              <a:defRPr sz="2500" b="1" i="0">
                <a:solidFill>
                  <a:schemeClr val="tx1">
                    <a:lumMod val="75000"/>
                    <a:lumOff val="25000"/>
                  </a:schemeClr>
                </a:solidFill>
                <a:latin typeface="Helvetica Neue LT Std 77 Bold C" panose="020B0604020202020204" pitchFamily="34" charset="0"/>
              </a:defRPr>
            </a:lvl1pPr>
            <a:lvl2pPr marL="457200" indent="0">
              <a:buNone/>
              <a:defRPr sz="2000" b="1" i="0">
                <a:solidFill>
                  <a:schemeClr val="tx1">
                    <a:lumMod val="75000"/>
                    <a:lumOff val="25000"/>
                  </a:schemeClr>
                </a:solidFill>
                <a:latin typeface="Helvetica Neue LT Std 87 Heavy " panose="020B0604020202020204" pitchFamily="34" charset="0"/>
              </a:defRPr>
            </a:lvl2pPr>
            <a:lvl3pPr marL="914400" indent="0">
              <a:buNone/>
              <a:defRPr sz="2000" b="1" i="0">
                <a:solidFill>
                  <a:schemeClr val="tx1">
                    <a:lumMod val="75000"/>
                    <a:lumOff val="25000"/>
                  </a:schemeClr>
                </a:solidFill>
                <a:latin typeface="Helvetica Neue LT Std 87 Heavy " panose="020B0604020202020204" pitchFamily="34" charset="0"/>
              </a:defRPr>
            </a:lvl3pPr>
            <a:lvl4pPr marL="1371600" indent="0">
              <a:buNone/>
              <a:defRPr sz="2000" b="1" i="0">
                <a:solidFill>
                  <a:schemeClr val="tx1">
                    <a:lumMod val="75000"/>
                    <a:lumOff val="25000"/>
                  </a:schemeClr>
                </a:solidFill>
                <a:latin typeface="Helvetica Neue LT Std 87 Heavy " panose="020B0604020202020204" pitchFamily="34" charset="0"/>
              </a:defRPr>
            </a:lvl4pPr>
            <a:lvl5pPr marL="1828800" indent="0">
              <a:buNone/>
              <a:defRPr sz="2000" b="1" i="0">
                <a:solidFill>
                  <a:schemeClr val="tx1">
                    <a:lumMod val="75000"/>
                    <a:lumOff val="25000"/>
                  </a:schemeClr>
                </a:solidFill>
                <a:latin typeface="Helvetica Neue LT Std 87 Heavy " panose="020B0604020202020204" pitchFamily="34" charset="0"/>
              </a:defRPr>
            </a:lvl5pPr>
          </a:lstStyle>
          <a:p>
            <a:pPr lvl="0"/>
            <a:r>
              <a:rPr lang="en-US" dirty="0"/>
              <a:t>SUBHEAD GOES HERE</a:t>
            </a:r>
          </a:p>
        </p:txBody>
      </p:sp>
      <p:sp>
        <p:nvSpPr>
          <p:cNvPr id="11" name="Text Placeholder 20">
            <a:extLst>
              <a:ext uri="{FF2B5EF4-FFF2-40B4-BE49-F238E27FC236}">
                <a16:creationId xmlns:a16="http://schemas.microsoft.com/office/drawing/2014/main" id="{C24F6FA1-DEFB-604B-9AF4-6C46477FC616}"/>
              </a:ext>
            </a:extLst>
          </p:cNvPr>
          <p:cNvSpPr>
            <a:spLocks noGrp="1"/>
          </p:cNvSpPr>
          <p:nvPr>
            <p:ph type="body" sz="quarter" idx="13" hasCustomPrompt="1"/>
          </p:nvPr>
        </p:nvSpPr>
        <p:spPr>
          <a:xfrm>
            <a:off x="2384855" y="2736921"/>
            <a:ext cx="7123937" cy="3385583"/>
          </a:xfrm>
        </p:spPr>
        <p:txBody>
          <a:bodyPr>
            <a:norm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chemeClr val="tx1">
                    <a:lumMod val="75000"/>
                    <a:lumOff val="25000"/>
                  </a:schemeClr>
                </a:solidFill>
                <a:latin typeface="Helvetica Neue LT Std 57 Conden" panose="020B0506030502030204" pitchFamily="34" charset="0"/>
              </a:defRPr>
            </a:lvl1pPr>
          </a:lstStyle>
          <a:p>
            <a:pPr lvl="0"/>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lvl="0"/>
            <a:endParaRPr lang="en-US" dirty="0"/>
          </a:p>
        </p:txBody>
      </p:sp>
    </p:spTree>
    <p:extLst>
      <p:ext uri="{BB962C8B-B14F-4D97-AF65-F5344CB8AC3E}">
        <p14:creationId xmlns:p14="http://schemas.microsoft.com/office/powerpoint/2010/main" val="1734548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BB20AA-8647-2E4B-8D7D-5B5B30600EE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B85A5615-3AAF-554A-9D12-00B0C7702586}"/>
              </a:ext>
            </a:extLst>
          </p:cNvPr>
          <p:cNvSpPr>
            <a:spLocks noGrp="1"/>
          </p:cNvSpPr>
          <p:nvPr>
            <p:ph type="title" hasCustomPrompt="1"/>
          </p:nvPr>
        </p:nvSpPr>
        <p:spPr>
          <a:xfrm>
            <a:off x="2384855" y="564051"/>
            <a:ext cx="6895069" cy="980544"/>
          </a:xfrm>
          <a:prstGeom prst="rect">
            <a:avLst/>
          </a:prstGeom>
        </p:spPr>
        <p:txBody>
          <a:bodyPr lIns="91408" tIns="45703" rIns="91408" bIns="45703" anchor="t">
            <a:normAutofit/>
          </a:bodyPr>
          <a:lstStyle>
            <a:lvl1pPr algn="l">
              <a:defRPr sz="3500" b="1" i="0" spc="0">
                <a:solidFill>
                  <a:schemeClr val="tx1">
                    <a:lumMod val="75000"/>
                    <a:lumOff val="25000"/>
                  </a:schemeClr>
                </a:solidFill>
                <a:latin typeface="Helvetica Neue LT Std 87 Heavy " panose="020B0604020202020204" pitchFamily="34" charset="0"/>
                <a:cs typeface="Helvetica Neue LT Std 87 Heavy " panose="020B0604020202020204" pitchFamily="34" charset="0"/>
              </a:defRPr>
            </a:lvl1pPr>
          </a:lstStyle>
          <a:p>
            <a:r>
              <a:rPr lang="en-US" dirty="0"/>
              <a:t>HEADLINE GOES HERE</a:t>
            </a:r>
            <a:br>
              <a:rPr lang="en-US" dirty="0"/>
            </a:br>
            <a:r>
              <a:rPr lang="en-US" dirty="0"/>
              <a:t>CLICK TO EDIT TEXT</a:t>
            </a:r>
          </a:p>
        </p:txBody>
      </p:sp>
      <p:pic>
        <p:nvPicPr>
          <p:cNvPr id="5" name="Picture 4" descr="A close up of a sign&#10;&#10;Description automatically generated">
            <a:extLst>
              <a:ext uri="{FF2B5EF4-FFF2-40B4-BE49-F238E27FC236}">
                <a16:creationId xmlns:a16="http://schemas.microsoft.com/office/drawing/2014/main" id="{8A0A6D87-488F-7943-A47B-6623EFDDB03A}"/>
              </a:ext>
            </a:extLst>
          </p:cNvPr>
          <p:cNvPicPr>
            <a:picLocks noChangeAspect="1"/>
          </p:cNvPicPr>
          <p:nvPr userDrawn="1"/>
        </p:nvPicPr>
        <p:blipFill>
          <a:blip r:embed="rId3"/>
          <a:stretch>
            <a:fillRect/>
          </a:stretch>
        </p:blipFill>
        <p:spPr>
          <a:xfrm>
            <a:off x="9807145" y="682749"/>
            <a:ext cx="1705233" cy="741163"/>
          </a:xfrm>
          <a:prstGeom prst="rect">
            <a:avLst/>
          </a:prstGeom>
        </p:spPr>
      </p:pic>
      <p:sp>
        <p:nvSpPr>
          <p:cNvPr id="7" name="Text Placeholder 6">
            <a:extLst>
              <a:ext uri="{FF2B5EF4-FFF2-40B4-BE49-F238E27FC236}">
                <a16:creationId xmlns:a16="http://schemas.microsoft.com/office/drawing/2014/main" id="{7BE29B51-CA19-764B-A812-2DAB6FA16E0E}"/>
              </a:ext>
            </a:extLst>
          </p:cNvPr>
          <p:cNvSpPr>
            <a:spLocks noGrp="1"/>
          </p:cNvSpPr>
          <p:nvPr>
            <p:ph type="body" sz="quarter" idx="10" hasCustomPrompt="1"/>
          </p:nvPr>
        </p:nvSpPr>
        <p:spPr>
          <a:xfrm>
            <a:off x="2384856" y="2067697"/>
            <a:ext cx="3581228" cy="407146"/>
          </a:xfrm>
        </p:spPr>
        <p:txBody>
          <a:bodyPr>
            <a:normAutofit/>
          </a:bodyPr>
          <a:lstStyle>
            <a:lvl1pPr marL="0" indent="0">
              <a:buNone/>
              <a:defRPr sz="2500" b="1" i="0">
                <a:solidFill>
                  <a:schemeClr val="tx1">
                    <a:lumMod val="75000"/>
                    <a:lumOff val="25000"/>
                  </a:schemeClr>
                </a:solidFill>
                <a:latin typeface="Helvetica Neue LT Std 77 Bold C" panose="020B0604020202020204" pitchFamily="34" charset="0"/>
              </a:defRPr>
            </a:lvl1pPr>
            <a:lvl2pPr marL="457200" indent="0">
              <a:buNone/>
              <a:defRPr sz="2000" b="1" i="0">
                <a:solidFill>
                  <a:schemeClr val="tx1">
                    <a:lumMod val="75000"/>
                    <a:lumOff val="25000"/>
                  </a:schemeClr>
                </a:solidFill>
                <a:latin typeface="Helvetica Neue LT Std 87 Heavy " panose="020B0604020202020204" pitchFamily="34" charset="0"/>
              </a:defRPr>
            </a:lvl2pPr>
            <a:lvl3pPr marL="914400" indent="0">
              <a:buNone/>
              <a:defRPr sz="2000" b="1" i="0">
                <a:solidFill>
                  <a:schemeClr val="tx1">
                    <a:lumMod val="75000"/>
                    <a:lumOff val="25000"/>
                  </a:schemeClr>
                </a:solidFill>
                <a:latin typeface="Helvetica Neue LT Std 87 Heavy " panose="020B0604020202020204" pitchFamily="34" charset="0"/>
              </a:defRPr>
            </a:lvl3pPr>
            <a:lvl4pPr marL="1371600" indent="0">
              <a:buNone/>
              <a:defRPr sz="2000" b="1" i="0">
                <a:solidFill>
                  <a:schemeClr val="tx1">
                    <a:lumMod val="75000"/>
                    <a:lumOff val="25000"/>
                  </a:schemeClr>
                </a:solidFill>
                <a:latin typeface="Helvetica Neue LT Std 87 Heavy " panose="020B0604020202020204" pitchFamily="34" charset="0"/>
              </a:defRPr>
            </a:lvl4pPr>
            <a:lvl5pPr marL="1828800" indent="0">
              <a:buNone/>
              <a:defRPr sz="2000" b="1" i="0">
                <a:solidFill>
                  <a:schemeClr val="tx1">
                    <a:lumMod val="75000"/>
                    <a:lumOff val="25000"/>
                  </a:schemeClr>
                </a:solidFill>
                <a:latin typeface="Helvetica Neue LT Std 87 Heavy " panose="020B0604020202020204" pitchFamily="34" charset="0"/>
              </a:defRPr>
            </a:lvl5pPr>
          </a:lstStyle>
          <a:p>
            <a:pPr lvl="0"/>
            <a:r>
              <a:rPr lang="en-US" dirty="0"/>
              <a:t>SUBHEAD GOES HERE</a:t>
            </a:r>
          </a:p>
        </p:txBody>
      </p:sp>
      <p:sp>
        <p:nvSpPr>
          <p:cNvPr id="8" name="Text Placeholder 20">
            <a:extLst>
              <a:ext uri="{FF2B5EF4-FFF2-40B4-BE49-F238E27FC236}">
                <a16:creationId xmlns:a16="http://schemas.microsoft.com/office/drawing/2014/main" id="{36404047-96FC-2E4E-BE9B-E394E629FAE2}"/>
              </a:ext>
            </a:extLst>
          </p:cNvPr>
          <p:cNvSpPr>
            <a:spLocks noGrp="1"/>
          </p:cNvSpPr>
          <p:nvPr>
            <p:ph type="body" sz="quarter" idx="12" hasCustomPrompt="1"/>
          </p:nvPr>
        </p:nvSpPr>
        <p:spPr>
          <a:xfrm>
            <a:off x="2384857" y="2736921"/>
            <a:ext cx="8210256" cy="1646237"/>
          </a:xfrm>
        </p:spPr>
        <p:txBody>
          <a:bodyPr>
            <a:normAutofit/>
          </a:bodyPr>
          <a:lstStyle>
            <a:lvl1pPr marL="0" indent="0">
              <a:buNone/>
              <a:defRPr sz="2000" b="0" i="0">
                <a:solidFill>
                  <a:schemeClr val="tx1">
                    <a:lumMod val="75000"/>
                    <a:lumOff val="25000"/>
                  </a:schemeClr>
                </a:solidFill>
                <a:latin typeface="Helvetica Neue LT Std 57 Conden" panose="020B0506030502030204" pitchFamily="34" charset="0"/>
              </a:defRPr>
            </a:lvl1pPr>
          </a:lstStyle>
          <a:p>
            <a:pPr lvl="0"/>
            <a:r>
              <a:rPr lang="en-US" dirty="0"/>
              <a:t>Body copy goes here. Click to edit copy.</a:t>
            </a:r>
          </a:p>
        </p:txBody>
      </p:sp>
      <p:sp>
        <p:nvSpPr>
          <p:cNvPr id="9" name="Text Placeholder 20">
            <a:extLst>
              <a:ext uri="{FF2B5EF4-FFF2-40B4-BE49-F238E27FC236}">
                <a16:creationId xmlns:a16="http://schemas.microsoft.com/office/drawing/2014/main" id="{04482CD4-AC7E-874F-8EF6-497B3FF18D38}"/>
              </a:ext>
            </a:extLst>
          </p:cNvPr>
          <p:cNvSpPr>
            <a:spLocks noGrp="1"/>
          </p:cNvSpPr>
          <p:nvPr>
            <p:ph type="body" sz="quarter" idx="13" hasCustomPrompt="1"/>
          </p:nvPr>
        </p:nvSpPr>
        <p:spPr>
          <a:xfrm>
            <a:off x="2384857" y="4645236"/>
            <a:ext cx="8210256" cy="1646237"/>
          </a:xfrm>
        </p:spPr>
        <p:txBody>
          <a:bodyPr>
            <a:norm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chemeClr val="tx1">
                    <a:lumMod val="75000"/>
                    <a:lumOff val="25000"/>
                  </a:schemeClr>
                </a:solidFill>
                <a:latin typeface="Helvetica Neue LT Std 57 Conden" panose="020B0506030502030204" pitchFamily="34" charset="0"/>
              </a:defRPr>
            </a:lvl1pPr>
          </a:lstStyle>
          <a:p>
            <a:pPr lvl="0"/>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lvl="0"/>
            <a:endParaRPr lang="en-US" dirty="0"/>
          </a:p>
        </p:txBody>
      </p:sp>
    </p:spTree>
    <p:extLst>
      <p:ext uri="{BB962C8B-B14F-4D97-AF65-F5344CB8AC3E}">
        <p14:creationId xmlns:p14="http://schemas.microsoft.com/office/powerpoint/2010/main" val="4044296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Section Header">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BD54580E-6242-0C4D-B284-38C68418D49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B85A5615-3AAF-554A-9D12-00B0C7702586}"/>
              </a:ext>
            </a:extLst>
          </p:cNvPr>
          <p:cNvSpPr>
            <a:spLocks noGrp="1"/>
          </p:cNvSpPr>
          <p:nvPr>
            <p:ph type="title" hasCustomPrompt="1"/>
          </p:nvPr>
        </p:nvSpPr>
        <p:spPr>
          <a:xfrm>
            <a:off x="2384855" y="564051"/>
            <a:ext cx="6895069" cy="980544"/>
          </a:xfrm>
          <a:prstGeom prst="rect">
            <a:avLst/>
          </a:prstGeom>
        </p:spPr>
        <p:txBody>
          <a:bodyPr lIns="91408" tIns="45703" rIns="91408" bIns="45703" anchor="t">
            <a:normAutofit/>
          </a:bodyPr>
          <a:lstStyle>
            <a:lvl1pPr algn="l">
              <a:defRPr sz="3500" b="1" i="0" spc="0">
                <a:solidFill>
                  <a:schemeClr val="tx1">
                    <a:lumMod val="75000"/>
                    <a:lumOff val="25000"/>
                  </a:schemeClr>
                </a:solidFill>
                <a:latin typeface="Helvetica Neue LT Std 87 Heavy " panose="020B0604020202020204" pitchFamily="34" charset="0"/>
                <a:cs typeface="Helvetica Neue LT Std 87 Heavy " panose="020B0604020202020204" pitchFamily="34" charset="0"/>
              </a:defRPr>
            </a:lvl1pPr>
          </a:lstStyle>
          <a:p>
            <a:r>
              <a:rPr lang="en-US" dirty="0"/>
              <a:t>HEADLINE GOES HERE</a:t>
            </a:r>
            <a:br>
              <a:rPr lang="en-US" dirty="0"/>
            </a:br>
            <a:r>
              <a:rPr lang="en-US" dirty="0"/>
              <a:t>CLICK TO EDIT TEXT</a:t>
            </a:r>
          </a:p>
        </p:txBody>
      </p:sp>
      <p:pic>
        <p:nvPicPr>
          <p:cNvPr id="7" name="Picture 6" descr="A close up of a sign&#10;&#10;Description automatically generated">
            <a:extLst>
              <a:ext uri="{FF2B5EF4-FFF2-40B4-BE49-F238E27FC236}">
                <a16:creationId xmlns:a16="http://schemas.microsoft.com/office/drawing/2014/main" id="{855BF58F-2A13-8040-B845-1A6BE10D7A79}"/>
              </a:ext>
            </a:extLst>
          </p:cNvPr>
          <p:cNvPicPr>
            <a:picLocks noChangeAspect="1"/>
          </p:cNvPicPr>
          <p:nvPr userDrawn="1"/>
        </p:nvPicPr>
        <p:blipFill>
          <a:blip r:embed="rId3"/>
          <a:stretch>
            <a:fillRect/>
          </a:stretch>
        </p:blipFill>
        <p:spPr>
          <a:xfrm>
            <a:off x="9807145" y="682749"/>
            <a:ext cx="1705233" cy="741163"/>
          </a:xfrm>
          <a:prstGeom prst="rect">
            <a:avLst/>
          </a:prstGeom>
        </p:spPr>
      </p:pic>
      <p:sp>
        <p:nvSpPr>
          <p:cNvPr id="9" name="Text Placeholder 6">
            <a:extLst>
              <a:ext uri="{FF2B5EF4-FFF2-40B4-BE49-F238E27FC236}">
                <a16:creationId xmlns:a16="http://schemas.microsoft.com/office/drawing/2014/main" id="{F92A9C0A-5091-134D-9BEE-A01C38694261}"/>
              </a:ext>
            </a:extLst>
          </p:cNvPr>
          <p:cNvSpPr>
            <a:spLocks noGrp="1"/>
          </p:cNvSpPr>
          <p:nvPr>
            <p:ph type="body" sz="quarter" idx="10" hasCustomPrompt="1"/>
          </p:nvPr>
        </p:nvSpPr>
        <p:spPr>
          <a:xfrm>
            <a:off x="2384855" y="2067697"/>
            <a:ext cx="3581228" cy="407146"/>
          </a:xfrm>
        </p:spPr>
        <p:txBody>
          <a:bodyPr>
            <a:normAutofit/>
          </a:bodyPr>
          <a:lstStyle>
            <a:lvl1pPr marL="0" indent="0">
              <a:buNone/>
              <a:defRPr sz="2500" b="1" i="0">
                <a:solidFill>
                  <a:schemeClr val="tx1">
                    <a:lumMod val="75000"/>
                    <a:lumOff val="25000"/>
                  </a:schemeClr>
                </a:solidFill>
                <a:latin typeface="Helvetica Neue LT Std 77 Bold C" panose="020B0604020202020204" pitchFamily="34" charset="0"/>
              </a:defRPr>
            </a:lvl1pPr>
            <a:lvl2pPr marL="457200" indent="0">
              <a:buNone/>
              <a:defRPr sz="2000" b="1" i="0">
                <a:solidFill>
                  <a:schemeClr val="tx1">
                    <a:lumMod val="75000"/>
                    <a:lumOff val="25000"/>
                  </a:schemeClr>
                </a:solidFill>
                <a:latin typeface="Helvetica Neue LT Std 87 Heavy " panose="020B0604020202020204" pitchFamily="34" charset="0"/>
              </a:defRPr>
            </a:lvl2pPr>
            <a:lvl3pPr marL="914400" indent="0">
              <a:buNone/>
              <a:defRPr sz="2000" b="1" i="0">
                <a:solidFill>
                  <a:schemeClr val="tx1">
                    <a:lumMod val="75000"/>
                    <a:lumOff val="25000"/>
                  </a:schemeClr>
                </a:solidFill>
                <a:latin typeface="Helvetica Neue LT Std 87 Heavy " panose="020B0604020202020204" pitchFamily="34" charset="0"/>
              </a:defRPr>
            </a:lvl3pPr>
            <a:lvl4pPr marL="1371600" indent="0">
              <a:buNone/>
              <a:defRPr sz="2000" b="1" i="0">
                <a:solidFill>
                  <a:schemeClr val="tx1">
                    <a:lumMod val="75000"/>
                    <a:lumOff val="25000"/>
                  </a:schemeClr>
                </a:solidFill>
                <a:latin typeface="Helvetica Neue LT Std 87 Heavy " panose="020B0604020202020204" pitchFamily="34" charset="0"/>
              </a:defRPr>
            </a:lvl4pPr>
            <a:lvl5pPr marL="1828800" indent="0">
              <a:buNone/>
              <a:defRPr sz="2000" b="1" i="0">
                <a:solidFill>
                  <a:schemeClr val="tx1">
                    <a:lumMod val="75000"/>
                    <a:lumOff val="25000"/>
                  </a:schemeClr>
                </a:solidFill>
                <a:latin typeface="Helvetica Neue LT Std 87 Heavy " panose="020B0604020202020204" pitchFamily="34" charset="0"/>
              </a:defRPr>
            </a:lvl5pPr>
          </a:lstStyle>
          <a:p>
            <a:pPr lvl="0"/>
            <a:r>
              <a:rPr lang="en-US" dirty="0"/>
              <a:t>SUBHEAD GOES HERE</a:t>
            </a:r>
          </a:p>
        </p:txBody>
      </p:sp>
      <p:sp>
        <p:nvSpPr>
          <p:cNvPr id="10" name="Text Placeholder 20">
            <a:extLst>
              <a:ext uri="{FF2B5EF4-FFF2-40B4-BE49-F238E27FC236}">
                <a16:creationId xmlns:a16="http://schemas.microsoft.com/office/drawing/2014/main" id="{E9FB3B79-8086-5747-9F04-F7F5C7908E30}"/>
              </a:ext>
            </a:extLst>
          </p:cNvPr>
          <p:cNvSpPr>
            <a:spLocks noGrp="1"/>
          </p:cNvSpPr>
          <p:nvPr>
            <p:ph type="body" sz="quarter" idx="13" hasCustomPrompt="1"/>
          </p:nvPr>
        </p:nvSpPr>
        <p:spPr>
          <a:xfrm>
            <a:off x="2384855" y="2736921"/>
            <a:ext cx="7123937" cy="3385583"/>
          </a:xfrm>
        </p:spPr>
        <p:txBody>
          <a:bodyPr>
            <a:norm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chemeClr val="tx1">
                    <a:lumMod val="75000"/>
                    <a:lumOff val="25000"/>
                  </a:schemeClr>
                </a:solidFill>
                <a:latin typeface="Helvetica Neue LT Std 57 Conden" panose="020B0506030502030204" pitchFamily="34" charset="0"/>
              </a:defRPr>
            </a:lvl1pPr>
          </a:lstStyle>
          <a:p>
            <a:pPr lvl="0"/>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lvl="0"/>
            <a:endParaRPr lang="en-US" dirty="0"/>
          </a:p>
        </p:txBody>
      </p:sp>
    </p:spTree>
    <p:extLst>
      <p:ext uri="{BB962C8B-B14F-4D97-AF65-F5344CB8AC3E}">
        <p14:creationId xmlns:p14="http://schemas.microsoft.com/office/powerpoint/2010/main" val="13083738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Section Header">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E0FD438-9E89-834E-A508-510BFC37DAE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B85A5615-3AAF-554A-9D12-00B0C7702586}"/>
              </a:ext>
            </a:extLst>
          </p:cNvPr>
          <p:cNvSpPr>
            <a:spLocks noGrp="1"/>
          </p:cNvSpPr>
          <p:nvPr>
            <p:ph type="title" hasCustomPrompt="1"/>
          </p:nvPr>
        </p:nvSpPr>
        <p:spPr>
          <a:xfrm>
            <a:off x="2384855" y="564051"/>
            <a:ext cx="6895069" cy="980544"/>
          </a:xfrm>
          <a:prstGeom prst="rect">
            <a:avLst/>
          </a:prstGeom>
        </p:spPr>
        <p:txBody>
          <a:bodyPr lIns="91408" tIns="45703" rIns="91408" bIns="45703" anchor="t">
            <a:normAutofit/>
          </a:bodyPr>
          <a:lstStyle>
            <a:lvl1pPr algn="l">
              <a:defRPr sz="3500" b="1" i="0" spc="0">
                <a:solidFill>
                  <a:schemeClr val="tx1">
                    <a:lumMod val="75000"/>
                    <a:lumOff val="25000"/>
                  </a:schemeClr>
                </a:solidFill>
                <a:latin typeface="Helvetica Neue LT Std 87 Heavy " panose="020B0604020202020204" pitchFamily="34" charset="0"/>
                <a:cs typeface="Helvetica Neue LT Std 87 Heavy " panose="020B0604020202020204" pitchFamily="34" charset="0"/>
              </a:defRPr>
            </a:lvl1pPr>
          </a:lstStyle>
          <a:p>
            <a:r>
              <a:rPr lang="en-US" dirty="0"/>
              <a:t>HEADLINE GOES HERE</a:t>
            </a:r>
            <a:br>
              <a:rPr lang="en-US" dirty="0"/>
            </a:br>
            <a:r>
              <a:rPr lang="en-US" dirty="0"/>
              <a:t>CLICK TO EDIT TEXT</a:t>
            </a:r>
          </a:p>
        </p:txBody>
      </p:sp>
      <p:pic>
        <p:nvPicPr>
          <p:cNvPr id="7" name="Picture 6" descr="A close up of a sign&#10;&#10;Description automatically generated">
            <a:extLst>
              <a:ext uri="{FF2B5EF4-FFF2-40B4-BE49-F238E27FC236}">
                <a16:creationId xmlns:a16="http://schemas.microsoft.com/office/drawing/2014/main" id="{855BF58F-2A13-8040-B845-1A6BE10D7A79}"/>
              </a:ext>
            </a:extLst>
          </p:cNvPr>
          <p:cNvPicPr>
            <a:picLocks noChangeAspect="1"/>
          </p:cNvPicPr>
          <p:nvPr userDrawn="1"/>
        </p:nvPicPr>
        <p:blipFill>
          <a:blip r:embed="rId3"/>
          <a:stretch>
            <a:fillRect/>
          </a:stretch>
        </p:blipFill>
        <p:spPr>
          <a:xfrm>
            <a:off x="9807145" y="682749"/>
            <a:ext cx="1705233" cy="741163"/>
          </a:xfrm>
          <a:prstGeom prst="rect">
            <a:avLst/>
          </a:prstGeom>
        </p:spPr>
      </p:pic>
      <p:sp>
        <p:nvSpPr>
          <p:cNvPr id="10" name="Text Placeholder 20">
            <a:extLst>
              <a:ext uri="{FF2B5EF4-FFF2-40B4-BE49-F238E27FC236}">
                <a16:creationId xmlns:a16="http://schemas.microsoft.com/office/drawing/2014/main" id="{E9FB3B79-8086-5747-9F04-F7F5C7908E30}"/>
              </a:ext>
            </a:extLst>
          </p:cNvPr>
          <p:cNvSpPr>
            <a:spLocks noGrp="1"/>
          </p:cNvSpPr>
          <p:nvPr>
            <p:ph type="body" sz="quarter" idx="13" hasCustomPrompt="1"/>
          </p:nvPr>
        </p:nvSpPr>
        <p:spPr>
          <a:xfrm>
            <a:off x="2384855" y="4204251"/>
            <a:ext cx="5586327" cy="2089697"/>
          </a:xfrm>
        </p:spPr>
        <p:txBody>
          <a:bodyPr>
            <a:norm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chemeClr val="bg1"/>
                </a:solidFill>
                <a:latin typeface="Helvetica Neue LT Std 57 Conden" panose="020B0506030502030204" pitchFamily="34" charset="0"/>
              </a:defRPr>
            </a:lvl1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p:txBody>
      </p:sp>
      <p:sp>
        <p:nvSpPr>
          <p:cNvPr id="15" name="Text Placeholder 20">
            <a:extLst>
              <a:ext uri="{FF2B5EF4-FFF2-40B4-BE49-F238E27FC236}">
                <a16:creationId xmlns:a16="http://schemas.microsoft.com/office/drawing/2014/main" id="{8DB020A3-C991-BF47-A116-0A09943F5975}"/>
              </a:ext>
            </a:extLst>
          </p:cNvPr>
          <p:cNvSpPr>
            <a:spLocks noGrp="1"/>
          </p:cNvSpPr>
          <p:nvPr>
            <p:ph type="body" sz="quarter" idx="12" hasCustomPrompt="1"/>
          </p:nvPr>
        </p:nvSpPr>
        <p:spPr>
          <a:xfrm>
            <a:off x="2384857" y="2017643"/>
            <a:ext cx="5586326" cy="1252331"/>
          </a:xfrm>
        </p:spPr>
        <p:txBody>
          <a:bodyPr>
            <a:normAutofit/>
          </a:bodyPr>
          <a:lstStyle>
            <a:lvl1pPr marL="0" indent="0">
              <a:buNone/>
              <a:defRPr sz="2000" b="0" i="0">
                <a:solidFill>
                  <a:schemeClr val="tx1">
                    <a:lumMod val="75000"/>
                    <a:lumOff val="25000"/>
                  </a:schemeClr>
                </a:solidFill>
                <a:latin typeface="Helvetica Neue LT Std 57 Conden" panose="020B0506030502030204" pitchFamily="34" charset="0"/>
              </a:defRPr>
            </a:lvl1pPr>
          </a:lstStyle>
          <a:p>
            <a:pPr lvl="0"/>
            <a:r>
              <a:rPr lang="en-US" dirty="0"/>
              <a:t>Body copy goes here. Click to edit copy.</a:t>
            </a:r>
          </a:p>
        </p:txBody>
      </p:sp>
    </p:spTree>
    <p:extLst>
      <p:ext uri="{BB962C8B-B14F-4D97-AF65-F5344CB8AC3E}">
        <p14:creationId xmlns:p14="http://schemas.microsoft.com/office/powerpoint/2010/main" val="3714604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Section Header">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D622132F-38D5-F64F-9BDF-08FC3E31E9B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B85A5615-3AAF-554A-9D12-00B0C7702586}"/>
              </a:ext>
            </a:extLst>
          </p:cNvPr>
          <p:cNvSpPr>
            <a:spLocks noGrp="1"/>
          </p:cNvSpPr>
          <p:nvPr>
            <p:ph type="title" hasCustomPrompt="1"/>
          </p:nvPr>
        </p:nvSpPr>
        <p:spPr>
          <a:xfrm>
            <a:off x="2384855" y="564051"/>
            <a:ext cx="6895069" cy="980544"/>
          </a:xfrm>
          <a:prstGeom prst="rect">
            <a:avLst/>
          </a:prstGeom>
        </p:spPr>
        <p:txBody>
          <a:bodyPr lIns="91408" tIns="45703" rIns="91408" bIns="45703" anchor="t">
            <a:normAutofit/>
          </a:bodyPr>
          <a:lstStyle>
            <a:lvl1pPr algn="l">
              <a:defRPr sz="3500" b="1" i="0" spc="0">
                <a:solidFill>
                  <a:schemeClr val="tx1">
                    <a:lumMod val="75000"/>
                    <a:lumOff val="25000"/>
                  </a:schemeClr>
                </a:solidFill>
                <a:latin typeface="Helvetica Neue LT Std 87 Heavy " panose="020B0604020202020204" pitchFamily="34" charset="0"/>
                <a:cs typeface="Helvetica Neue LT Std 87 Heavy " panose="020B0604020202020204" pitchFamily="34" charset="0"/>
              </a:defRPr>
            </a:lvl1pPr>
          </a:lstStyle>
          <a:p>
            <a:r>
              <a:rPr lang="en-US" dirty="0"/>
              <a:t>HEADLINE GOES HERE</a:t>
            </a:r>
            <a:br>
              <a:rPr lang="en-US" dirty="0"/>
            </a:br>
            <a:r>
              <a:rPr lang="en-US" dirty="0"/>
              <a:t>CLICK TO EDIT TEXT</a:t>
            </a:r>
          </a:p>
        </p:txBody>
      </p:sp>
      <p:pic>
        <p:nvPicPr>
          <p:cNvPr id="7" name="Picture 6" descr="A close up of a sign&#10;&#10;Description automatically generated">
            <a:extLst>
              <a:ext uri="{FF2B5EF4-FFF2-40B4-BE49-F238E27FC236}">
                <a16:creationId xmlns:a16="http://schemas.microsoft.com/office/drawing/2014/main" id="{855BF58F-2A13-8040-B845-1A6BE10D7A79}"/>
              </a:ext>
            </a:extLst>
          </p:cNvPr>
          <p:cNvPicPr>
            <a:picLocks noChangeAspect="1"/>
          </p:cNvPicPr>
          <p:nvPr userDrawn="1"/>
        </p:nvPicPr>
        <p:blipFill>
          <a:blip r:embed="rId3"/>
          <a:stretch>
            <a:fillRect/>
          </a:stretch>
        </p:blipFill>
        <p:spPr>
          <a:xfrm>
            <a:off x="9807145" y="682749"/>
            <a:ext cx="1705233" cy="741163"/>
          </a:xfrm>
          <a:prstGeom prst="rect">
            <a:avLst/>
          </a:prstGeom>
        </p:spPr>
      </p:pic>
      <p:sp>
        <p:nvSpPr>
          <p:cNvPr id="10" name="Text Placeholder 20">
            <a:extLst>
              <a:ext uri="{FF2B5EF4-FFF2-40B4-BE49-F238E27FC236}">
                <a16:creationId xmlns:a16="http://schemas.microsoft.com/office/drawing/2014/main" id="{E9FB3B79-8086-5747-9F04-F7F5C7908E30}"/>
              </a:ext>
            </a:extLst>
          </p:cNvPr>
          <p:cNvSpPr>
            <a:spLocks noGrp="1"/>
          </p:cNvSpPr>
          <p:nvPr>
            <p:ph type="body" sz="quarter" idx="13" hasCustomPrompt="1"/>
          </p:nvPr>
        </p:nvSpPr>
        <p:spPr>
          <a:xfrm>
            <a:off x="2384855" y="4204251"/>
            <a:ext cx="5586327" cy="2089697"/>
          </a:xfrm>
        </p:spPr>
        <p:txBody>
          <a:bodyPr>
            <a:norm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chemeClr val="bg1"/>
                </a:solidFill>
                <a:latin typeface="Helvetica Neue LT Std 57 Conden" panose="020B0506030502030204" pitchFamily="34" charset="0"/>
              </a:defRPr>
            </a:lvl1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p:txBody>
      </p:sp>
      <p:sp>
        <p:nvSpPr>
          <p:cNvPr id="15" name="Text Placeholder 20">
            <a:extLst>
              <a:ext uri="{FF2B5EF4-FFF2-40B4-BE49-F238E27FC236}">
                <a16:creationId xmlns:a16="http://schemas.microsoft.com/office/drawing/2014/main" id="{8DB020A3-C991-BF47-A116-0A09943F5975}"/>
              </a:ext>
            </a:extLst>
          </p:cNvPr>
          <p:cNvSpPr>
            <a:spLocks noGrp="1"/>
          </p:cNvSpPr>
          <p:nvPr>
            <p:ph type="body" sz="quarter" idx="12" hasCustomPrompt="1"/>
          </p:nvPr>
        </p:nvSpPr>
        <p:spPr>
          <a:xfrm>
            <a:off x="2384857" y="2017643"/>
            <a:ext cx="5586326" cy="1252331"/>
          </a:xfrm>
        </p:spPr>
        <p:txBody>
          <a:bodyPr>
            <a:normAutofit/>
          </a:bodyPr>
          <a:lstStyle>
            <a:lvl1pPr marL="0" indent="0">
              <a:buNone/>
              <a:defRPr sz="2000" b="0" i="0">
                <a:solidFill>
                  <a:schemeClr val="tx1">
                    <a:lumMod val="75000"/>
                    <a:lumOff val="25000"/>
                  </a:schemeClr>
                </a:solidFill>
                <a:latin typeface="Helvetica Neue LT Std 57 Conden" panose="020B0506030502030204" pitchFamily="34" charset="0"/>
              </a:defRPr>
            </a:lvl1pPr>
          </a:lstStyle>
          <a:p>
            <a:pPr lvl="0"/>
            <a:r>
              <a:rPr lang="en-US" dirty="0"/>
              <a:t>Body copy goes here. Click to edit copy.</a:t>
            </a:r>
          </a:p>
        </p:txBody>
      </p:sp>
    </p:spTree>
    <p:extLst>
      <p:ext uri="{BB962C8B-B14F-4D97-AF65-F5344CB8AC3E}">
        <p14:creationId xmlns:p14="http://schemas.microsoft.com/office/powerpoint/2010/main" val="25990192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Section Header">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4C0271F1-16FC-E844-9E47-CA8F2B2180B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B85A5615-3AAF-554A-9D12-00B0C7702586}"/>
              </a:ext>
            </a:extLst>
          </p:cNvPr>
          <p:cNvSpPr>
            <a:spLocks noGrp="1"/>
          </p:cNvSpPr>
          <p:nvPr>
            <p:ph type="title" hasCustomPrompt="1"/>
          </p:nvPr>
        </p:nvSpPr>
        <p:spPr>
          <a:xfrm>
            <a:off x="2384855" y="564051"/>
            <a:ext cx="6895069" cy="980544"/>
          </a:xfrm>
          <a:prstGeom prst="rect">
            <a:avLst/>
          </a:prstGeom>
        </p:spPr>
        <p:txBody>
          <a:bodyPr lIns="91408" tIns="45703" rIns="91408" bIns="45703" anchor="t">
            <a:normAutofit/>
          </a:bodyPr>
          <a:lstStyle>
            <a:lvl1pPr algn="l">
              <a:defRPr sz="3500" b="1" i="0" spc="0">
                <a:solidFill>
                  <a:schemeClr val="tx1">
                    <a:lumMod val="75000"/>
                    <a:lumOff val="25000"/>
                  </a:schemeClr>
                </a:solidFill>
                <a:latin typeface="Helvetica Neue LT Std 87 Heavy " panose="020B0604020202020204" pitchFamily="34" charset="0"/>
                <a:cs typeface="Helvetica Neue LT Std 87 Heavy " panose="020B0604020202020204" pitchFamily="34" charset="0"/>
              </a:defRPr>
            </a:lvl1pPr>
          </a:lstStyle>
          <a:p>
            <a:r>
              <a:rPr lang="en-US" dirty="0"/>
              <a:t>HEADLINE GOES HERE</a:t>
            </a:r>
            <a:br>
              <a:rPr lang="en-US" dirty="0"/>
            </a:br>
            <a:r>
              <a:rPr lang="en-US" dirty="0"/>
              <a:t>CLICK TO EDIT TEXT</a:t>
            </a:r>
          </a:p>
        </p:txBody>
      </p:sp>
      <p:pic>
        <p:nvPicPr>
          <p:cNvPr id="7" name="Picture 6" descr="A close up of a sign&#10;&#10;Description automatically generated">
            <a:extLst>
              <a:ext uri="{FF2B5EF4-FFF2-40B4-BE49-F238E27FC236}">
                <a16:creationId xmlns:a16="http://schemas.microsoft.com/office/drawing/2014/main" id="{855BF58F-2A13-8040-B845-1A6BE10D7A79}"/>
              </a:ext>
            </a:extLst>
          </p:cNvPr>
          <p:cNvPicPr>
            <a:picLocks noChangeAspect="1"/>
          </p:cNvPicPr>
          <p:nvPr userDrawn="1"/>
        </p:nvPicPr>
        <p:blipFill>
          <a:blip r:embed="rId3"/>
          <a:stretch>
            <a:fillRect/>
          </a:stretch>
        </p:blipFill>
        <p:spPr>
          <a:xfrm>
            <a:off x="9807145" y="682749"/>
            <a:ext cx="1705233" cy="741163"/>
          </a:xfrm>
          <a:prstGeom prst="rect">
            <a:avLst/>
          </a:prstGeom>
        </p:spPr>
      </p:pic>
      <p:sp>
        <p:nvSpPr>
          <p:cNvPr id="10" name="Text Placeholder 20">
            <a:extLst>
              <a:ext uri="{FF2B5EF4-FFF2-40B4-BE49-F238E27FC236}">
                <a16:creationId xmlns:a16="http://schemas.microsoft.com/office/drawing/2014/main" id="{E9FB3B79-8086-5747-9F04-F7F5C7908E30}"/>
              </a:ext>
            </a:extLst>
          </p:cNvPr>
          <p:cNvSpPr>
            <a:spLocks noGrp="1"/>
          </p:cNvSpPr>
          <p:nvPr>
            <p:ph type="body" sz="quarter" idx="13" hasCustomPrompt="1"/>
          </p:nvPr>
        </p:nvSpPr>
        <p:spPr>
          <a:xfrm>
            <a:off x="2384855" y="4204251"/>
            <a:ext cx="5586327" cy="2089697"/>
          </a:xfrm>
        </p:spPr>
        <p:txBody>
          <a:bodyPr>
            <a:norm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chemeClr val="bg1"/>
                </a:solidFill>
                <a:latin typeface="Helvetica Neue LT Std 57 Conden" panose="020B0506030502030204" pitchFamily="34" charset="0"/>
              </a:defRPr>
            </a:lvl1p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Bullet Goes Here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p:txBody>
      </p:sp>
      <p:sp>
        <p:nvSpPr>
          <p:cNvPr id="15" name="Text Placeholder 20">
            <a:extLst>
              <a:ext uri="{FF2B5EF4-FFF2-40B4-BE49-F238E27FC236}">
                <a16:creationId xmlns:a16="http://schemas.microsoft.com/office/drawing/2014/main" id="{8DB020A3-C991-BF47-A116-0A09943F5975}"/>
              </a:ext>
            </a:extLst>
          </p:cNvPr>
          <p:cNvSpPr>
            <a:spLocks noGrp="1"/>
          </p:cNvSpPr>
          <p:nvPr>
            <p:ph type="body" sz="quarter" idx="12" hasCustomPrompt="1"/>
          </p:nvPr>
        </p:nvSpPr>
        <p:spPr>
          <a:xfrm>
            <a:off x="2384857" y="2017643"/>
            <a:ext cx="5586326" cy="1252331"/>
          </a:xfrm>
        </p:spPr>
        <p:txBody>
          <a:bodyPr>
            <a:normAutofit/>
          </a:bodyPr>
          <a:lstStyle>
            <a:lvl1pPr marL="0" indent="0">
              <a:buNone/>
              <a:defRPr sz="2000" b="0" i="0">
                <a:solidFill>
                  <a:schemeClr val="tx1">
                    <a:lumMod val="75000"/>
                    <a:lumOff val="25000"/>
                  </a:schemeClr>
                </a:solidFill>
                <a:latin typeface="Helvetica Neue LT Std 57 Conden" panose="020B0506030502030204" pitchFamily="34" charset="0"/>
              </a:defRPr>
            </a:lvl1pPr>
          </a:lstStyle>
          <a:p>
            <a:pPr lvl="0"/>
            <a:r>
              <a:rPr lang="en-US" dirty="0"/>
              <a:t>Body copy goes here. Click to edit copy.</a:t>
            </a:r>
          </a:p>
        </p:txBody>
      </p:sp>
    </p:spTree>
    <p:extLst>
      <p:ext uri="{BB962C8B-B14F-4D97-AF65-F5344CB8AC3E}">
        <p14:creationId xmlns:p14="http://schemas.microsoft.com/office/powerpoint/2010/main" val="2262228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3CAD01-5E98-3847-9614-22252B03A13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14732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FC410-045B-45E2-8E56-984F9D46BA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841871-F132-4DDF-8EC9-3ED0E72DE0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66F742-4321-4C66-B312-E033F800285B}"/>
              </a:ext>
            </a:extLst>
          </p:cNvPr>
          <p:cNvSpPr>
            <a:spLocks noGrp="1"/>
          </p:cNvSpPr>
          <p:nvPr>
            <p:ph type="dt" sz="half" idx="10"/>
          </p:nvPr>
        </p:nvSpPr>
        <p:spPr/>
        <p:txBody>
          <a:bodyPr/>
          <a:lstStyle/>
          <a:p>
            <a:fld id="{C7C936F7-E0EB-4C4B-8A1C-21F667FD6376}" type="datetimeFigureOut">
              <a:rPr lang="en-US" smtClean="0"/>
              <a:t>11/8/2022</a:t>
            </a:fld>
            <a:endParaRPr lang="en-US"/>
          </a:p>
        </p:txBody>
      </p:sp>
      <p:sp>
        <p:nvSpPr>
          <p:cNvPr id="5" name="Footer Placeholder 4">
            <a:extLst>
              <a:ext uri="{FF2B5EF4-FFF2-40B4-BE49-F238E27FC236}">
                <a16:creationId xmlns:a16="http://schemas.microsoft.com/office/drawing/2014/main" id="{191AC3D2-26D3-4BBE-8695-99C44BB3B4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94288-678E-46F5-8CEE-5B3A404D364F}"/>
              </a:ext>
            </a:extLst>
          </p:cNvPr>
          <p:cNvSpPr>
            <a:spLocks noGrp="1"/>
          </p:cNvSpPr>
          <p:nvPr>
            <p:ph type="sldNum" sz="quarter" idx="12"/>
          </p:nvPr>
        </p:nvSpPr>
        <p:spPr/>
        <p:txBody>
          <a:bodyPr/>
          <a:lstStyle/>
          <a:p>
            <a:fld id="{E7D5204A-8867-4EE3-9FED-A46D22AB6F23}" type="slidenum">
              <a:rPr lang="en-US" smtClean="0"/>
              <a:t>‹#›</a:t>
            </a:fld>
            <a:endParaRPr lang="en-US"/>
          </a:p>
        </p:txBody>
      </p:sp>
    </p:spTree>
    <p:extLst>
      <p:ext uri="{BB962C8B-B14F-4D97-AF65-F5344CB8AC3E}">
        <p14:creationId xmlns:p14="http://schemas.microsoft.com/office/powerpoint/2010/main" val="156266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9507A-FCD6-4330-9610-A8D64D8D08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C4E4B6-C1C0-4857-9D26-2613CED8A1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BBB4C9-FE4D-450D-B871-584644BF54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FE3AAE-05E0-46E9-8712-A51418476BEE}"/>
              </a:ext>
            </a:extLst>
          </p:cNvPr>
          <p:cNvSpPr>
            <a:spLocks noGrp="1"/>
          </p:cNvSpPr>
          <p:nvPr>
            <p:ph type="dt" sz="half" idx="10"/>
          </p:nvPr>
        </p:nvSpPr>
        <p:spPr/>
        <p:txBody>
          <a:bodyPr/>
          <a:lstStyle/>
          <a:p>
            <a:fld id="{C7C936F7-E0EB-4C4B-8A1C-21F667FD6376}" type="datetimeFigureOut">
              <a:rPr lang="en-US" smtClean="0"/>
              <a:t>11/8/2022</a:t>
            </a:fld>
            <a:endParaRPr lang="en-US"/>
          </a:p>
        </p:txBody>
      </p:sp>
      <p:sp>
        <p:nvSpPr>
          <p:cNvPr id="6" name="Footer Placeholder 5">
            <a:extLst>
              <a:ext uri="{FF2B5EF4-FFF2-40B4-BE49-F238E27FC236}">
                <a16:creationId xmlns:a16="http://schemas.microsoft.com/office/drawing/2014/main" id="{197A8496-AD36-431B-968C-2EBA8282D8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E5B44C-1400-4FE4-B2C5-2E4B0CFBC929}"/>
              </a:ext>
            </a:extLst>
          </p:cNvPr>
          <p:cNvSpPr>
            <a:spLocks noGrp="1"/>
          </p:cNvSpPr>
          <p:nvPr>
            <p:ph type="sldNum" sz="quarter" idx="12"/>
          </p:nvPr>
        </p:nvSpPr>
        <p:spPr/>
        <p:txBody>
          <a:bodyPr/>
          <a:lstStyle/>
          <a:p>
            <a:fld id="{E7D5204A-8867-4EE3-9FED-A46D22AB6F23}" type="slidenum">
              <a:rPr lang="en-US" smtClean="0"/>
              <a:t>‹#›</a:t>
            </a:fld>
            <a:endParaRPr lang="en-US"/>
          </a:p>
        </p:txBody>
      </p:sp>
    </p:spTree>
    <p:extLst>
      <p:ext uri="{BB962C8B-B14F-4D97-AF65-F5344CB8AC3E}">
        <p14:creationId xmlns:p14="http://schemas.microsoft.com/office/powerpoint/2010/main" val="314546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8760-C12A-4637-82F8-E6B1A92103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C1A840-6BB2-4DE3-AB33-142D344B6D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BDC8EC-F817-408D-9DE6-8D6392D50F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9F1B8D-4B17-4F3E-BDE8-944BC97AD0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87311C-6F67-402B-92A6-68616B4FC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6A6EE9-DA42-4DB0-8542-BB4EE37CF126}"/>
              </a:ext>
            </a:extLst>
          </p:cNvPr>
          <p:cNvSpPr>
            <a:spLocks noGrp="1"/>
          </p:cNvSpPr>
          <p:nvPr>
            <p:ph type="dt" sz="half" idx="10"/>
          </p:nvPr>
        </p:nvSpPr>
        <p:spPr/>
        <p:txBody>
          <a:bodyPr/>
          <a:lstStyle/>
          <a:p>
            <a:fld id="{C7C936F7-E0EB-4C4B-8A1C-21F667FD6376}" type="datetimeFigureOut">
              <a:rPr lang="en-US" smtClean="0"/>
              <a:t>11/8/2022</a:t>
            </a:fld>
            <a:endParaRPr lang="en-US"/>
          </a:p>
        </p:txBody>
      </p:sp>
      <p:sp>
        <p:nvSpPr>
          <p:cNvPr id="8" name="Footer Placeholder 7">
            <a:extLst>
              <a:ext uri="{FF2B5EF4-FFF2-40B4-BE49-F238E27FC236}">
                <a16:creationId xmlns:a16="http://schemas.microsoft.com/office/drawing/2014/main" id="{F32A1F71-0E67-4B75-B1F2-6B2AC91699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F356BC-8811-4F47-BC45-D33177ECDEEA}"/>
              </a:ext>
            </a:extLst>
          </p:cNvPr>
          <p:cNvSpPr>
            <a:spLocks noGrp="1"/>
          </p:cNvSpPr>
          <p:nvPr>
            <p:ph type="sldNum" sz="quarter" idx="12"/>
          </p:nvPr>
        </p:nvSpPr>
        <p:spPr/>
        <p:txBody>
          <a:bodyPr/>
          <a:lstStyle/>
          <a:p>
            <a:fld id="{E7D5204A-8867-4EE3-9FED-A46D22AB6F23}" type="slidenum">
              <a:rPr lang="en-US" smtClean="0"/>
              <a:t>‹#›</a:t>
            </a:fld>
            <a:endParaRPr lang="en-US"/>
          </a:p>
        </p:txBody>
      </p:sp>
    </p:spTree>
    <p:extLst>
      <p:ext uri="{BB962C8B-B14F-4D97-AF65-F5344CB8AC3E}">
        <p14:creationId xmlns:p14="http://schemas.microsoft.com/office/powerpoint/2010/main" val="2622921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ABDF6-37A4-4FD2-BDF2-D083AFA415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4EEE11-5660-40FD-B95C-F037F1469DA0}"/>
              </a:ext>
            </a:extLst>
          </p:cNvPr>
          <p:cNvSpPr>
            <a:spLocks noGrp="1"/>
          </p:cNvSpPr>
          <p:nvPr>
            <p:ph type="dt" sz="half" idx="10"/>
          </p:nvPr>
        </p:nvSpPr>
        <p:spPr/>
        <p:txBody>
          <a:bodyPr/>
          <a:lstStyle/>
          <a:p>
            <a:fld id="{C7C936F7-E0EB-4C4B-8A1C-21F667FD6376}" type="datetimeFigureOut">
              <a:rPr lang="en-US" smtClean="0"/>
              <a:t>11/8/2022</a:t>
            </a:fld>
            <a:endParaRPr lang="en-US"/>
          </a:p>
        </p:txBody>
      </p:sp>
      <p:sp>
        <p:nvSpPr>
          <p:cNvPr id="4" name="Footer Placeholder 3">
            <a:extLst>
              <a:ext uri="{FF2B5EF4-FFF2-40B4-BE49-F238E27FC236}">
                <a16:creationId xmlns:a16="http://schemas.microsoft.com/office/drawing/2014/main" id="{D5C9C8E5-E3C7-4CC7-AA66-90AF1EFE1A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1196D3-F5B1-4623-882B-306E3B39E3E6}"/>
              </a:ext>
            </a:extLst>
          </p:cNvPr>
          <p:cNvSpPr>
            <a:spLocks noGrp="1"/>
          </p:cNvSpPr>
          <p:nvPr>
            <p:ph type="sldNum" sz="quarter" idx="12"/>
          </p:nvPr>
        </p:nvSpPr>
        <p:spPr/>
        <p:txBody>
          <a:bodyPr/>
          <a:lstStyle/>
          <a:p>
            <a:fld id="{E7D5204A-8867-4EE3-9FED-A46D22AB6F23}" type="slidenum">
              <a:rPr lang="en-US" smtClean="0"/>
              <a:t>‹#›</a:t>
            </a:fld>
            <a:endParaRPr lang="en-US"/>
          </a:p>
        </p:txBody>
      </p:sp>
    </p:spTree>
    <p:extLst>
      <p:ext uri="{BB962C8B-B14F-4D97-AF65-F5344CB8AC3E}">
        <p14:creationId xmlns:p14="http://schemas.microsoft.com/office/powerpoint/2010/main" val="2758902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886B63-16E2-4774-9190-A1F958FF8A38}"/>
              </a:ext>
            </a:extLst>
          </p:cNvPr>
          <p:cNvSpPr>
            <a:spLocks noGrp="1"/>
          </p:cNvSpPr>
          <p:nvPr>
            <p:ph type="dt" sz="half" idx="10"/>
          </p:nvPr>
        </p:nvSpPr>
        <p:spPr/>
        <p:txBody>
          <a:bodyPr/>
          <a:lstStyle/>
          <a:p>
            <a:fld id="{C7C936F7-E0EB-4C4B-8A1C-21F667FD6376}" type="datetimeFigureOut">
              <a:rPr lang="en-US" smtClean="0"/>
              <a:t>11/8/2022</a:t>
            </a:fld>
            <a:endParaRPr lang="en-US"/>
          </a:p>
        </p:txBody>
      </p:sp>
      <p:sp>
        <p:nvSpPr>
          <p:cNvPr id="3" name="Footer Placeholder 2">
            <a:extLst>
              <a:ext uri="{FF2B5EF4-FFF2-40B4-BE49-F238E27FC236}">
                <a16:creationId xmlns:a16="http://schemas.microsoft.com/office/drawing/2014/main" id="{93C4C5F3-D483-483E-8677-D88339F55C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6F7D39-D544-4AB3-9CA6-0033572C582D}"/>
              </a:ext>
            </a:extLst>
          </p:cNvPr>
          <p:cNvSpPr>
            <a:spLocks noGrp="1"/>
          </p:cNvSpPr>
          <p:nvPr>
            <p:ph type="sldNum" sz="quarter" idx="12"/>
          </p:nvPr>
        </p:nvSpPr>
        <p:spPr/>
        <p:txBody>
          <a:bodyPr/>
          <a:lstStyle/>
          <a:p>
            <a:fld id="{E7D5204A-8867-4EE3-9FED-A46D22AB6F23}" type="slidenum">
              <a:rPr lang="en-US" smtClean="0"/>
              <a:t>‹#›</a:t>
            </a:fld>
            <a:endParaRPr lang="en-US"/>
          </a:p>
        </p:txBody>
      </p:sp>
    </p:spTree>
    <p:extLst>
      <p:ext uri="{BB962C8B-B14F-4D97-AF65-F5344CB8AC3E}">
        <p14:creationId xmlns:p14="http://schemas.microsoft.com/office/powerpoint/2010/main" val="2037889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FACCC-C251-41B2-A746-36282B0B06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A5337D-513F-46C4-AC0C-F32EFA1FBF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BBA930-683F-4D92-8D1E-5D4E2E818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34A765-3AD2-47EE-98A6-AB213D0B957D}"/>
              </a:ext>
            </a:extLst>
          </p:cNvPr>
          <p:cNvSpPr>
            <a:spLocks noGrp="1"/>
          </p:cNvSpPr>
          <p:nvPr>
            <p:ph type="dt" sz="half" idx="10"/>
          </p:nvPr>
        </p:nvSpPr>
        <p:spPr/>
        <p:txBody>
          <a:bodyPr/>
          <a:lstStyle/>
          <a:p>
            <a:fld id="{C7C936F7-E0EB-4C4B-8A1C-21F667FD6376}" type="datetimeFigureOut">
              <a:rPr lang="en-US" smtClean="0"/>
              <a:t>11/8/2022</a:t>
            </a:fld>
            <a:endParaRPr lang="en-US"/>
          </a:p>
        </p:txBody>
      </p:sp>
      <p:sp>
        <p:nvSpPr>
          <p:cNvPr id="6" name="Footer Placeholder 5">
            <a:extLst>
              <a:ext uri="{FF2B5EF4-FFF2-40B4-BE49-F238E27FC236}">
                <a16:creationId xmlns:a16="http://schemas.microsoft.com/office/drawing/2014/main" id="{A9A7C6C8-F4BC-4CE8-B003-DA5817BFE7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015EF8-3EE6-4F21-9535-4875948FBE68}"/>
              </a:ext>
            </a:extLst>
          </p:cNvPr>
          <p:cNvSpPr>
            <a:spLocks noGrp="1"/>
          </p:cNvSpPr>
          <p:nvPr>
            <p:ph type="sldNum" sz="quarter" idx="12"/>
          </p:nvPr>
        </p:nvSpPr>
        <p:spPr/>
        <p:txBody>
          <a:bodyPr/>
          <a:lstStyle/>
          <a:p>
            <a:fld id="{E7D5204A-8867-4EE3-9FED-A46D22AB6F23}" type="slidenum">
              <a:rPr lang="en-US" smtClean="0"/>
              <a:t>‹#›</a:t>
            </a:fld>
            <a:endParaRPr lang="en-US"/>
          </a:p>
        </p:txBody>
      </p:sp>
    </p:spTree>
    <p:extLst>
      <p:ext uri="{BB962C8B-B14F-4D97-AF65-F5344CB8AC3E}">
        <p14:creationId xmlns:p14="http://schemas.microsoft.com/office/powerpoint/2010/main" val="3562064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EC81C-F88A-4837-9E73-B5DCDE4A0D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33B704-F60F-49B0-9A9E-FE65D10BBD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C04C08-2159-486F-80E4-7FC2D6C828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BA8784-3151-47C2-A650-2D908E00202B}"/>
              </a:ext>
            </a:extLst>
          </p:cNvPr>
          <p:cNvSpPr>
            <a:spLocks noGrp="1"/>
          </p:cNvSpPr>
          <p:nvPr>
            <p:ph type="dt" sz="half" idx="10"/>
          </p:nvPr>
        </p:nvSpPr>
        <p:spPr/>
        <p:txBody>
          <a:bodyPr/>
          <a:lstStyle/>
          <a:p>
            <a:fld id="{C7C936F7-E0EB-4C4B-8A1C-21F667FD6376}" type="datetimeFigureOut">
              <a:rPr lang="en-US" smtClean="0"/>
              <a:t>11/8/2022</a:t>
            </a:fld>
            <a:endParaRPr lang="en-US"/>
          </a:p>
        </p:txBody>
      </p:sp>
      <p:sp>
        <p:nvSpPr>
          <p:cNvPr id="6" name="Footer Placeholder 5">
            <a:extLst>
              <a:ext uri="{FF2B5EF4-FFF2-40B4-BE49-F238E27FC236}">
                <a16:creationId xmlns:a16="http://schemas.microsoft.com/office/drawing/2014/main" id="{104E58E0-7F52-474C-898A-388DD65F77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5B8D27-3922-4A62-8F69-504E59531535}"/>
              </a:ext>
            </a:extLst>
          </p:cNvPr>
          <p:cNvSpPr>
            <a:spLocks noGrp="1"/>
          </p:cNvSpPr>
          <p:nvPr>
            <p:ph type="sldNum" sz="quarter" idx="12"/>
          </p:nvPr>
        </p:nvSpPr>
        <p:spPr/>
        <p:txBody>
          <a:bodyPr/>
          <a:lstStyle/>
          <a:p>
            <a:fld id="{E7D5204A-8867-4EE3-9FED-A46D22AB6F23}" type="slidenum">
              <a:rPr lang="en-US" smtClean="0"/>
              <a:t>‹#›</a:t>
            </a:fld>
            <a:endParaRPr lang="en-US"/>
          </a:p>
        </p:txBody>
      </p:sp>
    </p:spTree>
    <p:extLst>
      <p:ext uri="{BB962C8B-B14F-4D97-AF65-F5344CB8AC3E}">
        <p14:creationId xmlns:p14="http://schemas.microsoft.com/office/powerpoint/2010/main" val="1230660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C82F1A-3115-4156-AF5D-45C6BA9B63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21B963-AA40-4271-B216-493EE260DE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B2322-B0CF-41A2-80ED-E5BC52193D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936F7-E0EB-4C4B-8A1C-21F667FD6376}" type="datetimeFigureOut">
              <a:rPr lang="en-US" smtClean="0"/>
              <a:t>11/8/2022</a:t>
            </a:fld>
            <a:endParaRPr lang="en-US"/>
          </a:p>
        </p:txBody>
      </p:sp>
      <p:sp>
        <p:nvSpPr>
          <p:cNvPr id="5" name="Footer Placeholder 4">
            <a:extLst>
              <a:ext uri="{FF2B5EF4-FFF2-40B4-BE49-F238E27FC236}">
                <a16:creationId xmlns:a16="http://schemas.microsoft.com/office/drawing/2014/main" id="{BB8D1738-CE7C-4ABF-A3D8-B3A5111A4D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C8D44-1692-41DB-A54E-B140FAF5DE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D5204A-8867-4EE3-9FED-A46D22AB6F23}" type="slidenum">
              <a:rPr lang="en-US" smtClean="0"/>
              <a:t>‹#›</a:t>
            </a:fld>
            <a:endParaRPr lang="en-US"/>
          </a:p>
        </p:txBody>
      </p:sp>
    </p:spTree>
    <p:extLst>
      <p:ext uri="{BB962C8B-B14F-4D97-AF65-F5344CB8AC3E}">
        <p14:creationId xmlns:p14="http://schemas.microsoft.com/office/powerpoint/2010/main" val="1400201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C94F46-C775-364B-94E9-DA67E3CCBF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3DCB52F-849B-B04F-82C9-9DE34CCCF1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8A53E3-25BA-0E4E-9E2C-221ECD4231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7ED59-B783-4249-8260-B0028F408462}" type="datetimeFigureOut">
              <a:rPr lang="en-US" smtClean="0"/>
              <a:t>11/8/2022</a:t>
            </a:fld>
            <a:endParaRPr lang="en-US"/>
          </a:p>
        </p:txBody>
      </p:sp>
      <p:sp>
        <p:nvSpPr>
          <p:cNvPr id="5" name="Footer Placeholder 4">
            <a:extLst>
              <a:ext uri="{FF2B5EF4-FFF2-40B4-BE49-F238E27FC236}">
                <a16:creationId xmlns:a16="http://schemas.microsoft.com/office/drawing/2014/main" id="{BB83CE66-0FAB-1442-B45C-CD1DD96E4D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B8F2C3-7AED-2A47-8403-D606A9B682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0AC34-6DC6-9B4E-A3A3-3EBE09ED9BA8}" type="slidenum">
              <a:rPr lang="en-US" smtClean="0"/>
              <a:t>‹#›</a:t>
            </a:fld>
            <a:endParaRPr lang="en-US"/>
          </a:p>
        </p:txBody>
      </p:sp>
    </p:spTree>
    <p:extLst>
      <p:ext uri="{BB962C8B-B14F-4D97-AF65-F5344CB8AC3E}">
        <p14:creationId xmlns:p14="http://schemas.microsoft.com/office/powerpoint/2010/main" val="36812136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hyperlink" Target="http://vimeo.com/62099921"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hyperlink" Target="http://www.mentalhealthms.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mentalhealthms.com/" TargetMode="External"/><Relationship Id="rId7" Type="http://schemas.openxmlformats.org/officeDocument/2006/relationships/hyperlink" Target="http://www.dmh.ms.gov/"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hyperlink" Target="https://mentalhealthms.com/other-service-options/additional-resources/" TargetMode="External"/><Relationship Id="rId5" Type="http://schemas.openxmlformats.org/officeDocument/2006/relationships/hyperlink" Target="https://mentalhealthms.com/crisis-lifelines/" TargetMode="External"/><Relationship Id="rId4" Type="http://schemas.openxmlformats.org/officeDocument/2006/relationships/hyperlink" Target="https://mentalhealthms.com/mobile-crisis-response-team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397B2-1D96-DE46-B738-03418033E5AE}"/>
              </a:ext>
            </a:extLst>
          </p:cNvPr>
          <p:cNvSpPr>
            <a:spLocks noGrp="1"/>
          </p:cNvSpPr>
          <p:nvPr>
            <p:ph type="title"/>
          </p:nvPr>
        </p:nvSpPr>
        <p:spPr>
          <a:xfrm>
            <a:off x="572568" y="2426677"/>
            <a:ext cx="11152262" cy="2453054"/>
          </a:xfrm>
        </p:spPr>
        <p:txBody>
          <a:bodyPr>
            <a:noAutofit/>
          </a:bodyPr>
          <a:lstStyle/>
          <a:p>
            <a:r>
              <a:rPr lang="en-US" sz="3600" dirty="0">
                <a:solidFill>
                  <a:schemeClr val="tx1">
                    <a:lumMod val="65000"/>
                    <a:lumOff val="35000"/>
                  </a:schemeClr>
                </a:solidFill>
              </a:rPr>
              <a:t>The Mississippi Department of Mental Health provides hope by supporting a continuum of care for people with mental illness, alcohol and drug addiction, and intellectual or developmental disabilities.</a:t>
            </a:r>
          </a:p>
        </p:txBody>
      </p:sp>
      <p:pic>
        <p:nvPicPr>
          <p:cNvPr id="3" name="Picture 2" descr="A screenshot of a cell phone&#10;&#10;Description automatically generated">
            <a:extLst>
              <a:ext uri="{FF2B5EF4-FFF2-40B4-BE49-F238E27FC236}">
                <a16:creationId xmlns:a16="http://schemas.microsoft.com/office/drawing/2014/main" id="{1CC821A1-E8C0-8640-9DC8-1D0F7B42E3F3}"/>
              </a:ext>
            </a:extLst>
          </p:cNvPr>
          <p:cNvPicPr>
            <a:picLocks noChangeAspect="1"/>
          </p:cNvPicPr>
          <p:nvPr/>
        </p:nvPicPr>
        <p:blipFill>
          <a:blip r:embed="rId3"/>
          <a:stretch>
            <a:fillRect/>
          </a:stretch>
        </p:blipFill>
        <p:spPr>
          <a:xfrm>
            <a:off x="0" y="-38863"/>
            <a:ext cx="12192000" cy="6858000"/>
          </a:xfrm>
          <a:prstGeom prst="rect">
            <a:avLst/>
          </a:prstGeom>
        </p:spPr>
      </p:pic>
      <p:sp>
        <p:nvSpPr>
          <p:cNvPr id="4" name="Title 1">
            <a:extLst>
              <a:ext uri="{FF2B5EF4-FFF2-40B4-BE49-F238E27FC236}">
                <a16:creationId xmlns:a16="http://schemas.microsoft.com/office/drawing/2014/main" id="{160397B2-1D96-DE46-B738-03418033E5AE}"/>
              </a:ext>
            </a:extLst>
          </p:cNvPr>
          <p:cNvSpPr txBox="1">
            <a:spLocks/>
          </p:cNvSpPr>
          <p:nvPr/>
        </p:nvSpPr>
        <p:spPr>
          <a:xfrm>
            <a:off x="519869" y="2460883"/>
            <a:ext cx="11152262" cy="2453054"/>
          </a:xfrm>
          <a:prstGeom prst="rect">
            <a:avLst/>
          </a:prstGeom>
        </p:spPr>
        <p:txBody>
          <a:bodyPr vert="horz" lIns="91408" tIns="45703" rIns="91408" bIns="45703" rtlCol="0" anchor="ctr">
            <a:noAutofit/>
          </a:bodyPr>
          <a:lstStyle>
            <a:lvl1pPr algn="ctr" defTabSz="914400" rtl="0" eaLnBrk="1" latinLnBrk="0" hangingPunct="1">
              <a:lnSpc>
                <a:spcPct val="90000"/>
              </a:lnSpc>
              <a:spcBef>
                <a:spcPct val="0"/>
              </a:spcBef>
              <a:buNone/>
              <a:defRPr sz="6500" b="1" i="0" kern="1200" spc="0">
                <a:solidFill>
                  <a:schemeClr val="tx1">
                    <a:lumMod val="75000"/>
                    <a:lumOff val="25000"/>
                  </a:schemeClr>
                </a:solidFill>
                <a:latin typeface="Helvetica Neue LT Std 87 Heavy " panose="020B0604020202020204" pitchFamily="34" charset="0"/>
                <a:ea typeface="+mj-ea"/>
                <a:cs typeface="Helvetica Neue LT Std 87 Heavy "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lumMod val="65000"/>
                    <a:lumOff val="35000"/>
                  </a:prstClr>
                </a:solidFill>
                <a:effectLst/>
                <a:uLnTx/>
                <a:uFillTx/>
                <a:latin typeface="Helvetica Neue LT Std 87 Heavy " panose="020B0604020202020204" pitchFamily="34" charset="0"/>
                <a:ea typeface="+mj-ea"/>
              </a:rPr>
              <a:t>The Time is Right…</a:t>
            </a:r>
            <a:r>
              <a:rPr lang="en-US" sz="3600" dirty="0">
                <a:solidFill>
                  <a:prstClr val="black">
                    <a:lumMod val="65000"/>
                    <a:lumOff val="35000"/>
                  </a:prstClr>
                </a:solidFill>
              </a:rPr>
              <a:t>For HOPE</a:t>
            </a: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sz="3600" dirty="0">
              <a:solidFill>
                <a:prstClr val="black">
                  <a:lumMod val="65000"/>
                  <a:lumOff val="35000"/>
                </a:prstClr>
              </a:solidFill>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lumMod val="65000"/>
                    <a:lumOff val="35000"/>
                  </a:prstClr>
                </a:solidFill>
                <a:effectLst/>
                <a:uLnTx/>
                <a:uFillTx/>
                <a:latin typeface="Helvetica Neue LT Std 87 Heavy " panose="020B0604020202020204" pitchFamily="34" charset="0"/>
                <a:ea typeface="+mj-ea"/>
              </a:rPr>
              <a:t>Mississippi Health Ambassador Program</a:t>
            </a:r>
          </a:p>
        </p:txBody>
      </p:sp>
    </p:spTree>
    <p:extLst>
      <p:ext uri="{BB962C8B-B14F-4D97-AF65-F5344CB8AC3E}">
        <p14:creationId xmlns:p14="http://schemas.microsoft.com/office/powerpoint/2010/main" val="1028638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C9A1B4-5331-964D-9140-42888B2F05E1}"/>
              </a:ext>
            </a:extLst>
          </p:cNvPr>
          <p:cNvSpPr>
            <a:spLocks noGrp="1"/>
          </p:cNvSpPr>
          <p:nvPr>
            <p:ph type="title"/>
          </p:nvPr>
        </p:nvSpPr>
        <p:spPr>
          <a:xfrm>
            <a:off x="640079" y="2053641"/>
            <a:ext cx="3669161" cy="2760098"/>
          </a:xfrm>
        </p:spPr>
        <p:txBody>
          <a:bodyPr vert="horz" lIns="91440" tIns="45720" rIns="91440" bIns="45720" rtlCol="0" anchor="ctr">
            <a:normAutofit fontScale="90000"/>
          </a:bodyPr>
          <a:lstStyle/>
          <a:p>
            <a:r>
              <a:rPr lang="en-US" sz="4400" kern="1200" dirty="0">
                <a:solidFill>
                  <a:srgbClr val="FFFFFF"/>
                </a:solidFill>
                <a:latin typeface="+mj-lt"/>
                <a:ea typeface="+mj-ea"/>
                <a:cs typeface="+mj-cs"/>
              </a:rPr>
              <a:t>Providing Hope Through Services and Supports – Crisis Services</a:t>
            </a:r>
          </a:p>
        </p:txBody>
      </p:sp>
      <p:sp>
        <p:nvSpPr>
          <p:cNvPr id="5" name="Text Placeholder 4">
            <a:extLst>
              <a:ext uri="{FF2B5EF4-FFF2-40B4-BE49-F238E27FC236}">
                <a16:creationId xmlns:a16="http://schemas.microsoft.com/office/drawing/2014/main" id="{7B0A1C46-42E3-BB43-806B-0819751D0245}"/>
              </a:ext>
            </a:extLst>
          </p:cNvPr>
          <p:cNvSpPr>
            <a:spLocks noGrp="1"/>
          </p:cNvSpPr>
          <p:nvPr>
            <p:ph type="body" sz="quarter" idx="13"/>
          </p:nvPr>
        </p:nvSpPr>
        <p:spPr>
          <a:xfrm>
            <a:off x="6090574" y="801866"/>
            <a:ext cx="5306084" cy="6056134"/>
          </a:xfrm>
        </p:spPr>
        <p:txBody>
          <a:bodyPr vert="horz" lIns="91440" tIns="45720" rIns="91440" bIns="45720" rtlCol="0" anchor="ctr">
            <a:normAutofit/>
          </a:bodyPr>
          <a:lstStyle/>
          <a:p>
            <a:pPr indent="-228600"/>
            <a:r>
              <a:rPr lang="en-US" b="1" dirty="0">
                <a:solidFill>
                  <a:srgbClr val="000000"/>
                </a:solidFill>
                <a:latin typeface="+mn-lt"/>
              </a:rPr>
              <a:t>988 </a:t>
            </a:r>
            <a:r>
              <a:rPr lang="en-US" dirty="0">
                <a:solidFill>
                  <a:srgbClr val="000000"/>
                </a:solidFill>
                <a:latin typeface="+mn-lt"/>
              </a:rPr>
              <a:t>– three number call system for National Suicide Prevention lifeline that will serve as a behavioral health crisis line launching July 16.</a:t>
            </a:r>
          </a:p>
          <a:p>
            <a:pPr indent="-228600"/>
            <a:r>
              <a:rPr lang="en-US" b="1" dirty="0">
                <a:solidFill>
                  <a:srgbClr val="000000"/>
                </a:solidFill>
                <a:latin typeface="+mn-lt"/>
              </a:rPr>
              <a:t>Mobile Crisis Response Teams </a:t>
            </a:r>
            <a:r>
              <a:rPr lang="en-US" dirty="0">
                <a:solidFill>
                  <a:srgbClr val="000000"/>
                </a:solidFill>
                <a:latin typeface="+mn-lt"/>
              </a:rPr>
              <a:t>– 24/7 crisis teams that respond where the person is located to assess and stabilize a crisis situation.</a:t>
            </a:r>
          </a:p>
          <a:p>
            <a:pPr indent="-228600"/>
            <a:r>
              <a:rPr lang="en-US" b="1" dirty="0">
                <a:solidFill>
                  <a:srgbClr val="000000"/>
                </a:solidFill>
                <a:latin typeface="+mn-lt"/>
              </a:rPr>
              <a:t>Crisis Stabilization Units </a:t>
            </a:r>
            <a:r>
              <a:rPr lang="en-US" dirty="0">
                <a:solidFill>
                  <a:srgbClr val="000000"/>
                </a:solidFill>
                <a:latin typeface="+mn-lt"/>
              </a:rPr>
              <a:t>– time-limited residential treatment to serve adults with severe mental health episodes that if not addressed would likely result in the need for inpatient treatment.</a:t>
            </a:r>
          </a:p>
          <a:p>
            <a:pPr indent="-228600"/>
            <a:r>
              <a:rPr lang="en-US" b="1" dirty="0">
                <a:solidFill>
                  <a:srgbClr val="000000"/>
                </a:solidFill>
                <a:latin typeface="+mn-lt"/>
              </a:rPr>
              <a:t>Crisis Intervention Training </a:t>
            </a:r>
            <a:r>
              <a:rPr lang="en-US" dirty="0">
                <a:solidFill>
                  <a:srgbClr val="000000"/>
                </a:solidFill>
                <a:latin typeface="+mn-lt"/>
              </a:rPr>
              <a:t>-  evidence-based, 40-hour training for law enforcement officers to train how to deescalate a behavioral health situation.</a:t>
            </a:r>
          </a:p>
          <a:p>
            <a:pPr marL="114300" indent="0">
              <a:buNone/>
            </a:pPr>
            <a:endParaRPr lang="en-US" sz="1700" dirty="0">
              <a:solidFill>
                <a:srgbClr val="000000"/>
              </a:solidFill>
              <a:latin typeface="+mn-lt"/>
            </a:endParaRPr>
          </a:p>
        </p:txBody>
      </p:sp>
    </p:spTree>
    <p:extLst>
      <p:ext uri="{BB962C8B-B14F-4D97-AF65-F5344CB8AC3E}">
        <p14:creationId xmlns:p14="http://schemas.microsoft.com/office/powerpoint/2010/main" val="64686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99873D-9C79-D742-9EB3-CC0919D08B39}"/>
              </a:ext>
            </a:extLst>
          </p:cNvPr>
          <p:cNvSpPr>
            <a:spLocks noGrp="1"/>
          </p:cNvSpPr>
          <p:nvPr>
            <p:ph type="title"/>
          </p:nvPr>
        </p:nvSpPr>
        <p:spPr>
          <a:xfrm>
            <a:off x="7320466" y="609600"/>
            <a:ext cx="4140014" cy="1330839"/>
          </a:xfrm>
        </p:spPr>
        <p:txBody>
          <a:bodyPr vert="horz" lIns="91440" tIns="45720" rIns="91440" bIns="45720" rtlCol="0" anchor="ctr">
            <a:normAutofit/>
          </a:bodyPr>
          <a:lstStyle/>
          <a:p>
            <a:r>
              <a:rPr lang="en-US" sz="4400">
                <a:solidFill>
                  <a:schemeClr val="tx1"/>
                </a:solidFill>
                <a:latin typeface="+mj-lt"/>
                <a:cs typeface="+mj-cs"/>
              </a:rPr>
              <a:t>988</a:t>
            </a:r>
            <a:br>
              <a:rPr lang="en-US" sz="4400">
                <a:solidFill>
                  <a:schemeClr val="tx1"/>
                </a:solidFill>
                <a:latin typeface="+mj-lt"/>
                <a:cs typeface="+mj-cs"/>
              </a:rPr>
            </a:br>
            <a:endParaRPr lang="en-US" sz="4400">
              <a:solidFill>
                <a:schemeClr val="tx1"/>
              </a:solidFill>
              <a:latin typeface="+mj-lt"/>
              <a:cs typeface="+mj-cs"/>
            </a:endParaRPr>
          </a:p>
        </p:txBody>
      </p:sp>
      <p:pic>
        <p:nvPicPr>
          <p:cNvPr id="15" name="Picture 14" descr="Text&#10;&#10;Description automatically generated">
            <a:extLst>
              <a:ext uri="{FF2B5EF4-FFF2-40B4-BE49-F238E27FC236}">
                <a16:creationId xmlns:a16="http://schemas.microsoft.com/office/drawing/2014/main" id="{576FB833-9C8E-46E9-9192-A74ACCE1D958}"/>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3090" r="2030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13" name="Text Placeholder 10">
            <a:extLst>
              <a:ext uri="{FF2B5EF4-FFF2-40B4-BE49-F238E27FC236}">
                <a16:creationId xmlns:a16="http://schemas.microsoft.com/office/drawing/2014/main" id="{D1D0CACD-5EE6-4F5A-958B-EAE43C365171}"/>
              </a:ext>
            </a:extLst>
          </p:cNvPr>
          <p:cNvSpPr txBox="1">
            <a:spLocks/>
          </p:cNvSpPr>
          <p:nvPr/>
        </p:nvSpPr>
        <p:spPr>
          <a:xfrm>
            <a:off x="7320465" y="2194102"/>
            <a:ext cx="4140013" cy="39085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lumMod val="75000"/>
                    <a:lumOff val="25000"/>
                  </a:schemeClr>
                </a:solidFill>
                <a:latin typeface="Helvetica Neue LT Std 57 Conden" panose="020B05060305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228600">
              <a:buFont typeface="Arial" panose="020B0604020202020204" pitchFamily="34" charset="0"/>
              <a:buChar char="•"/>
            </a:pPr>
            <a:r>
              <a:rPr lang="en-US" sz="1400" dirty="0">
                <a:solidFill>
                  <a:schemeClr val="tx1"/>
                </a:solidFill>
                <a:latin typeface="+mn-lt"/>
              </a:rPr>
              <a:t>In October 2020, the National Suicide Hotline Designation Act, HR 4194, was signed by the president and directed the FCC to designate a three-digit telephone number, </a:t>
            </a:r>
            <a:r>
              <a:rPr lang="en-US" sz="1400" b="1" dirty="0">
                <a:solidFill>
                  <a:schemeClr val="tx1"/>
                </a:solidFill>
                <a:latin typeface="+mn-lt"/>
              </a:rPr>
              <a:t>988</a:t>
            </a:r>
            <a:r>
              <a:rPr lang="en-US" sz="1400" dirty="0">
                <a:solidFill>
                  <a:schemeClr val="tx1"/>
                </a:solidFill>
                <a:latin typeface="+mn-lt"/>
              </a:rPr>
              <a:t>, as a national universal number to serve as a suicide prevention and mental health crisis line</a:t>
            </a:r>
          </a:p>
          <a:p>
            <a:pPr indent="-228600">
              <a:buFont typeface="Arial" panose="020B0604020202020204" pitchFamily="34" charset="0"/>
              <a:buChar char="•"/>
            </a:pPr>
            <a:endParaRPr lang="en-US" sz="1400" dirty="0">
              <a:solidFill>
                <a:schemeClr val="tx1"/>
              </a:solidFill>
              <a:latin typeface="+mn-lt"/>
            </a:endParaRPr>
          </a:p>
          <a:p>
            <a:pPr marL="457200" indent="-228600">
              <a:buFont typeface="Arial" panose="020B0604020202020204" pitchFamily="34" charset="0"/>
              <a:buChar char="•"/>
            </a:pPr>
            <a:r>
              <a:rPr lang="en-US" sz="1400" b="1" dirty="0">
                <a:solidFill>
                  <a:schemeClr val="tx1"/>
                </a:solidFill>
                <a:latin typeface="+mn-lt"/>
              </a:rPr>
              <a:t>988</a:t>
            </a:r>
            <a:r>
              <a:rPr lang="en-US" sz="1400" dirty="0">
                <a:solidFill>
                  <a:schemeClr val="tx1"/>
                </a:solidFill>
                <a:latin typeface="+mn-lt"/>
              </a:rPr>
              <a:t> replaced the previous National Suicide Prevention Lifeline phone number – </a:t>
            </a:r>
            <a:r>
              <a:rPr lang="en-US" sz="1400" i="1" dirty="0">
                <a:solidFill>
                  <a:schemeClr val="tx1"/>
                </a:solidFill>
                <a:latin typeface="+mn-lt"/>
              </a:rPr>
              <a:t>1-800-273-8255</a:t>
            </a:r>
            <a:r>
              <a:rPr lang="en-US" sz="1400" dirty="0">
                <a:solidFill>
                  <a:schemeClr val="tx1"/>
                </a:solidFill>
                <a:latin typeface="+mn-lt"/>
              </a:rPr>
              <a:t> </a:t>
            </a:r>
          </a:p>
          <a:p>
            <a:pPr marL="457200" indent="-228600">
              <a:buFont typeface="Arial" panose="020B0604020202020204" pitchFamily="34" charset="0"/>
              <a:buChar char="•"/>
            </a:pPr>
            <a:endParaRPr lang="en-US" sz="1400" dirty="0">
              <a:solidFill>
                <a:schemeClr val="tx1"/>
              </a:solidFill>
              <a:latin typeface="+mn-lt"/>
            </a:endParaRPr>
          </a:p>
          <a:p>
            <a:pPr marL="457200" indent="-228600">
              <a:buFont typeface="Arial" panose="020B0604020202020204" pitchFamily="34" charset="0"/>
              <a:buChar char="•"/>
            </a:pPr>
            <a:r>
              <a:rPr lang="en-US" sz="1400" b="1" dirty="0">
                <a:solidFill>
                  <a:schemeClr val="tx1"/>
                </a:solidFill>
                <a:latin typeface="+mn-lt"/>
              </a:rPr>
              <a:t>988</a:t>
            </a:r>
            <a:r>
              <a:rPr lang="en-US" sz="1400" dirty="0">
                <a:solidFill>
                  <a:schemeClr val="tx1"/>
                </a:solidFill>
                <a:latin typeface="+mn-lt"/>
              </a:rPr>
              <a:t> went live July 16, 2022</a:t>
            </a:r>
          </a:p>
          <a:p>
            <a:pPr marL="342900" indent="-228600">
              <a:buFont typeface="Arial" panose="020B0604020202020204" pitchFamily="34" charset="0"/>
              <a:buChar char="•"/>
            </a:pPr>
            <a:endParaRPr lang="en-US" sz="1400" dirty="0">
              <a:solidFill>
                <a:schemeClr val="tx1"/>
              </a:solidFill>
              <a:latin typeface="+mn-lt"/>
            </a:endParaRPr>
          </a:p>
          <a:p>
            <a:pPr marL="457200" indent="-228600">
              <a:buFont typeface="Arial" panose="020B0604020202020204" pitchFamily="34" charset="0"/>
              <a:buChar char="•"/>
            </a:pPr>
            <a:r>
              <a:rPr lang="en-US" sz="1400" dirty="0">
                <a:solidFill>
                  <a:schemeClr val="tx1"/>
                </a:solidFill>
                <a:latin typeface="+mn-lt"/>
              </a:rPr>
              <a:t>The intent is to serve as the </a:t>
            </a:r>
            <a:r>
              <a:rPr lang="en-US" sz="1400" b="1" dirty="0">
                <a:solidFill>
                  <a:schemeClr val="tx1"/>
                </a:solidFill>
                <a:latin typeface="+mn-lt"/>
              </a:rPr>
              <a:t>911</a:t>
            </a:r>
            <a:r>
              <a:rPr lang="en-US" sz="1400" dirty="0">
                <a:solidFill>
                  <a:schemeClr val="tx1"/>
                </a:solidFill>
                <a:latin typeface="+mn-lt"/>
              </a:rPr>
              <a:t> for suicide prevention and mental health crisis services</a:t>
            </a:r>
          </a:p>
          <a:p>
            <a:pPr indent="-228600">
              <a:buFont typeface="Arial" panose="020B0604020202020204" pitchFamily="34" charset="0"/>
              <a:buChar char="•"/>
            </a:pPr>
            <a:endParaRPr lang="en-US" sz="1400" dirty="0">
              <a:solidFill>
                <a:schemeClr val="tx1"/>
              </a:solidFill>
              <a:latin typeface="+mn-lt"/>
            </a:endParaRPr>
          </a:p>
        </p:txBody>
      </p:sp>
    </p:spTree>
    <p:extLst>
      <p:ext uri="{BB962C8B-B14F-4D97-AF65-F5344CB8AC3E}">
        <p14:creationId xmlns:p14="http://schemas.microsoft.com/office/powerpoint/2010/main" val="2420501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CF566535-ECFD-4727-8C4C-5E3740BCD002}"/>
              </a:ext>
            </a:extLst>
          </p:cNvPr>
          <p:cNvSpPr>
            <a:spLocks noGrp="1"/>
          </p:cNvSpPr>
          <p:nvPr>
            <p:ph type="title"/>
          </p:nvPr>
        </p:nvSpPr>
        <p:spPr>
          <a:xfrm>
            <a:off x="524741" y="620392"/>
            <a:ext cx="3808268" cy="5504688"/>
          </a:xfrm>
        </p:spPr>
        <p:txBody>
          <a:bodyPr vert="horz" lIns="91440" tIns="45720" rIns="91440" bIns="45720" rtlCol="0" anchor="ctr">
            <a:normAutofit/>
          </a:bodyPr>
          <a:lstStyle/>
          <a:p>
            <a:r>
              <a:rPr lang="en-US" sz="5100" kern="1200">
                <a:solidFill>
                  <a:schemeClr val="bg1"/>
                </a:solidFill>
                <a:latin typeface="+mj-lt"/>
                <a:ea typeface="+mj-ea"/>
                <a:cs typeface="+mj-cs"/>
              </a:rPr>
              <a:t>Implementing Behavioral Health Crisis Care </a:t>
            </a:r>
          </a:p>
        </p:txBody>
      </p:sp>
      <p:graphicFrame>
        <p:nvGraphicFramePr>
          <p:cNvPr id="8" name="Text Placeholder 5">
            <a:extLst>
              <a:ext uri="{FF2B5EF4-FFF2-40B4-BE49-F238E27FC236}">
                <a16:creationId xmlns:a16="http://schemas.microsoft.com/office/drawing/2014/main" id="{E1583DFC-2AB7-4A89-98D1-5FE469AD9F16}"/>
              </a:ext>
            </a:extLst>
          </p:cNvPr>
          <p:cNvGraphicFramePr/>
          <p:nvPr>
            <p:extLst>
              <p:ext uri="{D42A27DB-BD31-4B8C-83A1-F6EECF244321}">
                <p14:modId xmlns:p14="http://schemas.microsoft.com/office/powerpoint/2010/main" val="289911711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7651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566535-ECFD-4727-8C4C-5E3740BCD002}"/>
              </a:ext>
            </a:extLst>
          </p:cNvPr>
          <p:cNvSpPr>
            <a:spLocks noGrp="1"/>
          </p:cNvSpPr>
          <p:nvPr>
            <p:ph type="title"/>
          </p:nvPr>
        </p:nvSpPr>
        <p:spPr>
          <a:xfrm>
            <a:off x="2384855" y="564051"/>
            <a:ext cx="7172503" cy="980544"/>
          </a:xfrm>
        </p:spPr>
        <p:txBody>
          <a:bodyPr>
            <a:normAutofit fontScale="90000"/>
          </a:bodyPr>
          <a:lstStyle/>
          <a:p>
            <a:r>
              <a:rPr lang="en-US" dirty="0"/>
              <a:t>Implementing Behavioral Health Crisis Care </a:t>
            </a:r>
          </a:p>
        </p:txBody>
      </p:sp>
      <p:pic>
        <p:nvPicPr>
          <p:cNvPr id="8" name="Picture 7" descr="A picture containing company name&#10;&#10;Description automatically generated">
            <a:extLst>
              <a:ext uri="{FF2B5EF4-FFF2-40B4-BE49-F238E27FC236}">
                <a16:creationId xmlns:a16="http://schemas.microsoft.com/office/drawing/2014/main" id="{5CFC572C-B549-4B3B-9C7A-D13356DD5D2E}"/>
              </a:ext>
            </a:extLst>
          </p:cNvPr>
          <p:cNvPicPr>
            <a:picLocks noChangeAspect="1"/>
          </p:cNvPicPr>
          <p:nvPr/>
        </p:nvPicPr>
        <p:blipFill>
          <a:blip r:embed="rId3"/>
          <a:stretch>
            <a:fillRect/>
          </a:stretch>
        </p:blipFill>
        <p:spPr>
          <a:xfrm>
            <a:off x="-1" y="0"/>
            <a:ext cx="12192001" cy="6858000"/>
          </a:xfrm>
          <a:prstGeom prst="rect">
            <a:avLst/>
          </a:prstGeom>
        </p:spPr>
      </p:pic>
    </p:spTree>
    <p:extLst>
      <p:ext uri="{BB962C8B-B14F-4D97-AF65-F5344CB8AC3E}">
        <p14:creationId xmlns:p14="http://schemas.microsoft.com/office/powerpoint/2010/main" val="415809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48">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0">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A57389E-FE35-44D0-928E-4C7E89F72A71}"/>
              </a:ext>
            </a:extLst>
          </p:cNvPr>
          <p:cNvPicPr>
            <a:picLocks noChangeAspect="1"/>
          </p:cNvPicPr>
          <p:nvPr/>
        </p:nvPicPr>
        <p:blipFill>
          <a:blip r:embed="rId3"/>
          <a:stretch>
            <a:fillRect/>
          </a:stretch>
        </p:blipFill>
        <p:spPr>
          <a:xfrm>
            <a:off x="3474282" y="927970"/>
            <a:ext cx="5002060" cy="5002060"/>
          </a:xfrm>
          <a:prstGeom prst="rect">
            <a:avLst/>
          </a:prstGeom>
        </p:spPr>
      </p:pic>
    </p:spTree>
    <p:extLst>
      <p:ext uri="{BB962C8B-B14F-4D97-AF65-F5344CB8AC3E}">
        <p14:creationId xmlns:p14="http://schemas.microsoft.com/office/powerpoint/2010/main" val="444990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C9A1B4-5331-964D-9140-42888B2F05E1}"/>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ea typeface="+mj-ea"/>
                <a:cs typeface="+mj-cs"/>
              </a:rPr>
              <a:t>Providing Hope Through Words and Actions</a:t>
            </a:r>
          </a:p>
        </p:txBody>
      </p:sp>
      <p:sp>
        <p:nvSpPr>
          <p:cNvPr id="5" name="Text Placeholder 4">
            <a:extLst>
              <a:ext uri="{FF2B5EF4-FFF2-40B4-BE49-F238E27FC236}">
                <a16:creationId xmlns:a16="http://schemas.microsoft.com/office/drawing/2014/main" id="{7B0A1C46-42E3-BB43-806B-0819751D0245}"/>
              </a:ext>
            </a:extLst>
          </p:cNvPr>
          <p:cNvSpPr>
            <a:spLocks noGrp="1"/>
          </p:cNvSpPr>
          <p:nvPr>
            <p:ph type="body" sz="quarter" idx="13"/>
          </p:nvPr>
        </p:nvSpPr>
        <p:spPr>
          <a:xfrm>
            <a:off x="6090574" y="801866"/>
            <a:ext cx="5306084" cy="6056134"/>
          </a:xfrm>
        </p:spPr>
        <p:txBody>
          <a:bodyPr vert="horz" lIns="91440" tIns="45720" rIns="91440" bIns="45720" rtlCol="0" anchor="ctr">
            <a:normAutofit/>
          </a:bodyPr>
          <a:lstStyle/>
          <a:p>
            <a:pPr indent="-228600"/>
            <a:r>
              <a:rPr lang="en-US" sz="2800" dirty="0">
                <a:solidFill>
                  <a:srgbClr val="000000"/>
                </a:solidFill>
                <a:latin typeface="+mn-lt"/>
              </a:rPr>
              <a:t>Demonstrate love and care. We all need to feel that we are loved and cared for.</a:t>
            </a:r>
          </a:p>
          <a:p>
            <a:pPr indent="-228600"/>
            <a:r>
              <a:rPr lang="en-US" sz="2800" dirty="0">
                <a:solidFill>
                  <a:srgbClr val="000000"/>
                </a:solidFill>
                <a:latin typeface="+mn-lt"/>
              </a:rPr>
              <a:t>Make someone feel they deserve happiness. </a:t>
            </a:r>
          </a:p>
          <a:p>
            <a:pPr indent="-228600"/>
            <a:r>
              <a:rPr lang="en-US" sz="2800" dirty="0">
                <a:solidFill>
                  <a:srgbClr val="000000"/>
                </a:solidFill>
                <a:latin typeface="+mn-lt"/>
              </a:rPr>
              <a:t>Show acceptance. </a:t>
            </a:r>
          </a:p>
          <a:p>
            <a:pPr indent="-228600"/>
            <a:r>
              <a:rPr lang="en-US" sz="2800" dirty="0">
                <a:solidFill>
                  <a:srgbClr val="000000"/>
                </a:solidFill>
                <a:latin typeface="+mn-lt"/>
              </a:rPr>
              <a:t>Offer help. </a:t>
            </a:r>
          </a:p>
          <a:p>
            <a:pPr indent="-228600"/>
            <a:r>
              <a:rPr lang="en-US" sz="2800" dirty="0">
                <a:solidFill>
                  <a:srgbClr val="000000"/>
                </a:solidFill>
                <a:latin typeface="+mn-lt"/>
              </a:rPr>
              <a:t>Show appreciation.</a:t>
            </a:r>
          </a:p>
          <a:p>
            <a:pPr indent="-228600"/>
            <a:r>
              <a:rPr lang="en-US" sz="2800" dirty="0">
                <a:solidFill>
                  <a:srgbClr val="000000"/>
                </a:solidFill>
                <a:latin typeface="+mn-lt"/>
              </a:rPr>
              <a:t>Help someone find their passion. </a:t>
            </a:r>
          </a:p>
          <a:p>
            <a:pPr indent="-228600"/>
            <a:r>
              <a:rPr lang="en-US" sz="2800" dirty="0">
                <a:solidFill>
                  <a:srgbClr val="000000"/>
                </a:solidFill>
                <a:latin typeface="+mn-lt"/>
              </a:rPr>
              <a:t>Stay connected.</a:t>
            </a:r>
          </a:p>
          <a:p>
            <a:pPr indent="-228600"/>
            <a:endParaRPr lang="en-US" sz="1700" dirty="0">
              <a:solidFill>
                <a:srgbClr val="000000"/>
              </a:solidFill>
              <a:latin typeface="+mn-lt"/>
            </a:endParaRPr>
          </a:p>
          <a:p>
            <a:pPr indent="-228600"/>
            <a:endParaRPr lang="en-US" sz="1700" dirty="0">
              <a:solidFill>
                <a:srgbClr val="000000"/>
              </a:solidFill>
              <a:latin typeface="+mn-lt"/>
            </a:endParaRPr>
          </a:p>
        </p:txBody>
      </p:sp>
    </p:spTree>
    <p:extLst>
      <p:ext uri="{BB962C8B-B14F-4D97-AF65-F5344CB8AC3E}">
        <p14:creationId xmlns:p14="http://schemas.microsoft.com/office/powerpoint/2010/main" val="227666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DB6AE81-8F48-874A-9A01-E5DA8D174049}"/>
              </a:ext>
            </a:extLst>
          </p:cNvPr>
          <p:cNvSpPr>
            <a:spLocks noGrp="1"/>
          </p:cNvSpPr>
          <p:nvPr>
            <p:ph type="body" sz="quarter" idx="4294967295"/>
          </p:nvPr>
        </p:nvSpPr>
        <p:spPr>
          <a:xfrm>
            <a:off x="3493493" y="797088"/>
            <a:ext cx="7883753" cy="6081389"/>
          </a:xfrm>
          <a:prstGeom prst="rect">
            <a:avLst/>
          </a:prstGeom>
        </p:spPr>
        <p:txBody>
          <a:bodyPr vert="horz" lIns="91440" tIns="45720" rIns="91440" bIns="45720" rtlCol="0" anchor="t">
            <a:normAutofit fontScale="47500" lnSpcReduction="20000"/>
          </a:bodyPr>
          <a:lstStyle/>
          <a:p>
            <a:pPr marL="0" indent="0" algn="ctr">
              <a:lnSpc>
                <a:spcPct val="120000"/>
              </a:lnSpc>
              <a:buNone/>
            </a:pPr>
            <a:r>
              <a:rPr lang="en-US" sz="4400" b="1">
                <a:solidFill>
                  <a:schemeClr val="tx1">
                    <a:lumMod val="75000"/>
                    <a:lumOff val="25000"/>
                  </a:schemeClr>
                </a:solidFill>
                <a:latin typeface="Helvetica Neue LT Std 77 Bold C"/>
              </a:rPr>
              <a:t>Future Goals for FY23 and FY24</a:t>
            </a:r>
          </a:p>
          <a:p>
            <a:pPr marL="0" indent="0" algn="ctr">
              <a:buNone/>
            </a:pPr>
            <a:endParaRPr lang="en-US" sz="1600" b="1">
              <a:solidFill>
                <a:schemeClr val="tx1">
                  <a:lumMod val="75000"/>
                  <a:lumOff val="25000"/>
                </a:schemeClr>
              </a:solidFill>
              <a:latin typeface="Helvetica Neue LT Std 77 Bold C"/>
            </a:endParaRPr>
          </a:p>
          <a:p>
            <a:pPr>
              <a:lnSpc>
                <a:spcPct val="120000"/>
              </a:lnSpc>
              <a:buFont typeface="Wingdings" panose="05000000000000000000" pitchFamily="2" charset="2"/>
              <a:buChar char="Ø"/>
            </a:pPr>
            <a:r>
              <a:rPr lang="en-US" sz="4000">
                <a:solidFill>
                  <a:schemeClr val="tx1">
                    <a:lumMod val="75000"/>
                    <a:lumOff val="25000"/>
                  </a:schemeClr>
                </a:solidFill>
                <a:latin typeface="Helvetica Neue LT Std 77 Bold C"/>
              </a:rPr>
              <a:t>Increase Crisis Stabilization bed availability.</a:t>
            </a:r>
            <a:endParaRPr lang="en-US" sz="4000">
              <a:solidFill>
                <a:schemeClr val="tx1">
                  <a:lumMod val="75000"/>
                  <a:lumOff val="25000"/>
                </a:schemeClr>
              </a:solidFill>
            </a:endParaRPr>
          </a:p>
          <a:p>
            <a:pPr>
              <a:lnSpc>
                <a:spcPct val="120000"/>
              </a:lnSpc>
              <a:buFont typeface="Wingdings" panose="05000000000000000000" pitchFamily="2" charset="2"/>
              <a:buChar char="Ø"/>
            </a:pPr>
            <a:r>
              <a:rPr lang="en-US" sz="4000">
                <a:solidFill>
                  <a:schemeClr val="tx1">
                    <a:lumMod val="75000"/>
                    <a:lumOff val="25000"/>
                  </a:schemeClr>
                </a:solidFill>
                <a:latin typeface="Helvetica Neue LT Std 77 Bold C"/>
              </a:rPr>
              <a:t>Coordinate 988 in Mississippi for behavioral health crisis.</a:t>
            </a:r>
          </a:p>
          <a:p>
            <a:pPr>
              <a:lnSpc>
                <a:spcPct val="120000"/>
              </a:lnSpc>
              <a:buFont typeface="Wingdings" panose="05000000000000000000" pitchFamily="2" charset="2"/>
              <a:buChar char="Ø"/>
            </a:pPr>
            <a:r>
              <a:rPr lang="en-US" sz="4000">
                <a:solidFill>
                  <a:schemeClr val="tx1">
                    <a:lumMod val="75000"/>
                    <a:lumOff val="25000"/>
                  </a:schemeClr>
                </a:solidFill>
                <a:latin typeface="Helvetica Neue LT Std 77 Bold C"/>
              </a:rPr>
              <a:t>Expand access to addiction treatment services.</a:t>
            </a:r>
          </a:p>
          <a:p>
            <a:pPr>
              <a:lnSpc>
                <a:spcPct val="120000"/>
              </a:lnSpc>
              <a:buFont typeface="Wingdings" panose="05000000000000000000" pitchFamily="2" charset="2"/>
              <a:buChar char="Ø"/>
            </a:pPr>
            <a:r>
              <a:rPr lang="en-US" sz="4000">
                <a:solidFill>
                  <a:schemeClr val="tx1">
                    <a:lumMod val="75000"/>
                    <a:lumOff val="25000"/>
                  </a:schemeClr>
                </a:solidFill>
                <a:latin typeface="Helvetica Neue LT Std 77 Bold C"/>
              </a:rPr>
              <a:t>Increase availability of crisis services for people with IDD.</a:t>
            </a:r>
          </a:p>
          <a:p>
            <a:pPr>
              <a:lnSpc>
                <a:spcPct val="120000"/>
              </a:lnSpc>
              <a:buFont typeface="Wingdings" panose="05000000000000000000" pitchFamily="2" charset="2"/>
              <a:buChar char="Ø"/>
            </a:pPr>
            <a:r>
              <a:rPr lang="en-US" sz="4000">
                <a:solidFill>
                  <a:schemeClr val="tx1">
                    <a:lumMod val="75000"/>
                    <a:lumOff val="25000"/>
                  </a:schemeClr>
                </a:solidFill>
                <a:latin typeface="Helvetica Neue LT Std 77 Bold C"/>
              </a:rPr>
              <a:t>Increase access to intensive/crisis services for children and youth.</a:t>
            </a:r>
          </a:p>
          <a:p>
            <a:pPr>
              <a:lnSpc>
                <a:spcPct val="120000"/>
              </a:lnSpc>
              <a:buFont typeface="Wingdings" panose="05000000000000000000" pitchFamily="2" charset="2"/>
              <a:buChar char="Ø"/>
            </a:pPr>
            <a:r>
              <a:rPr lang="en-US" sz="4000">
                <a:solidFill>
                  <a:schemeClr val="tx1">
                    <a:lumMod val="75000"/>
                    <a:lumOff val="25000"/>
                  </a:schemeClr>
                </a:solidFill>
                <a:latin typeface="Helvetica Neue LT Std 77 Bold C"/>
              </a:rPr>
              <a:t>Utilize court/hospital liaisons for diversion from state hospitals.</a:t>
            </a:r>
          </a:p>
          <a:p>
            <a:pPr>
              <a:lnSpc>
                <a:spcPct val="120000"/>
              </a:lnSpc>
              <a:buFont typeface="Wingdings" panose="05000000000000000000" pitchFamily="2" charset="2"/>
              <a:buChar char="Ø"/>
            </a:pPr>
            <a:r>
              <a:rPr lang="en-US" sz="4000">
                <a:solidFill>
                  <a:schemeClr val="tx1">
                    <a:lumMod val="75000"/>
                    <a:lumOff val="25000"/>
                  </a:schemeClr>
                </a:solidFill>
                <a:latin typeface="Helvetica Neue LT Std 77 Bold C"/>
              </a:rPr>
              <a:t>Expand Home and Community Based Services to prevent institutionalization for people with IDD. </a:t>
            </a:r>
          </a:p>
          <a:p>
            <a:pPr>
              <a:lnSpc>
                <a:spcPct val="120000"/>
              </a:lnSpc>
              <a:buFont typeface="Wingdings" panose="05000000000000000000" pitchFamily="2" charset="2"/>
              <a:buChar char="Ø"/>
            </a:pPr>
            <a:r>
              <a:rPr lang="en-US" sz="4000">
                <a:solidFill>
                  <a:schemeClr val="tx1">
                    <a:lumMod val="75000"/>
                    <a:lumOff val="25000"/>
                  </a:schemeClr>
                </a:solidFill>
                <a:latin typeface="Helvetica Neue LT Std 77 Bold C"/>
              </a:rPr>
              <a:t>Statewide outreach campaign for service availability. </a:t>
            </a:r>
          </a:p>
          <a:p>
            <a:pPr>
              <a:lnSpc>
                <a:spcPct val="120000"/>
              </a:lnSpc>
              <a:buFont typeface="Wingdings" panose="05000000000000000000" pitchFamily="2" charset="2"/>
              <a:buChar char="Ø"/>
            </a:pPr>
            <a:r>
              <a:rPr lang="en-US" sz="4000">
                <a:solidFill>
                  <a:schemeClr val="tx1">
                    <a:lumMod val="75000"/>
                    <a:lumOff val="25000"/>
                  </a:schemeClr>
                </a:solidFill>
                <a:latin typeface="Helvetica Neue LT Std 77 Bold C"/>
              </a:rPr>
              <a:t>Expand mental health law enforcement training.</a:t>
            </a:r>
          </a:p>
          <a:p>
            <a:pPr>
              <a:lnSpc>
                <a:spcPct val="120000"/>
              </a:lnSpc>
              <a:buFont typeface="Wingdings" panose="05000000000000000000" pitchFamily="2" charset="2"/>
              <a:buChar char="Ø"/>
            </a:pPr>
            <a:r>
              <a:rPr lang="en-US" sz="4000">
                <a:solidFill>
                  <a:schemeClr val="tx1">
                    <a:lumMod val="75000"/>
                    <a:lumOff val="25000"/>
                  </a:schemeClr>
                </a:solidFill>
                <a:latin typeface="Helvetica Neue LT Std 77 Bold C"/>
              </a:rPr>
              <a:t>Develop three peer respite programs.</a:t>
            </a:r>
          </a:p>
          <a:p>
            <a:pPr>
              <a:lnSpc>
                <a:spcPct val="120000"/>
              </a:lnSpc>
              <a:buFont typeface="Wingdings" panose="05000000000000000000" pitchFamily="2" charset="2"/>
              <a:buChar char="Ø"/>
            </a:pPr>
            <a:r>
              <a:rPr lang="en-US" sz="4000">
                <a:solidFill>
                  <a:schemeClr val="tx1">
                    <a:lumMod val="75000"/>
                    <a:lumOff val="25000"/>
                  </a:schemeClr>
                </a:solidFill>
                <a:latin typeface="Helvetica Neue LT Std 77 Bold C"/>
              </a:rPr>
              <a:t>Build 83-bed Forensic Services Unit at MSH.</a:t>
            </a:r>
          </a:p>
        </p:txBody>
      </p:sp>
      <p:pic>
        <p:nvPicPr>
          <p:cNvPr id="4" name="Picture 3">
            <a:extLst>
              <a:ext uri="{FF2B5EF4-FFF2-40B4-BE49-F238E27FC236}">
                <a16:creationId xmlns:a16="http://schemas.microsoft.com/office/drawing/2014/main" id="{F8B4D8B9-DFE3-4840-BD83-5C625F1CF137}"/>
              </a:ext>
            </a:extLst>
          </p:cNvPr>
          <p:cNvPicPr>
            <a:picLocks noChangeAspect="1"/>
          </p:cNvPicPr>
          <p:nvPr/>
        </p:nvPicPr>
        <p:blipFill rotWithShape="1">
          <a:blip r:embed="rId3"/>
          <a:srcRect l="30982"/>
          <a:stretch/>
        </p:blipFill>
        <p:spPr>
          <a:xfrm>
            <a:off x="134669" y="2091846"/>
            <a:ext cx="3481918" cy="3989541"/>
          </a:xfrm>
          <a:prstGeom prst="ellipse">
            <a:avLst/>
          </a:prstGeom>
          <a:ln>
            <a:noFill/>
          </a:ln>
          <a:effectLst>
            <a:softEdge rad="112500"/>
          </a:effectLst>
        </p:spPr>
      </p:pic>
    </p:spTree>
    <p:extLst>
      <p:ext uri="{BB962C8B-B14F-4D97-AF65-F5344CB8AC3E}">
        <p14:creationId xmlns:p14="http://schemas.microsoft.com/office/powerpoint/2010/main" val="229652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fade">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fade">
                                      <p:cBhvr>
                                        <p:cTn id="42" dur="500"/>
                                        <p:tgtEl>
                                          <p:spTgt spid="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fade">
                                      <p:cBhvr>
                                        <p:cTn id="47" dur="500"/>
                                        <p:tgtEl>
                                          <p:spTgt spid="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10" end="10"/>
                                            </p:txEl>
                                          </p:spTgt>
                                        </p:tgtEl>
                                        <p:attrNameLst>
                                          <p:attrName>style.visibility</p:attrName>
                                        </p:attrNameLst>
                                      </p:cBhvr>
                                      <p:to>
                                        <p:strVal val="visible"/>
                                      </p:to>
                                    </p:set>
                                    <p:animEffect transition="in" filter="fade">
                                      <p:cBhvr>
                                        <p:cTn id="52" dur="500"/>
                                        <p:tgtEl>
                                          <p:spTgt spid="7">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11" end="11"/>
                                            </p:txEl>
                                          </p:spTgt>
                                        </p:tgtEl>
                                        <p:attrNameLst>
                                          <p:attrName>style.visibility</p:attrName>
                                        </p:attrNameLst>
                                      </p:cBhvr>
                                      <p:to>
                                        <p:strVal val="visible"/>
                                      </p:to>
                                    </p:set>
                                    <p:animEffect transition="in" filter="fade">
                                      <p:cBhvr>
                                        <p:cTn id="57" dur="500"/>
                                        <p:tgtEl>
                                          <p:spTgt spid="7">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xEl>
                                              <p:pRg st="12" end="12"/>
                                            </p:txEl>
                                          </p:spTgt>
                                        </p:tgtEl>
                                        <p:attrNameLst>
                                          <p:attrName>style.visibility</p:attrName>
                                        </p:attrNameLst>
                                      </p:cBhvr>
                                      <p:to>
                                        <p:strVal val="visible"/>
                                      </p:to>
                                    </p:set>
                                    <p:animEffect transition="in" filter="fade">
                                      <p:cBhvr>
                                        <p:cTn id="62"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9873D-9C79-D742-9EB3-CC0919D08B39}"/>
              </a:ext>
            </a:extLst>
          </p:cNvPr>
          <p:cNvSpPr>
            <a:spLocks noGrp="1"/>
          </p:cNvSpPr>
          <p:nvPr>
            <p:ph type="title"/>
          </p:nvPr>
        </p:nvSpPr>
        <p:spPr>
          <a:xfrm>
            <a:off x="3212759" y="682038"/>
            <a:ext cx="7988641" cy="980544"/>
          </a:xfrm>
        </p:spPr>
        <p:txBody>
          <a:bodyPr>
            <a:normAutofit/>
          </a:bodyPr>
          <a:lstStyle/>
          <a:p>
            <a:r>
              <a:rPr lang="en-US" dirty="0"/>
              <a:t>To Find Services Near You</a:t>
            </a:r>
          </a:p>
        </p:txBody>
      </p:sp>
      <p:pic>
        <p:nvPicPr>
          <p:cNvPr id="5" name="Picture 4" descr="A picture containing text, person&#10;&#10;Description automatically generated">
            <a:extLst>
              <a:ext uri="{FF2B5EF4-FFF2-40B4-BE49-F238E27FC236}">
                <a16:creationId xmlns:a16="http://schemas.microsoft.com/office/drawing/2014/main" id="{7D393B20-FF60-4D90-99FB-E4CB932872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9194" y="1662582"/>
            <a:ext cx="4761905" cy="47619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 Placeholder 3">
            <a:extLst>
              <a:ext uri="{FF2B5EF4-FFF2-40B4-BE49-F238E27FC236}">
                <a16:creationId xmlns:a16="http://schemas.microsoft.com/office/drawing/2014/main" id="{BAF56220-12D7-495F-9F71-BB8C33F07704}"/>
              </a:ext>
            </a:extLst>
          </p:cNvPr>
          <p:cNvSpPr txBox="1">
            <a:spLocks/>
          </p:cNvSpPr>
          <p:nvPr/>
        </p:nvSpPr>
        <p:spPr>
          <a:xfrm>
            <a:off x="1941801" y="2197143"/>
            <a:ext cx="4651504" cy="882941"/>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a:solidFill>
                  <a:schemeClr val="tx1">
                    <a:lumMod val="75000"/>
                    <a:lumOff val="25000"/>
                  </a:schemeClr>
                </a:solidFill>
                <a:latin typeface="Helvetica Neue LT Std 57 Conden" panose="020B05060305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b="1" dirty="0"/>
              <a:t>Visit Mental Health Mississippi </a:t>
            </a:r>
          </a:p>
          <a:p>
            <a:pPr>
              <a:buFont typeface="Wingdings" panose="05000000000000000000" pitchFamily="2" charset="2"/>
              <a:buChar char="Ø"/>
            </a:pPr>
            <a:r>
              <a:rPr lang="en-US" dirty="0"/>
              <a:t>Online at </a:t>
            </a:r>
            <a:r>
              <a:rPr lang="en-US" dirty="0">
                <a:hlinkClick r:id="rId4"/>
              </a:rPr>
              <a:t>www.mentalhealthms.com</a:t>
            </a:r>
            <a:endParaRPr lang="en-US" dirty="0"/>
          </a:p>
          <a:p>
            <a:pPr>
              <a:buFont typeface="Wingdings" panose="05000000000000000000" pitchFamily="2" charset="2"/>
              <a:buChar char="Ø"/>
            </a:pPr>
            <a:r>
              <a:rPr lang="en-US" dirty="0"/>
              <a:t>Find local services</a:t>
            </a:r>
          </a:p>
          <a:p>
            <a:pPr>
              <a:buFont typeface="Wingdings" panose="05000000000000000000" pitchFamily="2" charset="2"/>
              <a:buChar char="Ø"/>
            </a:pPr>
            <a:r>
              <a:rPr lang="en-US" dirty="0"/>
              <a:t>Includes crisis services</a:t>
            </a:r>
          </a:p>
          <a:p>
            <a:pPr marL="0" indent="0">
              <a:buNone/>
            </a:pPr>
            <a:endParaRPr lang="en-US" dirty="0"/>
          </a:p>
        </p:txBody>
      </p:sp>
      <p:sp>
        <p:nvSpPr>
          <p:cNvPr id="11" name="Text Placeholder 3">
            <a:extLst>
              <a:ext uri="{FF2B5EF4-FFF2-40B4-BE49-F238E27FC236}">
                <a16:creationId xmlns:a16="http://schemas.microsoft.com/office/drawing/2014/main" id="{058EB31C-C97A-4279-B2DF-2147FF82C8B3}"/>
              </a:ext>
            </a:extLst>
          </p:cNvPr>
          <p:cNvSpPr txBox="1">
            <a:spLocks/>
          </p:cNvSpPr>
          <p:nvPr/>
        </p:nvSpPr>
        <p:spPr>
          <a:xfrm>
            <a:off x="1941801" y="4218448"/>
            <a:ext cx="4322641" cy="882941"/>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kern="1200">
                <a:solidFill>
                  <a:schemeClr val="tx1">
                    <a:lumMod val="75000"/>
                    <a:lumOff val="25000"/>
                  </a:schemeClr>
                </a:solidFill>
                <a:latin typeface="Helvetica Neue LT Std 57 Conden" panose="020B05060305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b="1" dirty="0"/>
              <a:t>Call the DMH Helpline</a:t>
            </a:r>
          </a:p>
          <a:p>
            <a:pPr>
              <a:buFont typeface="Wingdings" panose="05000000000000000000" pitchFamily="2" charset="2"/>
              <a:buChar char="Ø"/>
            </a:pPr>
            <a:r>
              <a:rPr lang="en-US" dirty="0"/>
              <a:t>1-877-210-8513</a:t>
            </a:r>
          </a:p>
          <a:p>
            <a:pPr>
              <a:buFont typeface="Wingdings" panose="05000000000000000000" pitchFamily="2" charset="2"/>
              <a:buChar char="Ø"/>
            </a:pPr>
            <a:r>
              <a:rPr lang="en-US" dirty="0"/>
              <a:t>Find local services</a:t>
            </a:r>
          </a:p>
          <a:p>
            <a:pPr>
              <a:buFont typeface="Wingdings" panose="05000000000000000000" pitchFamily="2" charset="2"/>
              <a:buChar char="Ø"/>
            </a:pPr>
            <a:r>
              <a:rPr lang="en-US" dirty="0"/>
              <a:t>Register a concern</a:t>
            </a:r>
          </a:p>
          <a:p>
            <a:pPr>
              <a:buFont typeface="Wingdings" pitchFamily="2" charset="2"/>
              <a:buChar char="v"/>
            </a:pPr>
            <a:endParaRPr lang="en-US" dirty="0"/>
          </a:p>
        </p:txBody>
      </p:sp>
    </p:spTree>
    <p:extLst>
      <p:ext uri="{BB962C8B-B14F-4D97-AF65-F5344CB8AC3E}">
        <p14:creationId xmlns:p14="http://schemas.microsoft.com/office/powerpoint/2010/main" val="262989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fade">
                                      <p:cBhvr>
                                        <p:cTn id="32" dur="500"/>
                                        <p:tgtEl>
                                          <p:spTgt spid="1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fade">
                                      <p:cBhvr>
                                        <p:cTn id="37" dur="500"/>
                                        <p:tgtEl>
                                          <p:spTgt spid="11">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3" end="3"/>
                                            </p:txEl>
                                          </p:spTgt>
                                        </p:tgtEl>
                                        <p:attrNameLst>
                                          <p:attrName>style.visibility</p:attrName>
                                        </p:attrNameLst>
                                      </p:cBhvr>
                                      <p:to>
                                        <p:strVal val="visible"/>
                                      </p:to>
                                    </p:set>
                                    <p:animEffect transition="in" filter="fade">
                                      <p:cBhvr>
                                        <p:cTn id="4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0B0AD-973F-41B8-B806-F6472B67D02C}"/>
              </a:ext>
            </a:extLst>
          </p:cNvPr>
          <p:cNvSpPr>
            <a:spLocks noGrp="1"/>
          </p:cNvSpPr>
          <p:nvPr>
            <p:ph type="title"/>
          </p:nvPr>
        </p:nvSpPr>
        <p:spPr/>
        <p:txBody>
          <a:bodyPr>
            <a:normAutofit/>
          </a:bodyPr>
          <a:lstStyle/>
          <a:p>
            <a:pPr algn="ctr"/>
            <a:r>
              <a:rPr lang="en-US" sz="6000" dirty="0">
                <a:latin typeface="Helvetica Neue LT Std 57 Conden"/>
              </a:rPr>
              <a:t>Resources</a:t>
            </a:r>
            <a:endParaRPr lang="en-US" sz="6000" dirty="0"/>
          </a:p>
        </p:txBody>
      </p:sp>
      <p:sp>
        <p:nvSpPr>
          <p:cNvPr id="11" name="Rectangle 10">
            <a:extLst>
              <a:ext uri="{FF2B5EF4-FFF2-40B4-BE49-F238E27FC236}">
                <a16:creationId xmlns:a16="http://schemas.microsoft.com/office/drawing/2014/main" id="{41E49843-1FDE-485A-9BDB-52A4ACA9903F}"/>
              </a:ext>
            </a:extLst>
          </p:cNvPr>
          <p:cNvSpPr/>
          <p:nvPr/>
        </p:nvSpPr>
        <p:spPr>
          <a:xfrm>
            <a:off x="1072712" y="2045832"/>
            <a:ext cx="9756252" cy="40816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grpSp>
        <p:nvGrpSpPr>
          <p:cNvPr id="6" name="Group 5">
            <a:extLst>
              <a:ext uri="{FF2B5EF4-FFF2-40B4-BE49-F238E27FC236}">
                <a16:creationId xmlns:a16="http://schemas.microsoft.com/office/drawing/2014/main" id="{CE1FA9FA-0B16-4C3A-8223-69F4F6A21FE4}"/>
              </a:ext>
            </a:extLst>
          </p:cNvPr>
          <p:cNvGrpSpPr/>
          <p:nvPr/>
        </p:nvGrpSpPr>
        <p:grpSpPr>
          <a:xfrm>
            <a:off x="2097617" y="1996175"/>
            <a:ext cx="3005666" cy="1803399"/>
            <a:chOff x="0" y="93057"/>
            <a:chExt cx="3005666" cy="1803399"/>
          </a:xfrm>
        </p:grpSpPr>
        <p:sp>
          <p:nvSpPr>
            <p:cNvPr id="7" name="Rectangle 6">
              <a:extLst>
                <a:ext uri="{FF2B5EF4-FFF2-40B4-BE49-F238E27FC236}">
                  <a16:creationId xmlns:a16="http://schemas.microsoft.com/office/drawing/2014/main" id="{54995A94-8B0C-4346-BFE2-DB184B6E5A5E}"/>
                </a:ext>
              </a:extLst>
            </p:cNvPr>
            <p:cNvSpPr/>
            <p:nvPr/>
          </p:nvSpPr>
          <p:spPr>
            <a:xfrm>
              <a:off x="0" y="93057"/>
              <a:ext cx="3005666" cy="1803399"/>
            </a:xfrm>
            <a:prstGeom prst="rect">
              <a:avLst/>
            </a:prstGeom>
            <a:solidFill>
              <a:srgbClr val="2E83C3">
                <a:hueOff val="0"/>
                <a:satOff val="0"/>
                <a:lumOff val="0"/>
                <a:alphaOff val="0"/>
              </a:srgbClr>
            </a:solidFill>
            <a:ln w="19050" cap="rnd" cmpd="sng" algn="ctr">
              <a:solidFill>
                <a:sysClr val="window" lastClr="FFFFFF">
                  <a:hueOff val="0"/>
                  <a:satOff val="0"/>
                  <a:lumOff val="0"/>
                  <a:alphaOff val="0"/>
                </a:sysClr>
              </a:solidFill>
              <a:prstDash val="solid"/>
            </a:ln>
            <a:effectLst/>
          </p:spPr>
        </p:sp>
        <p:sp>
          <p:nvSpPr>
            <p:cNvPr id="8" name="TextBox 7">
              <a:extLst>
                <a:ext uri="{FF2B5EF4-FFF2-40B4-BE49-F238E27FC236}">
                  <a16:creationId xmlns:a16="http://schemas.microsoft.com/office/drawing/2014/main" id="{1981E37C-E8FC-40E7-BE72-0726AE1741A8}"/>
                </a:ext>
              </a:extLst>
            </p:cNvPr>
            <p:cNvSpPr txBox="1"/>
            <p:nvPr/>
          </p:nvSpPr>
          <p:spPr>
            <a:xfrm>
              <a:off x="0" y="93057"/>
              <a:ext cx="3005666" cy="1803399"/>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sz="2400" b="0" i="0" u="sng" strike="noStrike" kern="1200" cap="none" spc="0" normalizeH="0" baseline="0" noProof="0" dirty="0">
                  <a:ln>
                    <a:noFill/>
                  </a:ln>
                  <a:solidFill>
                    <a:schemeClr val="bg1"/>
                  </a:solidFill>
                  <a:effectLst/>
                  <a:uLnTx/>
                  <a:uFillTx/>
                  <a:latin typeface="Helvetica Neue LT Std 57 Conden" panose="020B0506030502030204"/>
                  <a:hlinkClick r:id="rId3">
                    <a:extLst>
                      <a:ext uri="{A12FA001-AC4F-418D-AE19-62706E023703}">
                        <ahyp:hlinkClr xmlns:ahyp="http://schemas.microsoft.com/office/drawing/2018/hyperlinkcolor" val="tx"/>
                      </a:ext>
                    </a:extLst>
                  </a:hlinkClick>
                </a:rPr>
                <a:t>Mental Health Mississippi</a:t>
              </a:r>
              <a:r>
                <a:rPr kumimoji="0" lang="en-US" sz="2400" b="0" i="0" u="sng" strike="noStrike" kern="1200" cap="none" spc="0" normalizeH="0" baseline="0" noProof="0" dirty="0">
                  <a:ln>
                    <a:noFill/>
                  </a:ln>
                  <a:solidFill>
                    <a:schemeClr val="bg1"/>
                  </a:solidFill>
                  <a:effectLst/>
                  <a:uLnTx/>
                  <a:uFillTx/>
                  <a:latin typeface="Helvetica Neue LT Std 57 Conden" panose="020B0506030502030204"/>
                </a:rPr>
                <a:t> </a:t>
              </a:r>
              <a:endParaRPr kumimoji="0" lang="en-US" sz="2400" b="0" i="0" u="none" strike="noStrike" kern="1200" cap="none" spc="0" normalizeH="0" baseline="0" noProof="0" dirty="0">
                <a:ln>
                  <a:noFill/>
                </a:ln>
                <a:solidFill>
                  <a:schemeClr val="bg1"/>
                </a:solidFill>
                <a:effectLst/>
                <a:uLnTx/>
                <a:uFillTx/>
                <a:latin typeface="Helvetica Neue LT Std 57 Conden" panose="020B0506030502030204"/>
              </a:endParaRPr>
            </a:p>
          </p:txBody>
        </p:sp>
      </p:grpSp>
      <p:sp>
        <p:nvSpPr>
          <p:cNvPr id="22" name="Rectangle 21">
            <a:extLst>
              <a:ext uri="{FF2B5EF4-FFF2-40B4-BE49-F238E27FC236}">
                <a16:creationId xmlns:a16="http://schemas.microsoft.com/office/drawing/2014/main" id="{BE7E07A9-8939-4E78-B1A8-5ED6CF3CAB6D}"/>
              </a:ext>
            </a:extLst>
          </p:cNvPr>
          <p:cNvSpPr/>
          <p:nvPr/>
        </p:nvSpPr>
        <p:spPr>
          <a:xfrm>
            <a:off x="5508951" y="1996175"/>
            <a:ext cx="3005666" cy="1803399"/>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3" name="TextBox 22">
            <a:extLst>
              <a:ext uri="{FF2B5EF4-FFF2-40B4-BE49-F238E27FC236}">
                <a16:creationId xmlns:a16="http://schemas.microsoft.com/office/drawing/2014/main" id="{DA40E722-7DAF-4F4C-8829-2D9060E34091}"/>
              </a:ext>
            </a:extLst>
          </p:cNvPr>
          <p:cNvSpPr txBox="1"/>
          <p:nvPr/>
        </p:nvSpPr>
        <p:spPr>
          <a:xfrm>
            <a:off x="5508951" y="2094223"/>
            <a:ext cx="3005666" cy="18033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2400" u="sng" kern="1200" dirty="0">
                <a:solidFill>
                  <a:schemeClr val="bg1"/>
                </a:solidFill>
                <a:latin typeface="Helvetica Neue LT Std 57 Conden" panose="020B0506030502030204"/>
              </a:rPr>
              <a:t>Behind the Mask</a:t>
            </a:r>
            <a:endParaRPr lang="en-US" sz="2400" kern="1200" dirty="0">
              <a:solidFill>
                <a:schemeClr val="bg1"/>
              </a:solidFill>
              <a:latin typeface="Helvetica Neue LT Std 57 Conden" panose="020B0506030502030204"/>
            </a:endParaRPr>
          </a:p>
        </p:txBody>
      </p:sp>
      <p:sp>
        <p:nvSpPr>
          <p:cNvPr id="20" name="Rectangle 19">
            <a:extLst>
              <a:ext uri="{FF2B5EF4-FFF2-40B4-BE49-F238E27FC236}">
                <a16:creationId xmlns:a16="http://schemas.microsoft.com/office/drawing/2014/main" id="{5C2913E8-4179-49D6-A7F6-5CA61B3F067C}"/>
              </a:ext>
            </a:extLst>
          </p:cNvPr>
          <p:cNvSpPr/>
          <p:nvPr/>
        </p:nvSpPr>
        <p:spPr>
          <a:xfrm>
            <a:off x="8815184" y="1996175"/>
            <a:ext cx="3005666" cy="1803399"/>
          </a:xfrm>
          <a:prstGeom prst="rect">
            <a:avLst/>
          </a:prstGeom>
          <a:solidFill>
            <a:srgbClr val="2BB9D5"/>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1" name="TextBox 20">
            <a:extLst>
              <a:ext uri="{FF2B5EF4-FFF2-40B4-BE49-F238E27FC236}">
                <a16:creationId xmlns:a16="http://schemas.microsoft.com/office/drawing/2014/main" id="{4B9AAE5E-39C0-400E-800C-EED7DB342914}"/>
              </a:ext>
            </a:extLst>
          </p:cNvPr>
          <p:cNvSpPr txBox="1"/>
          <p:nvPr/>
        </p:nvSpPr>
        <p:spPr>
          <a:xfrm>
            <a:off x="8831693" y="2040569"/>
            <a:ext cx="2972647" cy="1759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2400" u="sng" kern="1200" dirty="0">
                <a:solidFill>
                  <a:schemeClr val="bg1"/>
                </a:solidFill>
                <a:latin typeface="Helvetica Neue LT Std 57 Conden" panose="020B0506030502030204"/>
                <a:hlinkClick r:id="rId4">
                  <a:extLst>
                    <a:ext uri="{A12FA001-AC4F-418D-AE19-62706E023703}">
                      <ahyp:hlinkClr xmlns:ahyp="http://schemas.microsoft.com/office/drawing/2018/hyperlinkcolor" val="tx"/>
                    </a:ext>
                  </a:extLst>
                </a:hlinkClick>
              </a:rPr>
              <a:t>Mobile Crisis Response Teams</a:t>
            </a:r>
            <a:endParaRPr lang="en-US" sz="2400" kern="1200" dirty="0">
              <a:solidFill>
                <a:schemeClr val="bg1"/>
              </a:solidFill>
              <a:latin typeface="Helvetica Neue LT Std 57 Conden" panose="020B0506030502030204"/>
            </a:endParaRPr>
          </a:p>
        </p:txBody>
      </p:sp>
      <p:sp>
        <p:nvSpPr>
          <p:cNvPr id="16" name="Rectangle 15">
            <a:extLst>
              <a:ext uri="{FF2B5EF4-FFF2-40B4-BE49-F238E27FC236}">
                <a16:creationId xmlns:a16="http://schemas.microsoft.com/office/drawing/2014/main" id="{2A889885-A0BE-445A-8147-F53D0A64F26E}"/>
              </a:ext>
            </a:extLst>
          </p:cNvPr>
          <p:cNvSpPr/>
          <p:nvPr/>
        </p:nvSpPr>
        <p:spPr>
          <a:xfrm>
            <a:off x="2122284" y="4100142"/>
            <a:ext cx="3005666" cy="1803399"/>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9" name="TextBox 18">
            <a:extLst>
              <a:ext uri="{FF2B5EF4-FFF2-40B4-BE49-F238E27FC236}">
                <a16:creationId xmlns:a16="http://schemas.microsoft.com/office/drawing/2014/main" id="{3C2F6A1E-3BF5-4197-8C36-F75CF0CE7872}"/>
              </a:ext>
            </a:extLst>
          </p:cNvPr>
          <p:cNvSpPr txBox="1"/>
          <p:nvPr/>
        </p:nvSpPr>
        <p:spPr>
          <a:xfrm>
            <a:off x="2122284" y="3945168"/>
            <a:ext cx="3005666" cy="18033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2400" u="sng" kern="1200" dirty="0">
                <a:solidFill>
                  <a:schemeClr val="bg1"/>
                </a:solidFill>
                <a:latin typeface="Helvetica Neue LT Std 57 Conden" panose="020B0506030502030204"/>
                <a:hlinkClick r:id="rId5">
                  <a:extLst>
                    <a:ext uri="{A12FA001-AC4F-418D-AE19-62706E023703}">
                      <ahyp:hlinkClr xmlns:ahyp="http://schemas.microsoft.com/office/drawing/2018/hyperlinkcolor" val="tx"/>
                    </a:ext>
                  </a:extLst>
                </a:hlinkClick>
              </a:rPr>
              <a:t>Crisis Lifelines</a:t>
            </a:r>
            <a:endParaRPr lang="en-US" sz="2400" kern="1200" dirty="0">
              <a:solidFill>
                <a:schemeClr val="bg1"/>
              </a:solidFill>
              <a:latin typeface="Helvetica Neue LT Std 57 Conden" panose="020B0506030502030204"/>
            </a:endParaRPr>
          </a:p>
        </p:txBody>
      </p:sp>
      <p:sp>
        <p:nvSpPr>
          <p:cNvPr id="14" name="Rectangle 13">
            <a:extLst>
              <a:ext uri="{FF2B5EF4-FFF2-40B4-BE49-F238E27FC236}">
                <a16:creationId xmlns:a16="http://schemas.microsoft.com/office/drawing/2014/main" id="{0CA1D3D9-5B83-4897-98BC-96D29C059CB2}"/>
              </a:ext>
            </a:extLst>
          </p:cNvPr>
          <p:cNvSpPr/>
          <p:nvPr/>
        </p:nvSpPr>
        <p:spPr>
          <a:xfrm>
            <a:off x="5508951" y="4100142"/>
            <a:ext cx="3005666" cy="1803399"/>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5" name="TextBox 14">
            <a:extLst>
              <a:ext uri="{FF2B5EF4-FFF2-40B4-BE49-F238E27FC236}">
                <a16:creationId xmlns:a16="http://schemas.microsoft.com/office/drawing/2014/main" id="{0CD43242-0393-4258-A28E-A0F4E04502F8}"/>
              </a:ext>
            </a:extLst>
          </p:cNvPr>
          <p:cNvSpPr txBox="1"/>
          <p:nvPr/>
        </p:nvSpPr>
        <p:spPr>
          <a:xfrm>
            <a:off x="5437660" y="3945168"/>
            <a:ext cx="3005666" cy="18033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2400" u="sng" kern="1200" dirty="0">
                <a:solidFill>
                  <a:schemeClr val="bg1"/>
                </a:solidFill>
                <a:latin typeface="Helvetica Neue LT Std 57 Conden" panose="020B0506030502030204"/>
                <a:hlinkClick r:id="rId6">
                  <a:extLst>
                    <a:ext uri="{A12FA001-AC4F-418D-AE19-62706E023703}">
                      <ahyp:hlinkClr xmlns:ahyp="http://schemas.microsoft.com/office/drawing/2018/hyperlinkcolor" val="tx"/>
                    </a:ext>
                  </a:extLst>
                </a:hlinkClick>
              </a:rPr>
              <a:t>DMH Helpline</a:t>
            </a:r>
            <a:endParaRPr lang="en-US" sz="2400" kern="1200" dirty="0">
              <a:solidFill>
                <a:schemeClr val="bg1"/>
              </a:solidFill>
              <a:latin typeface="Helvetica Neue LT Std 57 Conden" panose="020B0506030502030204"/>
            </a:endParaRPr>
          </a:p>
        </p:txBody>
      </p:sp>
      <p:sp>
        <p:nvSpPr>
          <p:cNvPr id="24" name="Rectangle 23">
            <a:extLst>
              <a:ext uri="{FF2B5EF4-FFF2-40B4-BE49-F238E27FC236}">
                <a16:creationId xmlns:a16="http://schemas.microsoft.com/office/drawing/2014/main" id="{885650E6-A836-457E-8451-99E1585FB3B8}"/>
              </a:ext>
            </a:extLst>
          </p:cNvPr>
          <p:cNvSpPr/>
          <p:nvPr/>
        </p:nvSpPr>
        <p:spPr>
          <a:xfrm>
            <a:off x="8851053" y="4094985"/>
            <a:ext cx="3005666" cy="1803399"/>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5" name="TextBox 24">
            <a:extLst>
              <a:ext uri="{FF2B5EF4-FFF2-40B4-BE49-F238E27FC236}">
                <a16:creationId xmlns:a16="http://schemas.microsoft.com/office/drawing/2014/main" id="{D532E8E9-9E87-45D4-B061-0F047E9C093F}"/>
              </a:ext>
            </a:extLst>
          </p:cNvPr>
          <p:cNvSpPr txBox="1"/>
          <p:nvPr/>
        </p:nvSpPr>
        <p:spPr>
          <a:xfrm>
            <a:off x="8851053" y="4094985"/>
            <a:ext cx="2996427" cy="1803399"/>
          </a:xfrm>
          <a:prstGeom prst="rect">
            <a:avLst/>
          </a:prstGeom>
          <a:solidFill>
            <a:schemeClr val="accent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2400" u="sng" kern="1200" dirty="0">
                <a:solidFill>
                  <a:schemeClr val="bg1"/>
                </a:solidFill>
                <a:latin typeface="Helvetica Neue LT Std 57 Conden" panose="020B0506030502030204"/>
                <a:hlinkClick r:id="rId7">
                  <a:extLst>
                    <a:ext uri="{A12FA001-AC4F-418D-AE19-62706E023703}">
                      <ahyp:hlinkClr xmlns:ahyp="http://schemas.microsoft.com/office/drawing/2018/hyperlinkcolor" val="tx"/>
                    </a:ext>
                  </a:extLst>
                </a:hlinkClick>
              </a:rPr>
              <a:t>DMH Website</a:t>
            </a:r>
            <a:endParaRPr lang="en-US" sz="2400" u="sng" kern="1200" dirty="0">
              <a:solidFill>
                <a:schemeClr val="bg1"/>
              </a:solidFill>
              <a:latin typeface="Helvetica Neue LT Std 57 Conden" panose="020B0506030502030204"/>
            </a:endParaRPr>
          </a:p>
          <a:p>
            <a:pPr marL="0" lvl="0" indent="0" algn="ctr" defTabSz="755650">
              <a:lnSpc>
                <a:spcPct val="90000"/>
              </a:lnSpc>
              <a:spcBef>
                <a:spcPct val="0"/>
              </a:spcBef>
              <a:spcAft>
                <a:spcPct val="35000"/>
              </a:spcAft>
              <a:buNone/>
            </a:pPr>
            <a:endParaRPr lang="en-US" sz="2400" kern="1200" dirty="0">
              <a:solidFill>
                <a:schemeClr val="bg1"/>
              </a:solidFill>
              <a:latin typeface="Helvetica Neue LT Std 57 Conden" panose="020B0506030502030204"/>
            </a:endParaRPr>
          </a:p>
        </p:txBody>
      </p:sp>
    </p:spTree>
    <p:extLst>
      <p:ext uri="{BB962C8B-B14F-4D97-AF65-F5344CB8AC3E}">
        <p14:creationId xmlns:p14="http://schemas.microsoft.com/office/powerpoint/2010/main" val="619317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B51D62-959C-45BD-80BF-3BBAE4415772}"/>
              </a:ext>
            </a:extLst>
          </p:cNvPr>
          <p:cNvPicPr>
            <a:picLocks noChangeAspect="1"/>
          </p:cNvPicPr>
          <p:nvPr/>
        </p:nvPicPr>
        <p:blipFill rotWithShape="1">
          <a:blip r:embed="rId3"/>
          <a:srcRect t="17467" r="2" b="2"/>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3" name="Group 62">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64" name="Freeform: Shape 63">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66" name="Group 65">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70" name="Freeform: Shape 69">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7" name="Group 66">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68" name="Freeform: Shape 67">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Tree>
    <p:extLst>
      <p:ext uri="{BB962C8B-B14F-4D97-AF65-F5344CB8AC3E}">
        <p14:creationId xmlns:p14="http://schemas.microsoft.com/office/powerpoint/2010/main" val="3645388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2A8F5-9AC0-452E-B039-E668B6720FA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B30B4F0-DEDF-4108-9CE3-FBE1BE07231C}"/>
              </a:ext>
            </a:extLst>
          </p:cNvPr>
          <p:cNvSpPr>
            <a:spLocks noGrp="1"/>
          </p:cNvSpPr>
          <p:nvPr>
            <p:ph type="body" sz="quarter" idx="10"/>
          </p:nvPr>
        </p:nvSpPr>
        <p:spPr/>
        <p:txBody>
          <a:bodyPr>
            <a:normAutofit lnSpcReduction="10000"/>
          </a:bodyPr>
          <a:lstStyle/>
          <a:p>
            <a:endParaRPr lang="en-US" dirty="0"/>
          </a:p>
        </p:txBody>
      </p:sp>
      <p:sp>
        <p:nvSpPr>
          <p:cNvPr id="4" name="Text Placeholder 3">
            <a:extLst>
              <a:ext uri="{FF2B5EF4-FFF2-40B4-BE49-F238E27FC236}">
                <a16:creationId xmlns:a16="http://schemas.microsoft.com/office/drawing/2014/main" id="{65E2BBF7-11C9-42A1-ACEB-D2B9F3DC9894}"/>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F63823C9-CD4B-4BDA-9F1F-3644597647CA}"/>
              </a:ext>
            </a:extLst>
          </p:cNvPr>
          <p:cNvSpPr>
            <a:spLocks noGrp="1"/>
          </p:cNvSpPr>
          <p:nvPr>
            <p:ph type="body" sz="quarter" idx="13"/>
          </p:nvPr>
        </p:nvSpPr>
        <p:spPr/>
        <p:txBody>
          <a:bodyPr/>
          <a:lstStyle/>
          <a:p>
            <a:endParaRPr lang="en-US"/>
          </a:p>
        </p:txBody>
      </p:sp>
      <p:pic>
        <p:nvPicPr>
          <p:cNvPr id="7" name="Picture 6">
            <a:extLst>
              <a:ext uri="{FF2B5EF4-FFF2-40B4-BE49-F238E27FC236}">
                <a16:creationId xmlns:a16="http://schemas.microsoft.com/office/drawing/2014/main" id="{02F864E8-C157-42C1-9248-362B0519DEA6}"/>
              </a:ext>
            </a:extLst>
          </p:cNvPr>
          <p:cNvPicPr>
            <a:picLocks noChangeAspect="1"/>
          </p:cNvPicPr>
          <p:nvPr/>
        </p:nvPicPr>
        <p:blipFill>
          <a:blip r:embed="rId3"/>
          <a:stretch>
            <a:fillRect/>
          </a:stretch>
        </p:blipFill>
        <p:spPr>
          <a:xfrm>
            <a:off x="3810000" y="0"/>
            <a:ext cx="4572000" cy="6858000"/>
          </a:xfrm>
          <a:prstGeom prst="rect">
            <a:avLst/>
          </a:prstGeom>
        </p:spPr>
      </p:pic>
    </p:spTree>
    <p:extLst>
      <p:ext uri="{BB962C8B-B14F-4D97-AF65-F5344CB8AC3E}">
        <p14:creationId xmlns:p14="http://schemas.microsoft.com/office/powerpoint/2010/main" val="2138011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0870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C9A1B4-5331-964D-9140-42888B2F05E1}"/>
              </a:ext>
            </a:extLst>
          </p:cNvPr>
          <p:cNvSpPr>
            <a:spLocks noGrp="1"/>
          </p:cNvSpPr>
          <p:nvPr>
            <p:ph type="title"/>
          </p:nvPr>
        </p:nvSpPr>
        <p:spPr>
          <a:xfrm>
            <a:off x="640079" y="2053641"/>
            <a:ext cx="3669161" cy="2760098"/>
          </a:xfrm>
        </p:spPr>
        <p:txBody>
          <a:bodyPr vert="horz" lIns="91440" tIns="45720" rIns="91440" bIns="45720" rtlCol="0" anchor="ctr">
            <a:normAutofit fontScale="90000"/>
          </a:bodyPr>
          <a:lstStyle/>
          <a:p>
            <a:r>
              <a:rPr lang="en-US" sz="4400" kern="1200" dirty="0">
                <a:solidFill>
                  <a:srgbClr val="FFFFFF"/>
                </a:solidFill>
                <a:latin typeface="+mj-lt"/>
                <a:ea typeface="+mj-ea"/>
                <a:cs typeface="+mj-cs"/>
              </a:rPr>
              <a:t>Providing Hope Through Services and Supports – Children and Youth</a:t>
            </a:r>
          </a:p>
        </p:txBody>
      </p:sp>
      <p:sp>
        <p:nvSpPr>
          <p:cNvPr id="5" name="Text Placeholder 4">
            <a:extLst>
              <a:ext uri="{FF2B5EF4-FFF2-40B4-BE49-F238E27FC236}">
                <a16:creationId xmlns:a16="http://schemas.microsoft.com/office/drawing/2014/main" id="{7B0A1C46-42E3-BB43-806B-0819751D0245}"/>
              </a:ext>
            </a:extLst>
          </p:cNvPr>
          <p:cNvSpPr>
            <a:spLocks noGrp="1"/>
          </p:cNvSpPr>
          <p:nvPr>
            <p:ph type="body" sz="quarter" idx="13"/>
          </p:nvPr>
        </p:nvSpPr>
        <p:spPr>
          <a:xfrm>
            <a:off x="6090574" y="801866"/>
            <a:ext cx="5306084" cy="6056134"/>
          </a:xfrm>
        </p:spPr>
        <p:txBody>
          <a:bodyPr vert="horz" lIns="91440" tIns="45720" rIns="91440" bIns="45720" rtlCol="0" anchor="ctr">
            <a:normAutofit fontScale="92500" lnSpcReduction="10000"/>
          </a:bodyPr>
          <a:lstStyle/>
          <a:p>
            <a:pPr indent="-228600"/>
            <a:r>
              <a:rPr lang="en-US" b="1" dirty="0">
                <a:solidFill>
                  <a:srgbClr val="000000"/>
                </a:solidFill>
                <a:latin typeface="+mn-lt"/>
              </a:rPr>
              <a:t>Navigate</a:t>
            </a:r>
            <a:r>
              <a:rPr lang="en-US" dirty="0">
                <a:solidFill>
                  <a:srgbClr val="000000"/>
                </a:solidFill>
                <a:latin typeface="+mn-lt"/>
              </a:rPr>
              <a:t> - assists Mississippians, 15-30 years of age, who have experienced their first episode of psychosis. </a:t>
            </a:r>
          </a:p>
          <a:p>
            <a:pPr indent="-228600"/>
            <a:r>
              <a:rPr lang="en-US" b="1" dirty="0">
                <a:solidFill>
                  <a:srgbClr val="000000"/>
                </a:solidFill>
                <a:latin typeface="+mn-lt"/>
              </a:rPr>
              <a:t>Wraparound Facilitation </a:t>
            </a:r>
            <a:r>
              <a:rPr lang="en-US" dirty="0">
                <a:solidFill>
                  <a:srgbClr val="000000"/>
                </a:solidFill>
                <a:latin typeface="+mn-lt"/>
              </a:rPr>
              <a:t>- family and youth guided and provides intensive services to allow children and youth to remain in their homes and community. </a:t>
            </a:r>
          </a:p>
          <a:p>
            <a:pPr indent="-228600"/>
            <a:r>
              <a:rPr lang="en-US" b="1" dirty="0">
                <a:solidFill>
                  <a:srgbClr val="000000"/>
                </a:solidFill>
                <a:latin typeface="+mn-lt"/>
              </a:rPr>
              <a:t>Juvenile Outreach Programs </a:t>
            </a:r>
            <a:r>
              <a:rPr lang="en-US" dirty="0">
                <a:solidFill>
                  <a:srgbClr val="000000"/>
                </a:solidFill>
                <a:latin typeface="+mn-lt"/>
              </a:rPr>
              <a:t>- improve behavioral and emotional symptoms, and to prevent future contacts between youth and the youth courts.</a:t>
            </a:r>
          </a:p>
          <a:p>
            <a:pPr indent="-228600"/>
            <a:r>
              <a:rPr lang="en-US" b="1" dirty="0">
                <a:solidFill>
                  <a:srgbClr val="000000"/>
                </a:solidFill>
                <a:latin typeface="+mn-lt"/>
              </a:rPr>
              <a:t>Youth/Young Adult Peer Support Specialists </a:t>
            </a:r>
            <a:r>
              <a:rPr lang="en-US" dirty="0">
                <a:solidFill>
                  <a:srgbClr val="000000"/>
                </a:solidFill>
                <a:latin typeface="+mn-lt"/>
              </a:rPr>
              <a:t>-  a person between the ages of 18‐26 with lived experience with a behavioral health or substance use diagnosis. </a:t>
            </a:r>
          </a:p>
          <a:p>
            <a:pPr indent="-228600"/>
            <a:r>
              <a:rPr lang="en-US" b="1" dirty="0">
                <a:solidFill>
                  <a:srgbClr val="000000"/>
                </a:solidFill>
                <a:latin typeface="+mn-lt"/>
              </a:rPr>
              <a:t>Intensive Community Support -</a:t>
            </a:r>
            <a:r>
              <a:rPr lang="en-US" dirty="0">
                <a:solidFill>
                  <a:srgbClr val="000000"/>
                </a:solidFill>
                <a:latin typeface="+mn-lt"/>
              </a:rPr>
              <a:t> coordination of appropriate services and the provision of constant and on-going support as needed by the child or youth and their family. </a:t>
            </a:r>
          </a:p>
          <a:p>
            <a:pPr indent="-228600"/>
            <a:r>
              <a:rPr lang="en-US" b="1" dirty="0">
                <a:solidFill>
                  <a:srgbClr val="000000"/>
                </a:solidFill>
                <a:latin typeface="+mn-lt"/>
              </a:rPr>
              <a:t>Early Intervention and Training </a:t>
            </a:r>
            <a:r>
              <a:rPr lang="en-US" dirty="0">
                <a:solidFill>
                  <a:srgbClr val="000000"/>
                </a:solidFill>
                <a:latin typeface="+mn-lt"/>
              </a:rPr>
              <a:t>– Mental Health First Aid, suicide prevention efforts, and SEL pilots in Mississippi schools.</a:t>
            </a:r>
          </a:p>
          <a:p>
            <a:pPr indent="-228600"/>
            <a:endParaRPr lang="en-US" sz="1700" dirty="0">
              <a:solidFill>
                <a:srgbClr val="000000"/>
              </a:solidFill>
              <a:latin typeface="+mn-lt"/>
            </a:endParaRPr>
          </a:p>
          <a:p>
            <a:pPr indent="-228600"/>
            <a:endParaRPr lang="en-US" sz="1700" dirty="0">
              <a:solidFill>
                <a:srgbClr val="000000"/>
              </a:solidFill>
              <a:latin typeface="+mn-lt"/>
            </a:endParaRPr>
          </a:p>
        </p:txBody>
      </p:sp>
    </p:spTree>
    <p:extLst>
      <p:ext uri="{BB962C8B-B14F-4D97-AF65-F5344CB8AC3E}">
        <p14:creationId xmlns:p14="http://schemas.microsoft.com/office/powerpoint/2010/main" val="116679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Freeform: Shape 26">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06B1FE90-F0C1-4BEF-8308-B39627EE45CE}"/>
              </a:ext>
            </a:extLst>
          </p:cNvPr>
          <p:cNvPicPr>
            <a:picLocks noChangeAspect="1"/>
          </p:cNvPicPr>
          <p:nvPr/>
        </p:nvPicPr>
        <p:blipFill rotWithShape="1">
          <a:blip r:embed="rId4"/>
          <a:srcRect r="4455" b="-3"/>
          <a:stretch/>
        </p:blipFill>
        <p:spPr>
          <a:xfrm>
            <a:off x="3552006" y="766307"/>
            <a:ext cx="5087987" cy="5325386"/>
          </a:xfrm>
          <a:prstGeom prst="rect">
            <a:avLst/>
          </a:prstGeom>
        </p:spPr>
      </p:pic>
    </p:spTree>
    <p:extLst>
      <p:ext uri="{BB962C8B-B14F-4D97-AF65-F5344CB8AC3E}">
        <p14:creationId xmlns:p14="http://schemas.microsoft.com/office/powerpoint/2010/main" val="1062865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C9A1B4-5331-964D-9140-42888B2F05E1}"/>
              </a:ext>
            </a:extLst>
          </p:cNvPr>
          <p:cNvSpPr>
            <a:spLocks noGrp="1"/>
          </p:cNvSpPr>
          <p:nvPr>
            <p:ph type="title"/>
          </p:nvPr>
        </p:nvSpPr>
        <p:spPr>
          <a:xfrm>
            <a:off x="640079" y="2053641"/>
            <a:ext cx="3669161" cy="2760098"/>
          </a:xfrm>
        </p:spPr>
        <p:txBody>
          <a:bodyPr vert="horz" lIns="91440" tIns="45720" rIns="91440" bIns="45720" rtlCol="0" anchor="ctr">
            <a:normAutofit fontScale="90000"/>
          </a:bodyPr>
          <a:lstStyle/>
          <a:p>
            <a:r>
              <a:rPr lang="en-US" sz="4400" kern="1200" dirty="0">
                <a:solidFill>
                  <a:srgbClr val="FFFFFF"/>
                </a:solidFill>
                <a:latin typeface="+mj-lt"/>
                <a:ea typeface="+mj-ea"/>
                <a:cs typeface="+mj-cs"/>
              </a:rPr>
              <a:t>Providing Hope Through Services and Supports – Adults</a:t>
            </a:r>
          </a:p>
        </p:txBody>
      </p:sp>
      <p:sp>
        <p:nvSpPr>
          <p:cNvPr id="5" name="Text Placeholder 4">
            <a:extLst>
              <a:ext uri="{FF2B5EF4-FFF2-40B4-BE49-F238E27FC236}">
                <a16:creationId xmlns:a16="http://schemas.microsoft.com/office/drawing/2014/main" id="{7B0A1C46-42E3-BB43-806B-0819751D0245}"/>
              </a:ext>
            </a:extLst>
          </p:cNvPr>
          <p:cNvSpPr>
            <a:spLocks noGrp="1"/>
          </p:cNvSpPr>
          <p:nvPr>
            <p:ph type="body" sz="quarter" idx="13"/>
          </p:nvPr>
        </p:nvSpPr>
        <p:spPr>
          <a:xfrm>
            <a:off x="6090574" y="801866"/>
            <a:ext cx="5306084" cy="6056134"/>
          </a:xfrm>
        </p:spPr>
        <p:txBody>
          <a:bodyPr vert="horz" lIns="91440" tIns="45720" rIns="91440" bIns="45720" rtlCol="0" anchor="ctr">
            <a:normAutofit/>
          </a:bodyPr>
          <a:lstStyle/>
          <a:p>
            <a:pPr indent="-228600"/>
            <a:r>
              <a:rPr lang="en-US" b="1" dirty="0">
                <a:solidFill>
                  <a:srgbClr val="000000"/>
                </a:solidFill>
                <a:latin typeface="+mn-lt"/>
              </a:rPr>
              <a:t>PACT</a:t>
            </a:r>
            <a:r>
              <a:rPr lang="en-US" dirty="0">
                <a:solidFill>
                  <a:srgbClr val="000000"/>
                </a:solidFill>
                <a:latin typeface="+mn-lt"/>
              </a:rPr>
              <a:t> – intensive, mobile, team-based service for people who have the most severe and persistent mental illness.</a:t>
            </a:r>
          </a:p>
          <a:p>
            <a:pPr indent="-228600"/>
            <a:r>
              <a:rPr lang="en-US" b="1" dirty="0">
                <a:solidFill>
                  <a:srgbClr val="000000"/>
                </a:solidFill>
                <a:latin typeface="+mn-lt"/>
              </a:rPr>
              <a:t>ICORT </a:t>
            </a:r>
            <a:r>
              <a:rPr lang="en-US" dirty="0">
                <a:solidFill>
                  <a:srgbClr val="000000"/>
                </a:solidFill>
                <a:latin typeface="+mn-lt"/>
              </a:rPr>
              <a:t>– modeled from PACT for rural areas. </a:t>
            </a:r>
          </a:p>
          <a:p>
            <a:pPr indent="-228600"/>
            <a:r>
              <a:rPr lang="en-US" b="1" dirty="0">
                <a:solidFill>
                  <a:srgbClr val="000000"/>
                </a:solidFill>
                <a:latin typeface="+mn-lt"/>
              </a:rPr>
              <a:t>ICSS </a:t>
            </a:r>
            <a:r>
              <a:rPr lang="en-US" dirty="0">
                <a:solidFill>
                  <a:srgbClr val="000000"/>
                </a:solidFill>
                <a:latin typeface="+mn-lt"/>
              </a:rPr>
              <a:t>– intensive community support specialist who provides services to prevent higher levels of care.</a:t>
            </a:r>
          </a:p>
          <a:p>
            <a:pPr indent="-228600"/>
            <a:r>
              <a:rPr lang="en-US" b="1" dirty="0">
                <a:solidFill>
                  <a:srgbClr val="000000"/>
                </a:solidFill>
                <a:latin typeface="+mn-lt"/>
              </a:rPr>
              <a:t>Supported Employment </a:t>
            </a:r>
            <a:r>
              <a:rPr lang="en-US" dirty="0">
                <a:solidFill>
                  <a:srgbClr val="000000"/>
                </a:solidFill>
                <a:latin typeface="+mn-lt"/>
              </a:rPr>
              <a:t>-  IPS and expansion models to provide employment for people with SMI. </a:t>
            </a:r>
          </a:p>
          <a:p>
            <a:pPr indent="-228600"/>
            <a:r>
              <a:rPr lang="en-US" b="1" dirty="0">
                <a:solidFill>
                  <a:srgbClr val="000000"/>
                </a:solidFill>
                <a:latin typeface="+mn-lt"/>
              </a:rPr>
              <a:t>Peer Support –</a:t>
            </a:r>
            <a:r>
              <a:rPr lang="en-US" dirty="0">
                <a:solidFill>
                  <a:srgbClr val="000000"/>
                </a:solidFill>
                <a:latin typeface="+mn-lt"/>
              </a:rPr>
              <a:t> people use their lived experience and skills training to support people with similar experiences. </a:t>
            </a:r>
          </a:p>
          <a:p>
            <a:pPr indent="-228600"/>
            <a:r>
              <a:rPr lang="en-US" b="1" dirty="0">
                <a:solidFill>
                  <a:srgbClr val="000000"/>
                </a:solidFill>
                <a:latin typeface="+mn-lt"/>
              </a:rPr>
              <a:t>Housing </a:t>
            </a:r>
            <a:r>
              <a:rPr lang="en-US" dirty="0">
                <a:solidFill>
                  <a:srgbClr val="000000"/>
                </a:solidFill>
                <a:latin typeface="+mn-lt"/>
              </a:rPr>
              <a:t>– CHOICE provides assistance to make hosing affordable and CMHCs provide appropriate services for the person to live successfully in the community.</a:t>
            </a:r>
          </a:p>
          <a:p>
            <a:pPr indent="-228600"/>
            <a:endParaRPr lang="en-US" sz="1700" dirty="0">
              <a:solidFill>
                <a:srgbClr val="000000"/>
              </a:solidFill>
              <a:latin typeface="+mn-lt"/>
            </a:endParaRPr>
          </a:p>
          <a:p>
            <a:pPr indent="-228600"/>
            <a:endParaRPr lang="en-US" sz="1700" dirty="0">
              <a:solidFill>
                <a:srgbClr val="000000"/>
              </a:solidFill>
              <a:latin typeface="+mn-lt"/>
            </a:endParaRPr>
          </a:p>
        </p:txBody>
      </p:sp>
    </p:spTree>
    <p:extLst>
      <p:ext uri="{BB962C8B-B14F-4D97-AF65-F5344CB8AC3E}">
        <p14:creationId xmlns:p14="http://schemas.microsoft.com/office/powerpoint/2010/main" val="42070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hart, diagram, funnel chart&#10;&#10;Description automatically generated">
            <a:extLst>
              <a:ext uri="{FF2B5EF4-FFF2-40B4-BE49-F238E27FC236}">
                <a16:creationId xmlns:a16="http://schemas.microsoft.com/office/drawing/2014/main" id="{5B7F1D21-7522-4D50-D08D-F355A7E52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779733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Isosceles Triangle 4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FFD9A50-1B36-4B62-905D-203F1F442919}"/>
              </a:ext>
            </a:extLst>
          </p:cNvPr>
          <p:cNvPicPr>
            <a:picLocks noChangeAspect="1"/>
          </p:cNvPicPr>
          <p:nvPr/>
        </p:nvPicPr>
        <p:blipFill>
          <a:blip r:embed="rId3"/>
          <a:stretch>
            <a:fillRect/>
          </a:stretch>
        </p:blipFill>
        <p:spPr>
          <a:xfrm>
            <a:off x="2769991" y="643467"/>
            <a:ext cx="6652017" cy="5571065"/>
          </a:xfrm>
          <a:prstGeom prst="rect">
            <a:avLst/>
          </a:prstGeom>
          <a:ln>
            <a:noFill/>
          </a:ln>
        </p:spPr>
      </p:pic>
      <p:sp>
        <p:nvSpPr>
          <p:cNvPr id="44" name="Isosceles Triangle 4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902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C9A1B4-5331-964D-9140-42888B2F05E1}"/>
              </a:ext>
            </a:extLst>
          </p:cNvPr>
          <p:cNvSpPr>
            <a:spLocks noGrp="1"/>
          </p:cNvSpPr>
          <p:nvPr>
            <p:ph type="title"/>
          </p:nvPr>
        </p:nvSpPr>
        <p:spPr>
          <a:xfrm>
            <a:off x="640079" y="2053641"/>
            <a:ext cx="3669161" cy="2760098"/>
          </a:xfrm>
        </p:spPr>
        <p:txBody>
          <a:bodyPr vert="horz" lIns="91440" tIns="45720" rIns="91440" bIns="45720" rtlCol="0" anchor="ctr">
            <a:normAutofit fontScale="90000"/>
          </a:bodyPr>
          <a:lstStyle/>
          <a:p>
            <a:r>
              <a:rPr lang="en-US" sz="4400" kern="1200" dirty="0">
                <a:solidFill>
                  <a:srgbClr val="FFFFFF"/>
                </a:solidFill>
                <a:latin typeface="+mj-lt"/>
                <a:ea typeface="+mj-ea"/>
                <a:cs typeface="+mj-cs"/>
              </a:rPr>
              <a:t>Providing Hope Through Services and Supports – Addiction Services</a:t>
            </a:r>
          </a:p>
        </p:txBody>
      </p:sp>
      <p:sp>
        <p:nvSpPr>
          <p:cNvPr id="5" name="Text Placeholder 4">
            <a:extLst>
              <a:ext uri="{FF2B5EF4-FFF2-40B4-BE49-F238E27FC236}">
                <a16:creationId xmlns:a16="http://schemas.microsoft.com/office/drawing/2014/main" id="{7B0A1C46-42E3-BB43-806B-0819751D0245}"/>
              </a:ext>
            </a:extLst>
          </p:cNvPr>
          <p:cNvSpPr>
            <a:spLocks noGrp="1"/>
          </p:cNvSpPr>
          <p:nvPr>
            <p:ph type="body" sz="quarter" idx="13"/>
          </p:nvPr>
        </p:nvSpPr>
        <p:spPr>
          <a:xfrm>
            <a:off x="6090574" y="801866"/>
            <a:ext cx="5306084" cy="6056134"/>
          </a:xfrm>
        </p:spPr>
        <p:txBody>
          <a:bodyPr vert="horz" lIns="91440" tIns="45720" rIns="91440" bIns="45720" rtlCol="0" anchor="ctr">
            <a:normAutofit/>
          </a:bodyPr>
          <a:lstStyle/>
          <a:p>
            <a:pPr indent="-228600"/>
            <a:r>
              <a:rPr lang="en-US" b="1" dirty="0">
                <a:solidFill>
                  <a:srgbClr val="000000"/>
                </a:solidFill>
                <a:latin typeface="+mn-lt"/>
              </a:rPr>
              <a:t>Residential Treatment</a:t>
            </a:r>
            <a:r>
              <a:rPr lang="en-US" dirty="0">
                <a:solidFill>
                  <a:srgbClr val="000000"/>
                </a:solidFill>
                <a:latin typeface="+mn-lt"/>
              </a:rPr>
              <a:t> – 646 beds in the community for safe and stable group living for substance use services. </a:t>
            </a:r>
          </a:p>
          <a:p>
            <a:pPr indent="-228600"/>
            <a:r>
              <a:rPr lang="en-US" b="1" dirty="0">
                <a:solidFill>
                  <a:srgbClr val="000000"/>
                </a:solidFill>
                <a:latin typeface="+mn-lt"/>
              </a:rPr>
              <a:t>Intensive Outpatient Programs </a:t>
            </a:r>
            <a:r>
              <a:rPr lang="en-US" dirty="0">
                <a:solidFill>
                  <a:srgbClr val="000000"/>
                </a:solidFill>
                <a:latin typeface="+mn-lt"/>
              </a:rPr>
              <a:t>– 10-week outpatient program for people who need  treatment but still able to maintain job or school responsibilities. </a:t>
            </a:r>
          </a:p>
          <a:p>
            <a:pPr indent="-228600"/>
            <a:r>
              <a:rPr lang="en-US" b="1" dirty="0">
                <a:solidFill>
                  <a:srgbClr val="000000"/>
                </a:solidFill>
                <a:latin typeface="+mn-lt"/>
              </a:rPr>
              <a:t>Congregational Outreach </a:t>
            </a:r>
            <a:r>
              <a:rPr lang="en-US" dirty="0">
                <a:solidFill>
                  <a:srgbClr val="000000"/>
                </a:solidFill>
                <a:latin typeface="+mn-lt"/>
              </a:rPr>
              <a:t>– faith-based initiative launched in partnership with MPHI, Hinds Behavioral Health Services and three churches in Jackson to train faith-leaders.</a:t>
            </a:r>
          </a:p>
          <a:p>
            <a:pPr indent="-228600"/>
            <a:r>
              <a:rPr lang="en-US" b="1" dirty="0">
                <a:solidFill>
                  <a:srgbClr val="000000"/>
                </a:solidFill>
                <a:latin typeface="+mn-lt"/>
              </a:rPr>
              <a:t>Substance Use Disorder Units </a:t>
            </a:r>
            <a:r>
              <a:rPr lang="en-US" dirty="0">
                <a:solidFill>
                  <a:srgbClr val="000000"/>
                </a:solidFill>
                <a:latin typeface="+mn-lt"/>
              </a:rPr>
              <a:t>– 50 beds at MS State Hospital and 50 beds at East MS State Hospital</a:t>
            </a:r>
          </a:p>
          <a:p>
            <a:pPr indent="-228600"/>
            <a:r>
              <a:rPr lang="en-US" b="1" dirty="0">
                <a:solidFill>
                  <a:srgbClr val="000000"/>
                </a:solidFill>
                <a:latin typeface="+mn-lt"/>
              </a:rPr>
              <a:t>Stand Up, Mississippi </a:t>
            </a:r>
            <a:r>
              <a:rPr lang="en-US" dirty="0">
                <a:solidFill>
                  <a:srgbClr val="000000"/>
                </a:solidFill>
                <a:latin typeface="+mn-lt"/>
              </a:rPr>
              <a:t>-  statewide initiative to combat the opioid epidemic focusing on workplace awareness, connection to treatment, naloxone distribution, and recovery stories. </a:t>
            </a:r>
          </a:p>
          <a:p>
            <a:pPr marL="114300" indent="0">
              <a:buNone/>
            </a:pPr>
            <a:endParaRPr lang="en-US" sz="1700" dirty="0">
              <a:solidFill>
                <a:srgbClr val="000000"/>
              </a:solidFill>
              <a:latin typeface="+mn-lt"/>
            </a:endParaRPr>
          </a:p>
          <a:p>
            <a:pPr indent="-228600"/>
            <a:endParaRPr lang="en-US" sz="1700" dirty="0">
              <a:solidFill>
                <a:srgbClr val="000000"/>
              </a:solidFill>
              <a:latin typeface="+mn-lt"/>
            </a:endParaRPr>
          </a:p>
        </p:txBody>
      </p:sp>
    </p:spTree>
    <p:extLst>
      <p:ext uri="{BB962C8B-B14F-4D97-AF65-F5344CB8AC3E}">
        <p14:creationId xmlns:p14="http://schemas.microsoft.com/office/powerpoint/2010/main" val="351774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ight Triangle 59">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B51CF78-AC78-4686-B872-C0446D18A5CA}"/>
              </a:ext>
            </a:extLst>
          </p:cNvPr>
          <p:cNvPicPr>
            <a:picLocks noChangeAspect="1"/>
          </p:cNvPicPr>
          <p:nvPr/>
        </p:nvPicPr>
        <p:blipFill>
          <a:blip r:embed="rId3"/>
          <a:stretch>
            <a:fillRect/>
          </a:stretch>
        </p:blipFill>
        <p:spPr>
          <a:xfrm>
            <a:off x="2345850" y="918546"/>
            <a:ext cx="4979334" cy="4979334"/>
          </a:xfrm>
          <a:prstGeom prst="rect">
            <a:avLst/>
          </a:prstGeom>
        </p:spPr>
      </p:pic>
    </p:spTree>
    <p:extLst>
      <p:ext uri="{BB962C8B-B14F-4D97-AF65-F5344CB8AC3E}">
        <p14:creationId xmlns:p14="http://schemas.microsoft.com/office/powerpoint/2010/main" val="2299002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2846</TotalTime>
  <Words>3178</Words>
  <Application>Microsoft Office PowerPoint</Application>
  <PresentationFormat>Widescreen</PresentationFormat>
  <Paragraphs>159</Paragraphs>
  <Slides>20</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Calibri Light</vt:lpstr>
      <vt:lpstr>Helvetica Neue LT Std 57 Conden</vt:lpstr>
      <vt:lpstr>Helvetica Neue LT Std 77 Bold C</vt:lpstr>
      <vt:lpstr>Helvetica Neue LT Std 87 Heavy </vt:lpstr>
      <vt:lpstr>Wingdings</vt:lpstr>
      <vt:lpstr>Office Theme</vt:lpstr>
      <vt:lpstr>1_Office Theme</vt:lpstr>
      <vt:lpstr>The Mississippi Department of Mental Health provides hope by supporting a continuum of care for people with mental illness, alcohol and drug addiction, and intellectual or developmental disabilities.</vt:lpstr>
      <vt:lpstr>PowerPoint Presentation</vt:lpstr>
      <vt:lpstr>Providing Hope Through Services and Supports – Children and Youth</vt:lpstr>
      <vt:lpstr>PowerPoint Presentation</vt:lpstr>
      <vt:lpstr>Providing Hope Through Services and Supports – Adults</vt:lpstr>
      <vt:lpstr>PowerPoint Presentation</vt:lpstr>
      <vt:lpstr>PowerPoint Presentation</vt:lpstr>
      <vt:lpstr>Providing Hope Through Services and Supports – Addiction Services</vt:lpstr>
      <vt:lpstr>PowerPoint Presentation</vt:lpstr>
      <vt:lpstr>Providing Hope Through Services and Supports – Crisis Services</vt:lpstr>
      <vt:lpstr>988 </vt:lpstr>
      <vt:lpstr>Implementing Behavioral Health Crisis Care </vt:lpstr>
      <vt:lpstr>Implementing Behavioral Health Crisis Care </vt:lpstr>
      <vt:lpstr>PowerPoint Presentation</vt:lpstr>
      <vt:lpstr>Providing Hope Through Words and Actions</vt:lpstr>
      <vt:lpstr>PowerPoint Presentation</vt:lpstr>
      <vt:lpstr>To Find Services Near You</vt:lpstr>
      <vt:lpstr>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Littleton</dc:creator>
  <cp:lastModifiedBy>Jessica Breazeale</cp:lastModifiedBy>
  <cp:revision>32</cp:revision>
  <dcterms:created xsi:type="dcterms:W3CDTF">2021-04-28T17:23:50Z</dcterms:created>
  <dcterms:modified xsi:type="dcterms:W3CDTF">2022-11-08T20:36:00Z</dcterms:modified>
</cp:coreProperties>
</file>