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62" r:id="rId9"/>
    <p:sldId id="263" r:id="rId10"/>
    <p:sldId id="264" r:id="rId11"/>
    <p:sldId id="259" r:id="rId12"/>
    <p:sldId id="266" r:id="rId13"/>
    <p:sldId id="265" r:id="rId14"/>
    <p:sldId id="267" r:id="rId15"/>
    <p:sldId id="273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6" r:id="rId24"/>
    <p:sldId id="279" r:id="rId25"/>
    <p:sldId id="277" r:id="rId26"/>
    <p:sldId id="278" r:id="rId27"/>
    <p:sldId id="280" r:id="rId28"/>
    <p:sldId id="281" r:id="rId29"/>
    <p:sldId id="284" r:id="rId30"/>
    <p:sldId id="292" r:id="rId31"/>
    <p:sldId id="293" r:id="rId32"/>
    <p:sldId id="286" r:id="rId33"/>
    <p:sldId id="283" r:id="rId34"/>
    <p:sldId id="287" r:id="rId35"/>
    <p:sldId id="291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38686-58D7-4453-F1BF-AB17CA08BAFF}" v="6" dt="2022-12-14T21:36:05.396"/>
    <p1510:client id="{66214596-867D-142E-F8B7-F90BA7172B16}" v="442" dt="2022-12-14T20:15:36.317"/>
    <p1510:client id="{78271980-0FC6-37DF-4020-5ED21434EAF6}" v="295" dt="2022-12-14T19:34:01.070"/>
    <p1510:client id="{8B5F2DDE-1F81-0866-CCD3-1D3E6195BD81}" v="338" dt="2022-12-14T22:24:08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27001-D825-4338-86F4-595DF635E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E4A6270-1499-4598-90E7-528A04A02128}">
      <dgm:prSet/>
      <dgm:spPr/>
      <dgm:t>
        <a:bodyPr/>
        <a:lstStyle/>
        <a:p>
          <a:r>
            <a:rPr lang="en-US" dirty="0"/>
            <a:t>Vary somewhat by state</a:t>
          </a:r>
        </a:p>
      </dgm:t>
    </dgm:pt>
    <dgm:pt modelId="{8B8BF603-2B26-4AD7-924E-8BD7959DFDF7}" type="parTrans" cxnId="{809ECF92-7E8D-4053-A9F6-C678F2CCA5FD}">
      <dgm:prSet/>
      <dgm:spPr/>
      <dgm:t>
        <a:bodyPr/>
        <a:lstStyle/>
        <a:p>
          <a:endParaRPr lang="en-US"/>
        </a:p>
      </dgm:t>
    </dgm:pt>
    <dgm:pt modelId="{CD733782-8CED-4A95-812B-4BCB61E80C0C}" type="sibTrans" cxnId="{809ECF92-7E8D-4053-A9F6-C678F2CCA5FD}">
      <dgm:prSet/>
      <dgm:spPr/>
      <dgm:t>
        <a:bodyPr/>
        <a:lstStyle/>
        <a:p>
          <a:endParaRPr lang="en-US"/>
        </a:p>
      </dgm:t>
    </dgm:pt>
    <dgm:pt modelId="{5DC88BAC-1E30-4343-92E4-A1518CDF2A20}">
      <dgm:prSet/>
      <dgm:spPr/>
      <dgm:t>
        <a:bodyPr/>
        <a:lstStyle/>
        <a:p>
          <a:r>
            <a:rPr lang="en-US" dirty="0"/>
            <a:t>&lt; Poverty Income Limit</a:t>
          </a:r>
        </a:p>
      </dgm:t>
    </dgm:pt>
    <dgm:pt modelId="{6FD780B1-950C-4EFE-B8B0-6CB6290557E6}" type="parTrans" cxnId="{EDDE4541-EA4D-47AE-8AEB-1A092F689C45}">
      <dgm:prSet/>
      <dgm:spPr/>
      <dgm:t>
        <a:bodyPr/>
        <a:lstStyle/>
        <a:p>
          <a:endParaRPr lang="en-US"/>
        </a:p>
      </dgm:t>
    </dgm:pt>
    <dgm:pt modelId="{0A593DD0-4F90-47F1-B8EE-CBB26C70C0CE}" type="sibTrans" cxnId="{EDDE4541-EA4D-47AE-8AEB-1A092F689C45}">
      <dgm:prSet/>
      <dgm:spPr/>
      <dgm:t>
        <a:bodyPr/>
        <a:lstStyle/>
        <a:p>
          <a:endParaRPr lang="en-US"/>
        </a:p>
      </dgm:t>
    </dgm:pt>
    <dgm:pt modelId="{BFCEB676-21BD-4249-97DE-1F009E5E0B64}">
      <dgm:prSet/>
      <dgm:spPr/>
      <dgm:t>
        <a:bodyPr/>
        <a:lstStyle/>
        <a:p>
          <a:r>
            <a:rPr lang="en-US" dirty="0"/>
            <a:t>Minimal assets</a:t>
          </a:r>
        </a:p>
      </dgm:t>
    </dgm:pt>
    <dgm:pt modelId="{0DBC0ADA-C916-4BB7-91B9-611074EFB315}" type="parTrans" cxnId="{7772FC4F-C826-4BE0-B325-AB63C88FC9A8}">
      <dgm:prSet/>
      <dgm:spPr/>
      <dgm:t>
        <a:bodyPr/>
        <a:lstStyle/>
        <a:p>
          <a:endParaRPr lang="en-US"/>
        </a:p>
      </dgm:t>
    </dgm:pt>
    <dgm:pt modelId="{0A61FB92-B7D3-4D90-846E-F680BE2F827C}" type="sibTrans" cxnId="{7772FC4F-C826-4BE0-B325-AB63C88FC9A8}">
      <dgm:prSet/>
      <dgm:spPr/>
      <dgm:t>
        <a:bodyPr/>
        <a:lstStyle/>
        <a:p>
          <a:endParaRPr lang="en-US"/>
        </a:p>
      </dgm:t>
    </dgm:pt>
    <dgm:pt modelId="{9F4B3E80-ED72-4DB1-A4BB-6E61C6F5AA15}">
      <dgm:prSet/>
      <dgm:spPr/>
      <dgm:t>
        <a:bodyPr/>
        <a:lstStyle/>
        <a:p>
          <a:pPr rtl="0"/>
          <a:r>
            <a:rPr lang="en-US" dirty="0"/>
            <a:t>In MS – must work or be </a:t>
          </a:r>
          <a:r>
            <a:rPr lang="en-US" dirty="0">
              <a:latin typeface="Calibri Light" panose="020F0302020204030204"/>
            </a:rPr>
            <a:t>willing to work</a:t>
          </a:r>
          <a:endParaRPr lang="en-US" dirty="0"/>
        </a:p>
      </dgm:t>
    </dgm:pt>
    <dgm:pt modelId="{BD379BCD-50AF-4ACF-BC1A-F756EC613C84}" type="parTrans" cxnId="{2E65E47F-7EE9-4CFA-ABDF-4E65CDF077EC}">
      <dgm:prSet/>
      <dgm:spPr/>
      <dgm:t>
        <a:bodyPr/>
        <a:lstStyle/>
        <a:p>
          <a:endParaRPr lang="en-US"/>
        </a:p>
      </dgm:t>
    </dgm:pt>
    <dgm:pt modelId="{D6632758-F4BE-4FA7-9F15-E4EDCC4499CB}" type="sibTrans" cxnId="{2E65E47F-7EE9-4CFA-ABDF-4E65CDF077EC}">
      <dgm:prSet/>
      <dgm:spPr/>
      <dgm:t>
        <a:bodyPr/>
        <a:lstStyle/>
        <a:p>
          <a:endParaRPr lang="en-US"/>
        </a:p>
      </dgm:t>
    </dgm:pt>
    <dgm:pt modelId="{F96922E3-CE3A-4C45-B314-5271F3CD6EF0}">
      <dgm:prSet/>
      <dgm:spPr/>
      <dgm:t>
        <a:bodyPr/>
        <a:lstStyle/>
        <a:p>
          <a:r>
            <a:rPr lang="en-US" dirty="0"/>
            <a:t>3 month limit for single males 18-50 every 3 years</a:t>
          </a:r>
        </a:p>
      </dgm:t>
    </dgm:pt>
    <dgm:pt modelId="{13AD4297-FE44-4F66-A5CC-57CBCFA88D33}" type="parTrans" cxnId="{E6405437-893A-4F6B-B741-2A56F9BB9A3C}">
      <dgm:prSet/>
      <dgm:spPr/>
      <dgm:t>
        <a:bodyPr/>
        <a:lstStyle/>
        <a:p>
          <a:endParaRPr lang="en-US"/>
        </a:p>
      </dgm:t>
    </dgm:pt>
    <dgm:pt modelId="{2C60554A-0D7E-4D1E-8065-5B9D798E4CC0}" type="sibTrans" cxnId="{E6405437-893A-4F6B-B741-2A56F9BB9A3C}">
      <dgm:prSet/>
      <dgm:spPr/>
      <dgm:t>
        <a:bodyPr/>
        <a:lstStyle/>
        <a:p>
          <a:endParaRPr lang="en-US"/>
        </a:p>
      </dgm:t>
    </dgm:pt>
    <dgm:pt modelId="{95E162F8-A2F7-4975-A2B6-77BFB4C791EC}" type="pres">
      <dgm:prSet presAssocID="{4F327001-D825-4338-86F4-595DF635E97C}" presName="linear" presStyleCnt="0">
        <dgm:presLayoutVars>
          <dgm:animLvl val="lvl"/>
          <dgm:resizeHandles val="exact"/>
        </dgm:presLayoutVars>
      </dgm:prSet>
      <dgm:spPr/>
    </dgm:pt>
    <dgm:pt modelId="{D9AC8939-04FD-4E0E-8475-A263DDEF640A}" type="pres">
      <dgm:prSet presAssocID="{5E4A6270-1499-4598-90E7-528A04A0212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A1BE58-3F3E-4460-9C07-2907A3DE15F9}" type="pres">
      <dgm:prSet presAssocID="{CD733782-8CED-4A95-812B-4BCB61E80C0C}" presName="spacer" presStyleCnt="0"/>
      <dgm:spPr/>
    </dgm:pt>
    <dgm:pt modelId="{96FC10F8-AF0F-4B19-B20A-1FD2F8208813}" type="pres">
      <dgm:prSet presAssocID="{5DC88BAC-1E30-4343-92E4-A1518CDF2A2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5345B2F-5E76-472E-86FE-54E86C545CED}" type="pres">
      <dgm:prSet presAssocID="{0A593DD0-4F90-47F1-B8EE-CBB26C70C0CE}" presName="spacer" presStyleCnt="0"/>
      <dgm:spPr/>
    </dgm:pt>
    <dgm:pt modelId="{036A4113-227C-4B79-88D5-057AFD9143AF}" type="pres">
      <dgm:prSet presAssocID="{BFCEB676-21BD-4249-97DE-1F009E5E0B6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66FC38-4049-44E7-A343-C49744F93FEF}" type="pres">
      <dgm:prSet presAssocID="{0A61FB92-B7D3-4D90-846E-F680BE2F827C}" presName="spacer" presStyleCnt="0"/>
      <dgm:spPr/>
    </dgm:pt>
    <dgm:pt modelId="{840E073E-966D-4B5D-94AA-CAAEDD8EB3F1}" type="pres">
      <dgm:prSet presAssocID="{9F4B3E80-ED72-4DB1-A4BB-6E61C6F5AA1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57ED734-9861-4D77-ABDC-7C0AE0E39A44}" type="pres">
      <dgm:prSet presAssocID="{D6632758-F4BE-4FA7-9F15-E4EDCC4499CB}" presName="spacer" presStyleCnt="0"/>
      <dgm:spPr/>
    </dgm:pt>
    <dgm:pt modelId="{5421961E-AF54-44F1-B170-88D373837302}" type="pres">
      <dgm:prSet presAssocID="{F96922E3-CE3A-4C45-B314-5271F3CD6E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D642908-4A25-4A8A-BD1D-EFF8B6118547}" type="presOf" srcId="{4F327001-D825-4338-86F4-595DF635E97C}" destId="{95E162F8-A2F7-4975-A2B6-77BFB4C791EC}" srcOrd="0" destOrd="0" presId="urn:microsoft.com/office/officeart/2005/8/layout/vList2"/>
    <dgm:cxn modelId="{E6405437-893A-4F6B-B741-2A56F9BB9A3C}" srcId="{4F327001-D825-4338-86F4-595DF635E97C}" destId="{F96922E3-CE3A-4C45-B314-5271F3CD6EF0}" srcOrd="4" destOrd="0" parTransId="{13AD4297-FE44-4F66-A5CC-57CBCFA88D33}" sibTransId="{2C60554A-0D7E-4D1E-8065-5B9D798E4CC0}"/>
    <dgm:cxn modelId="{EDDE4541-EA4D-47AE-8AEB-1A092F689C45}" srcId="{4F327001-D825-4338-86F4-595DF635E97C}" destId="{5DC88BAC-1E30-4343-92E4-A1518CDF2A20}" srcOrd="1" destOrd="0" parTransId="{6FD780B1-950C-4EFE-B8B0-6CB6290557E6}" sibTransId="{0A593DD0-4F90-47F1-B8EE-CBB26C70C0CE}"/>
    <dgm:cxn modelId="{7772FC4F-C826-4BE0-B325-AB63C88FC9A8}" srcId="{4F327001-D825-4338-86F4-595DF635E97C}" destId="{BFCEB676-21BD-4249-97DE-1F009E5E0B64}" srcOrd="2" destOrd="0" parTransId="{0DBC0ADA-C916-4BB7-91B9-611074EFB315}" sibTransId="{0A61FB92-B7D3-4D90-846E-F680BE2F827C}"/>
    <dgm:cxn modelId="{AC7D4B7C-7CD3-4545-9450-49E0B0BFFC01}" type="presOf" srcId="{5DC88BAC-1E30-4343-92E4-A1518CDF2A20}" destId="{96FC10F8-AF0F-4B19-B20A-1FD2F8208813}" srcOrd="0" destOrd="0" presId="urn:microsoft.com/office/officeart/2005/8/layout/vList2"/>
    <dgm:cxn modelId="{2E65E47F-7EE9-4CFA-ABDF-4E65CDF077EC}" srcId="{4F327001-D825-4338-86F4-595DF635E97C}" destId="{9F4B3E80-ED72-4DB1-A4BB-6E61C6F5AA15}" srcOrd="3" destOrd="0" parTransId="{BD379BCD-50AF-4ACF-BC1A-F756EC613C84}" sibTransId="{D6632758-F4BE-4FA7-9F15-E4EDCC4499CB}"/>
    <dgm:cxn modelId="{809ECF92-7E8D-4053-A9F6-C678F2CCA5FD}" srcId="{4F327001-D825-4338-86F4-595DF635E97C}" destId="{5E4A6270-1499-4598-90E7-528A04A02128}" srcOrd="0" destOrd="0" parTransId="{8B8BF603-2B26-4AD7-924E-8BD7959DFDF7}" sibTransId="{CD733782-8CED-4A95-812B-4BCB61E80C0C}"/>
    <dgm:cxn modelId="{B55512A0-83B3-4627-AA94-8413FA298431}" type="presOf" srcId="{5E4A6270-1499-4598-90E7-528A04A02128}" destId="{D9AC8939-04FD-4E0E-8475-A263DDEF640A}" srcOrd="0" destOrd="0" presId="urn:microsoft.com/office/officeart/2005/8/layout/vList2"/>
    <dgm:cxn modelId="{615E13E4-CCAE-4F47-8858-03D0FD3B7136}" type="presOf" srcId="{F96922E3-CE3A-4C45-B314-5271F3CD6EF0}" destId="{5421961E-AF54-44F1-B170-88D373837302}" srcOrd="0" destOrd="0" presId="urn:microsoft.com/office/officeart/2005/8/layout/vList2"/>
    <dgm:cxn modelId="{2DA736E4-E23A-4213-9773-C53CF2B03530}" type="presOf" srcId="{BFCEB676-21BD-4249-97DE-1F009E5E0B64}" destId="{036A4113-227C-4B79-88D5-057AFD9143AF}" srcOrd="0" destOrd="0" presId="urn:microsoft.com/office/officeart/2005/8/layout/vList2"/>
    <dgm:cxn modelId="{B016A6F2-AD7E-442C-A473-1D816918D9AF}" type="presOf" srcId="{9F4B3E80-ED72-4DB1-A4BB-6E61C6F5AA15}" destId="{840E073E-966D-4B5D-94AA-CAAEDD8EB3F1}" srcOrd="0" destOrd="0" presId="urn:microsoft.com/office/officeart/2005/8/layout/vList2"/>
    <dgm:cxn modelId="{F5183155-6965-4BF2-92CB-F6E94659D24B}" type="presParOf" srcId="{95E162F8-A2F7-4975-A2B6-77BFB4C791EC}" destId="{D9AC8939-04FD-4E0E-8475-A263DDEF640A}" srcOrd="0" destOrd="0" presId="urn:microsoft.com/office/officeart/2005/8/layout/vList2"/>
    <dgm:cxn modelId="{C1016366-5169-410D-B74A-82AED73B838D}" type="presParOf" srcId="{95E162F8-A2F7-4975-A2B6-77BFB4C791EC}" destId="{F9A1BE58-3F3E-4460-9C07-2907A3DE15F9}" srcOrd="1" destOrd="0" presId="urn:microsoft.com/office/officeart/2005/8/layout/vList2"/>
    <dgm:cxn modelId="{A847790B-3D29-4335-8C27-A087A8373424}" type="presParOf" srcId="{95E162F8-A2F7-4975-A2B6-77BFB4C791EC}" destId="{96FC10F8-AF0F-4B19-B20A-1FD2F8208813}" srcOrd="2" destOrd="0" presId="urn:microsoft.com/office/officeart/2005/8/layout/vList2"/>
    <dgm:cxn modelId="{F9FF8769-0582-44BE-BA2F-924CFE14AA5F}" type="presParOf" srcId="{95E162F8-A2F7-4975-A2B6-77BFB4C791EC}" destId="{55345B2F-5E76-472E-86FE-54E86C545CED}" srcOrd="3" destOrd="0" presId="urn:microsoft.com/office/officeart/2005/8/layout/vList2"/>
    <dgm:cxn modelId="{4D537BA9-E4B6-4CCF-A952-4A261FA143ED}" type="presParOf" srcId="{95E162F8-A2F7-4975-A2B6-77BFB4C791EC}" destId="{036A4113-227C-4B79-88D5-057AFD9143AF}" srcOrd="4" destOrd="0" presId="urn:microsoft.com/office/officeart/2005/8/layout/vList2"/>
    <dgm:cxn modelId="{F1DE6182-654E-4A66-A6F3-BD99555150C4}" type="presParOf" srcId="{95E162F8-A2F7-4975-A2B6-77BFB4C791EC}" destId="{9B66FC38-4049-44E7-A343-C49744F93FEF}" srcOrd="5" destOrd="0" presId="urn:microsoft.com/office/officeart/2005/8/layout/vList2"/>
    <dgm:cxn modelId="{AB531312-2781-4EB4-80AD-41B8D53F7F0B}" type="presParOf" srcId="{95E162F8-A2F7-4975-A2B6-77BFB4C791EC}" destId="{840E073E-966D-4B5D-94AA-CAAEDD8EB3F1}" srcOrd="6" destOrd="0" presId="urn:microsoft.com/office/officeart/2005/8/layout/vList2"/>
    <dgm:cxn modelId="{C10C2EA1-AA34-4C8D-BF2A-80CF62567F2A}" type="presParOf" srcId="{95E162F8-A2F7-4975-A2B6-77BFB4C791EC}" destId="{D57ED734-9861-4D77-ABDC-7C0AE0E39A44}" srcOrd="7" destOrd="0" presId="urn:microsoft.com/office/officeart/2005/8/layout/vList2"/>
    <dgm:cxn modelId="{3D3F842F-80FB-42A9-A06E-2F0F828CB7BB}" type="presParOf" srcId="{95E162F8-A2F7-4975-A2B6-77BFB4C791EC}" destId="{5421961E-AF54-44F1-B170-88D3738373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AA4459-051C-4814-BFEE-D29113C7801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EA5260-EDDD-4157-BACC-5EE632CD0328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Lack of good job</a:t>
          </a:r>
          <a:endParaRPr lang="en-US" dirty="0"/>
        </a:p>
      </dgm:t>
    </dgm:pt>
    <dgm:pt modelId="{66D6BAD6-5590-4C3B-B436-81E6E29DB4B4}" type="parTrans" cxnId="{E4F86628-2B0C-486B-8E0F-ACF8209A10BD}">
      <dgm:prSet/>
      <dgm:spPr/>
      <dgm:t>
        <a:bodyPr/>
        <a:lstStyle/>
        <a:p>
          <a:endParaRPr lang="en-US"/>
        </a:p>
      </dgm:t>
    </dgm:pt>
    <dgm:pt modelId="{EE41705F-76DB-420C-85F7-E5B999EB2613}" type="sibTrans" cxnId="{E4F86628-2B0C-486B-8E0F-ACF8209A10BD}">
      <dgm:prSet/>
      <dgm:spPr/>
      <dgm:t>
        <a:bodyPr/>
        <a:lstStyle/>
        <a:p>
          <a:endParaRPr lang="en-US"/>
        </a:p>
      </dgm:t>
    </dgm:pt>
    <dgm:pt modelId="{D7C3918B-2E01-42A5-A87E-B70ADBED3610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Poor financial resources</a:t>
          </a:r>
          <a:endParaRPr lang="en-US" dirty="0"/>
        </a:p>
      </dgm:t>
    </dgm:pt>
    <dgm:pt modelId="{72C180A5-2330-4914-811C-ED277A50684F}" type="parTrans" cxnId="{46FC46B8-95C0-4C22-930D-19A1E2EC720E}">
      <dgm:prSet/>
      <dgm:spPr/>
      <dgm:t>
        <a:bodyPr/>
        <a:lstStyle/>
        <a:p>
          <a:endParaRPr lang="en-US"/>
        </a:p>
      </dgm:t>
    </dgm:pt>
    <dgm:pt modelId="{ADAD123D-F2AE-42EB-9F4D-31CE47A7BB68}" type="sibTrans" cxnId="{46FC46B8-95C0-4C22-930D-19A1E2EC720E}">
      <dgm:prSet/>
      <dgm:spPr/>
      <dgm:t>
        <a:bodyPr/>
        <a:lstStyle/>
        <a:p>
          <a:endParaRPr lang="en-US"/>
        </a:p>
      </dgm:t>
    </dgm:pt>
    <dgm:pt modelId="{E1FE5408-354A-435E-8B43-2304F0D02180}">
      <dgm:prSet phldr="0"/>
      <dgm:spPr/>
      <dgm:t>
        <a:bodyPr/>
        <a:lstStyle/>
        <a:p>
          <a:pPr algn="l" rtl="0"/>
          <a:r>
            <a:rPr lang="en-US" dirty="0">
              <a:latin typeface="Calibri Light" panose="020F0302020204030204"/>
            </a:rPr>
            <a:t>Unhealthy birth or childhood</a:t>
          </a:r>
        </a:p>
      </dgm:t>
    </dgm:pt>
    <dgm:pt modelId="{D2D62103-836A-41EC-AD6D-A05FF9879D7B}" type="parTrans" cxnId="{2EC934A0-4401-4557-98FF-D65A2457D884}">
      <dgm:prSet/>
      <dgm:spPr/>
    </dgm:pt>
    <dgm:pt modelId="{3835ED51-42BC-4F22-ADDE-3EE6A85CE3B3}" type="sibTrans" cxnId="{2EC934A0-4401-4557-98FF-D65A2457D884}">
      <dgm:prSet/>
      <dgm:spPr/>
    </dgm:pt>
    <dgm:pt modelId="{FA1E1C77-43F9-483C-9740-49ABC2547DA9}">
      <dgm:prSet phldr="0"/>
      <dgm:spPr/>
      <dgm:t>
        <a:bodyPr/>
        <a:lstStyle/>
        <a:p>
          <a:pPr algn="l"/>
          <a:r>
            <a:rPr lang="en-US" dirty="0">
              <a:latin typeface="Calibri Light" panose="020F0302020204030204"/>
            </a:rPr>
            <a:t>Lack of early childhood development and education</a:t>
          </a:r>
        </a:p>
      </dgm:t>
    </dgm:pt>
    <dgm:pt modelId="{2B369C1A-EF47-4BF3-8E06-DE88B8B2A6D3}" type="parTrans" cxnId="{6E7E47D5-718F-4559-A998-7228D5869DFD}">
      <dgm:prSet/>
      <dgm:spPr/>
    </dgm:pt>
    <dgm:pt modelId="{BF7418C3-BAF4-4807-AAF3-1E536A527073}" type="sibTrans" cxnId="{6E7E47D5-718F-4559-A998-7228D5869DFD}">
      <dgm:prSet/>
      <dgm:spPr/>
    </dgm:pt>
    <dgm:pt modelId="{3861E9BA-D537-44AA-A7CC-5A7EDF680669}">
      <dgm:prSet phldr="0"/>
      <dgm:spPr/>
      <dgm:t>
        <a:bodyPr/>
        <a:lstStyle/>
        <a:p>
          <a:pPr algn="l"/>
          <a:r>
            <a:rPr lang="en-US" dirty="0">
              <a:latin typeface="Calibri Light" panose="020F0302020204030204"/>
            </a:rPr>
            <a:t>Lack of good schools</a:t>
          </a:r>
        </a:p>
      </dgm:t>
    </dgm:pt>
    <dgm:pt modelId="{C1DFE76D-5CF6-4540-85D3-804364E63C0C}" type="parTrans" cxnId="{EBA8DE78-625D-4378-B8D3-1D7DA7976D4B}">
      <dgm:prSet/>
      <dgm:spPr/>
    </dgm:pt>
    <dgm:pt modelId="{79838BB3-DE62-47ED-B6B9-C2BD97380596}" type="sibTrans" cxnId="{EBA8DE78-625D-4378-B8D3-1D7DA7976D4B}">
      <dgm:prSet/>
      <dgm:spPr/>
    </dgm:pt>
    <dgm:pt modelId="{87709EA1-F791-4452-90EA-26DFB44DD1D8}">
      <dgm:prSet phldr="0"/>
      <dgm:spPr/>
      <dgm:t>
        <a:bodyPr/>
        <a:lstStyle/>
        <a:p>
          <a:pPr algn="l"/>
          <a:r>
            <a:rPr lang="en-US" dirty="0">
              <a:latin typeface="Calibri Light" panose="020F0302020204030204"/>
            </a:rPr>
            <a:t>Lack of safe and healthy environment</a:t>
          </a:r>
        </a:p>
      </dgm:t>
    </dgm:pt>
    <dgm:pt modelId="{6AD4AB90-3859-41CC-A5D7-5E09E855E73D}" type="parTrans" cxnId="{163B047E-A503-4E9B-B3C8-55B625BC4E1A}">
      <dgm:prSet/>
      <dgm:spPr/>
    </dgm:pt>
    <dgm:pt modelId="{662D9A63-9C73-4E79-B1AE-2BBFC4288E1F}" type="sibTrans" cxnId="{163B047E-A503-4E9B-B3C8-55B625BC4E1A}">
      <dgm:prSet/>
      <dgm:spPr/>
    </dgm:pt>
    <dgm:pt modelId="{D16317F4-F28F-4E9E-A337-EE556289E9AB}">
      <dgm:prSet phldr="0"/>
      <dgm:spPr/>
      <dgm:t>
        <a:bodyPr/>
        <a:lstStyle/>
        <a:p>
          <a:pPr algn="l"/>
          <a:r>
            <a:rPr lang="en-US" dirty="0">
              <a:latin typeface="Calibri Light" panose="020F0302020204030204"/>
            </a:rPr>
            <a:t>Lack of supportive social structure</a:t>
          </a:r>
        </a:p>
      </dgm:t>
    </dgm:pt>
    <dgm:pt modelId="{06AC2496-FD23-4BB3-99E6-BB0916A8A032}" type="parTrans" cxnId="{28C0A4EC-4611-46D5-89A5-58D5F1A7FA83}">
      <dgm:prSet/>
      <dgm:spPr/>
    </dgm:pt>
    <dgm:pt modelId="{AAE35609-A2D0-4F36-9294-EB240D3F967B}" type="sibTrans" cxnId="{28C0A4EC-4611-46D5-89A5-58D5F1A7FA83}">
      <dgm:prSet/>
      <dgm:spPr/>
    </dgm:pt>
    <dgm:pt modelId="{3A7DBCA4-D168-4091-B76E-99D139FA3C9E}">
      <dgm:prSet phldr="0"/>
      <dgm:spPr/>
      <dgm:t>
        <a:bodyPr/>
        <a:lstStyle/>
        <a:p>
          <a:pPr algn="l" rtl="0"/>
          <a:r>
            <a:rPr lang="en-US" dirty="0">
              <a:latin typeface="Calibri Light" panose="020F0302020204030204"/>
            </a:rPr>
            <a:t>Lack of supportive family</a:t>
          </a:r>
        </a:p>
      </dgm:t>
    </dgm:pt>
    <dgm:pt modelId="{A3A50050-CEA2-436A-A270-1C6F57AC8DC3}" type="parTrans" cxnId="{078B212E-231E-4AAE-B6AB-190B5C386B9C}">
      <dgm:prSet/>
      <dgm:spPr/>
    </dgm:pt>
    <dgm:pt modelId="{D14DE96F-A1F2-42F7-88EF-D5D53D166999}" type="sibTrans" cxnId="{078B212E-231E-4AAE-B6AB-190B5C386B9C}">
      <dgm:prSet/>
      <dgm:spPr/>
    </dgm:pt>
    <dgm:pt modelId="{DF2AD831-3C96-4875-9D22-118F41F6BBF4}" type="pres">
      <dgm:prSet presAssocID="{DCAA4459-051C-4814-BFEE-D29113C78018}" presName="Name0" presStyleCnt="0">
        <dgm:presLayoutVars>
          <dgm:dir/>
          <dgm:resizeHandles val="exact"/>
        </dgm:presLayoutVars>
      </dgm:prSet>
      <dgm:spPr/>
    </dgm:pt>
    <dgm:pt modelId="{E337B08B-4DB5-4684-B59E-3E3C6F1D4ABA}" type="pres">
      <dgm:prSet presAssocID="{DCAA4459-051C-4814-BFEE-D29113C78018}" presName="cycle" presStyleCnt="0"/>
      <dgm:spPr/>
    </dgm:pt>
    <dgm:pt modelId="{F16AD84D-68DD-416A-AA64-0E67B807F8F9}" type="pres">
      <dgm:prSet presAssocID="{E1FE5408-354A-435E-8B43-2304F0D02180}" presName="nodeFirstNode" presStyleLbl="node1" presStyleIdx="0" presStyleCnt="8">
        <dgm:presLayoutVars>
          <dgm:bulletEnabled val="1"/>
        </dgm:presLayoutVars>
      </dgm:prSet>
      <dgm:spPr/>
    </dgm:pt>
    <dgm:pt modelId="{2E173345-151B-4DD5-AEDB-0AC2C3D4C9BE}" type="pres">
      <dgm:prSet presAssocID="{3835ED51-42BC-4F22-ADDE-3EE6A85CE3B3}" presName="sibTransFirstNode" presStyleLbl="bgShp" presStyleIdx="0" presStyleCnt="1"/>
      <dgm:spPr/>
    </dgm:pt>
    <dgm:pt modelId="{F3B7AF4E-A127-4829-9CC4-CC550326F715}" type="pres">
      <dgm:prSet presAssocID="{FA1E1C77-43F9-483C-9740-49ABC2547DA9}" presName="nodeFollowingNodes" presStyleLbl="node1" presStyleIdx="1" presStyleCnt="8">
        <dgm:presLayoutVars>
          <dgm:bulletEnabled val="1"/>
        </dgm:presLayoutVars>
      </dgm:prSet>
      <dgm:spPr/>
    </dgm:pt>
    <dgm:pt modelId="{E7110B5D-5D7F-413B-B7F5-691E426812CF}" type="pres">
      <dgm:prSet presAssocID="{3861E9BA-D537-44AA-A7CC-5A7EDF680669}" presName="nodeFollowingNodes" presStyleLbl="node1" presStyleIdx="2" presStyleCnt="8">
        <dgm:presLayoutVars>
          <dgm:bulletEnabled val="1"/>
        </dgm:presLayoutVars>
      </dgm:prSet>
      <dgm:spPr/>
    </dgm:pt>
    <dgm:pt modelId="{A52CE364-58F4-4C65-B83E-DED21BEFEA16}" type="pres">
      <dgm:prSet presAssocID="{3A7DBCA4-D168-4091-B76E-99D139FA3C9E}" presName="nodeFollowingNodes" presStyleLbl="node1" presStyleIdx="3" presStyleCnt="8">
        <dgm:presLayoutVars>
          <dgm:bulletEnabled val="1"/>
        </dgm:presLayoutVars>
      </dgm:prSet>
      <dgm:spPr/>
    </dgm:pt>
    <dgm:pt modelId="{FBEC1D12-35CD-4A14-AC77-6FC96FB4E6EC}" type="pres">
      <dgm:prSet presAssocID="{87709EA1-F791-4452-90EA-26DFB44DD1D8}" presName="nodeFollowingNodes" presStyleLbl="node1" presStyleIdx="4" presStyleCnt="8">
        <dgm:presLayoutVars>
          <dgm:bulletEnabled val="1"/>
        </dgm:presLayoutVars>
      </dgm:prSet>
      <dgm:spPr/>
    </dgm:pt>
    <dgm:pt modelId="{4994AE57-F600-47A1-9D06-5ECB2DCB957E}" type="pres">
      <dgm:prSet presAssocID="{D16317F4-F28F-4E9E-A337-EE556289E9AB}" presName="nodeFollowingNodes" presStyleLbl="node1" presStyleIdx="5" presStyleCnt="8">
        <dgm:presLayoutVars>
          <dgm:bulletEnabled val="1"/>
        </dgm:presLayoutVars>
      </dgm:prSet>
      <dgm:spPr/>
    </dgm:pt>
    <dgm:pt modelId="{4CDA073C-3DA0-4A70-8303-1E427DEDF2DF}" type="pres">
      <dgm:prSet presAssocID="{A7EA5260-EDDD-4157-BACC-5EE632CD0328}" presName="nodeFollowingNodes" presStyleLbl="node1" presStyleIdx="6" presStyleCnt="8">
        <dgm:presLayoutVars>
          <dgm:bulletEnabled val="1"/>
        </dgm:presLayoutVars>
      </dgm:prSet>
      <dgm:spPr/>
    </dgm:pt>
    <dgm:pt modelId="{A6754A16-3B80-4756-88BA-2FF6A32EEEF4}" type="pres">
      <dgm:prSet presAssocID="{D7C3918B-2E01-42A5-A87E-B70ADBED3610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B7438105-3E91-4FD5-A0BD-8D60BF1E4BB3}" type="presOf" srcId="{D7C3918B-2E01-42A5-A87E-B70ADBED3610}" destId="{A6754A16-3B80-4756-88BA-2FF6A32EEEF4}" srcOrd="0" destOrd="0" presId="urn:microsoft.com/office/officeart/2005/8/layout/cycle3"/>
    <dgm:cxn modelId="{C430C416-8740-43E9-835E-E8AAA4EEC31E}" type="presOf" srcId="{A7EA5260-EDDD-4157-BACC-5EE632CD0328}" destId="{4CDA073C-3DA0-4A70-8303-1E427DEDF2DF}" srcOrd="0" destOrd="0" presId="urn:microsoft.com/office/officeart/2005/8/layout/cycle3"/>
    <dgm:cxn modelId="{E4F86628-2B0C-486B-8E0F-ACF8209A10BD}" srcId="{DCAA4459-051C-4814-BFEE-D29113C78018}" destId="{A7EA5260-EDDD-4157-BACC-5EE632CD0328}" srcOrd="6" destOrd="0" parTransId="{66D6BAD6-5590-4C3B-B436-81E6E29DB4B4}" sibTransId="{EE41705F-76DB-420C-85F7-E5B999EB2613}"/>
    <dgm:cxn modelId="{078B212E-231E-4AAE-B6AB-190B5C386B9C}" srcId="{DCAA4459-051C-4814-BFEE-D29113C78018}" destId="{3A7DBCA4-D168-4091-B76E-99D139FA3C9E}" srcOrd="3" destOrd="0" parTransId="{A3A50050-CEA2-436A-A270-1C6F57AC8DC3}" sibTransId="{D14DE96F-A1F2-42F7-88EF-D5D53D166999}"/>
    <dgm:cxn modelId="{87013166-1E94-4A53-ADB9-324013394A74}" type="presOf" srcId="{E1FE5408-354A-435E-8B43-2304F0D02180}" destId="{F16AD84D-68DD-416A-AA64-0E67B807F8F9}" srcOrd="0" destOrd="0" presId="urn:microsoft.com/office/officeart/2005/8/layout/cycle3"/>
    <dgm:cxn modelId="{2A38B373-87A7-4573-B83A-C4D85671A44E}" type="presOf" srcId="{DCAA4459-051C-4814-BFEE-D29113C78018}" destId="{DF2AD831-3C96-4875-9D22-118F41F6BBF4}" srcOrd="0" destOrd="0" presId="urn:microsoft.com/office/officeart/2005/8/layout/cycle3"/>
    <dgm:cxn modelId="{EBA8DE78-625D-4378-B8D3-1D7DA7976D4B}" srcId="{DCAA4459-051C-4814-BFEE-D29113C78018}" destId="{3861E9BA-D537-44AA-A7CC-5A7EDF680669}" srcOrd="2" destOrd="0" parTransId="{C1DFE76D-5CF6-4540-85D3-804364E63C0C}" sibTransId="{79838BB3-DE62-47ED-B6B9-C2BD97380596}"/>
    <dgm:cxn modelId="{EF35517A-354B-4FF8-9158-41AD4D5085A0}" type="presOf" srcId="{FA1E1C77-43F9-483C-9740-49ABC2547DA9}" destId="{F3B7AF4E-A127-4829-9CC4-CC550326F715}" srcOrd="0" destOrd="0" presId="urn:microsoft.com/office/officeart/2005/8/layout/cycle3"/>
    <dgm:cxn modelId="{163B047E-A503-4E9B-B3C8-55B625BC4E1A}" srcId="{DCAA4459-051C-4814-BFEE-D29113C78018}" destId="{87709EA1-F791-4452-90EA-26DFB44DD1D8}" srcOrd="4" destOrd="0" parTransId="{6AD4AB90-3859-41CC-A5D7-5E09E855E73D}" sibTransId="{662D9A63-9C73-4E79-B1AE-2BBFC4288E1F}"/>
    <dgm:cxn modelId="{2EC934A0-4401-4557-98FF-D65A2457D884}" srcId="{DCAA4459-051C-4814-BFEE-D29113C78018}" destId="{E1FE5408-354A-435E-8B43-2304F0D02180}" srcOrd="0" destOrd="0" parTransId="{D2D62103-836A-41EC-AD6D-A05FF9879D7B}" sibTransId="{3835ED51-42BC-4F22-ADDE-3EE6A85CE3B3}"/>
    <dgm:cxn modelId="{46FC46B8-95C0-4C22-930D-19A1E2EC720E}" srcId="{DCAA4459-051C-4814-BFEE-D29113C78018}" destId="{D7C3918B-2E01-42A5-A87E-B70ADBED3610}" srcOrd="7" destOrd="0" parTransId="{72C180A5-2330-4914-811C-ED277A50684F}" sibTransId="{ADAD123D-F2AE-42EB-9F4D-31CE47A7BB68}"/>
    <dgm:cxn modelId="{2DFB4DC6-AD8B-45BB-99DA-4D17E1D83EEE}" type="presOf" srcId="{D16317F4-F28F-4E9E-A337-EE556289E9AB}" destId="{4994AE57-F600-47A1-9D06-5ECB2DCB957E}" srcOrd="0" destOrd="0" presId="urn:microsoft.com/office/officeart/2005/8/layout/cycle3"/>
    <dgm:cxn modelId="{3CD9A9C6-9BA9-45FC-9976-A67574CECE45}" type="presOf" srcId="{3A7DBCA4-D168-4091-B76E-99D139FA3C9E}" destId="{A52CE364-58F4-4C65-B83E-DED21BEFEA16}" srcOrd="0" destOrd="0" presId="urn:microsoft.com/office/officeart/2005/8/layout/cycle3"/>
    <dgm:cxn modelId="{6E7E47D5-718F-4559-A998-7228D5869DFD}" srcId="{DCAA4459-051C-4814-BFEE-D29113C78018}" destId="{FA1E1C77-43F9-483C-9740-49ABC2547DA9}" srcOrd="1" destOrd="0" parTransId="{2B369C1A-EF47-4BF3-8E06-DE88B8B2A6D3}" sibTransId="{BF7418C3-BAF4-4807-AAF3-1E536A527073}"/>
    <dgm:cxn modelId="{EFA7D3D7-3521-43A2-A922-893A65EAB116}" type="presOf" srcId="{3835ED51-42BC-4F22-ADDE-3EE6A85CE3B3}" destId="{2E173345-151B-4DD5-AEDB-0AC2C3D4C9BE}" srcOrd="0" destOrd="0" presId="urn:microsoft.com/office/officeart/2005/8/layout/cycle3"/>
    <dgm:cxn modelId="{9C7166E8-D0FE-43D5-AFBF-608CB78DA553}" type="presOf" srcId="{3861E9BA-D537-44AA-A7CC-5A7EDF680669}" destId="{E7110B5D-5D7F-413B-B7F5-691E426812CF}" srcOrd="0" destOrd="0" presId="urn:microsoft.com/office/officeart/2005/8/layout/cycle3"/>
    <dgm:cxn modelId="{28C0A4EC-4611-46D5-89A5-58D5F1A7FA83}" srcId="{DCAA4459-051C-4814-BFEE-D29113C78018}" destId="{D16317F4-F28F-4E9E-A337-EE556289E9AB}" srcOrd="5" destOrd="0" parTransId="{06AC2496-FD23-4BB3-99E6-BB0916A8A032}" sibTransId="{AAE35609-A2D0-4F36-9294-EB240D3F967B}"/>
    <dgm:cxn modelId="{23C75EF9-05E2-42B7-A211-AB804709904C}" type="presOf" srcId="{87709EA1-F791-4452-90EA-26DFB44DD1D8}" destId="{FBEC1D12-35CD-4A14-AC77-6FC96FB4E6EC}" srcOrd="0" destOrd="0" presId="urn:microsoft.com/office/officeart/2005/8/layout/cycle3"/>
    <dgm:cxn modelId="{49FC5F39-DFD5-4BAF-B8C6-5F78990DA77E}" type="presParOf" srcId="{DF2AD831-3C96-4875-9D22-118F41F6BBF4}" destId="{E337B08B-4DB5-4684-B59E-3E3C6F1D4ABA}" srcOrd="0" destOrd="0" presId="urn:microsoft.com/office/officeart/2005/8/layout/cycle3"/>
    <dgm:cxn modelId="{2305B252-A879-4710-9226-DD89B544EA1F}" type="presParOf" srcId="{E337B08B-4DB5-4684-B59E-3E3C6F1D4ABA}" destId="{F16AD84D-68DD-416A-AA64-0E67B807F8F9}" srcOrd="0" destOrd="0" presId="urn:microsoft.com/office/officeart/2005/8/layout/cycle3"/>
    <dgm:cxn modelId="{5934AF84-3B31-4E8C-912F-2386619DB86C}" type="presParOf" srcId="{E337B08B-4DB5-4684-B59E-3E3C6F1D4ABA}" destId="{2E173345-151B-4DD5-AEDB-0AC2C3D4C9BE}" srcOrd="1" destOrd="0" presId="urn:microsoft.com/office/officeart/2005/8/layout/cycle3"/>
    <dgm:cxn modelId="{0F3358CE-AF2E-4F1D-8E4A-C8E191DB8AAA}" type="presParOf" srcId="{E337B08B-4DB5-4684-B59E-3E3C6F1D4ABA}" destId="{F3B7AF4E-A127-4829-9CC4-CC550326F715}" srcOrd="2" destOrd="0" presId="urn:microsoft.com/office/officeart/2005/8/layout/cycle3"/>
    <dgm:cxn modelId="{FE6B9C7B-0AFF-4639-A5D1-C449E5EFBD76}" type="presParOf" srcId="{E337B08B-4DB5-4684-B59E-3E3C6F1D4ABA}" destId="{E7110B5D-5D7F-413B-B7F5-691E426812CF}" srcOrd="3" destOrd="0" presId="urn:microsoft.com/office/officeart/2005/8/layout/cycle3"/>
    <dgm:cxn modelId="{A3BB444A-0126-42EE-9E32-A7DDF537FBBD}" type="presParOf" srcId="{E337B08B-4DB5-4684-B59E-3E3C6F1D4ABA}" destId="{A52CE364-58F4-4C65-B83E-DED21BEFEA16}" srcOrd="4" destOrd="0" presId="urn:microsoft.com/office/officeart/2005/8/layout/cycle3"/>
    <dgm:cxn modelId="{CFE85669-A915-4D69-999C-2973C587A99A}" type="presParOf" srcId="{E337B08B-4DB5-4684-B59E-3E3C6F1D4ABA}" destId="{FBEC1D12-35CD-4A14-AC77-6FC96FB4E6EC}" srcOrd="5" destOrd="0" presId="urn:microsoft.com/office/officeart/2005/8/layout/cycle3"/>
    <dgm:cxn modelId="{62B14670-1838-49FD-8A8F-EEE3D8766A50}" type="presParOf" srcId="{E337B08B-4DB5-4684-B59E-3E3C6F1D4ABA}" destId="{4994AE57-F600-47A1-9D06-5ECB2DCB957E}" srcOrd="6" destOrd="0" presId="urn:microsoft.com/office/officeart/2005/8/layout/cycle3"/>
    <dgm:cxn modelId="{7F743F64-A8A3-4378-A831-5A600CB5B9A7}" type="presParOf" srcId="{E337B08B-4DB5-4684-B59E-3E3C6F1D4ABA}" destId="{4CDA073C-3DA0-4A70-8303-1E427DEDF2DF}" srcOrd="7" destOrd="0" presId="urn:microsoft.com/office/officeart/2005/8/layout/cycle3"/>
    <dgm:cxn modelId="{11CED7A3-9281-4CA3-9A04-EF7E33DD624E}" type="presParOf" srcId="{E337B08B-4DB5-4684-B59E-3E3C6F1D4ABA}" destId="{A6754A16-3B80-4756-88BA-2FF6A32EEEF4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C8939-04FD-4E0E-8475-A263DDEF640A}">
      <dsp:nvSpPr>
        <dsp:cNvPr id="0" name=""/>
        <dsp:cNvSpPr/>
      </dsp:nvSpPr>
      <dsp:spPr>
        <a:xfrm>
          <a:off x="0" y="20448"/>
          <a:ext cx="6263640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Vary somewhat by state</a:t>
          </a:r>
        </a:p>
      </dsp:txBody>
      <dsp:txXfrm>
        <a:off x="50420" y="70868"/>
        <a:ext cx="6162800" cy="932014"/>
      </dsp:txXfrm>
    </dsp:sp>
    <dsp:sp modelId="{96FC10F8-AF0F-4B19-B20A-1FD2F8208813}">
      <dsp:nvSpPr>
        <dsp:cNvPr id="0" name=""/>
        <dsp:cNvSpPr/>
      </dsp:nvSpPr>
      <dsp:spPr>
        <a:xfrm>
          <a:off x="0" y="1128182"/>
          <a:ext cx="6263640" cy="103285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&lt; Poverty Income Limit</a:t>
          </a:r>
        </a:p>
      </dsp:txBody>
      <dsp:txXfrm>
        <a:off x="50420" y="1178602"/>
        <a:ext cx="6162800" cy="932014"/>
      </dsp:txXfrm>
    </dsp:sp>
    <dsp:sp modelId="{036A4113-227C-4B79-88D5-057AFD9143AF}">
      <dsp:nvSpPr>
        <dsp:cNvPr id="0" name=""/>
        <dsp:cNvSpPr/>
      </dsp:nvSpPr>
      <dsp:spPr>
        <a:xfrm>
          <a:off x="0" y="2235916"/>
          <a:ext cx="6263640" cy="103285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Minimal assets</a:t>
          </a:r>
        </a:p>
      </dsp:txBody>
      <dsp:txXfrm>
        <a:off x="50420" y="2286336"/>
        <a:ext cx="6162800" cy="932014"/>
      </dsp:txXfrm>
    </dsp:sp>
    <dsp:sp modelId="{840E073E-966D-4B5D-94AA-CAAEDD8EB3F1}">
      <dsp:nvSpPr>
        <dsp:cNvPr id="0" name=""/>
        <dsp:cNvSpPr/>
      </dsp:nvSpPr>
      <dsp:spPr>
        <a:xfrm>
          <a:off x="0" y="3343651"/>
          <a:ext cx="6263640" cy="103285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 MS – must work or be </a:t>
          </a:r>
          <a:r>
            <a:rPr lang="en-US" sz="2600" kern="1200" dirty="0">
              <a:latin typeface="Calibri Light" panose="020F0302020204030204"/>
            </a:rPr>
            <a:t>willing to work</a:t>
          </a:r>
          <a:endParaRPr lang="en-US" sz="2600" kern="1200" dirty="0"/>
        </a:p>
      </dsp:txBody>
      <dsp:txXfrm>
        <a:off x="50420" y="3394071"/>
        <a:ext cx="6162800" cy="932014"/>
      </dsp:txXfrm>
    </dsp:sp>
    <dsp:sp modelId="{5421961E-AF54-44F1-B170-88D373837302}">
      <dsp:nvSpPr>
        <dsp:cNvPr id="0" name=""/>
        <dsp:cNvSpPr/>
      </dsp:nvSpPr>
      <dsp:spPr>
        <a:xfrm>
          <a:off x="0" y="4451385"/>
          <a:ext cx="6263640" cy="10328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 month limit for single males 18-50 every 3 years</a:t>
          </a:r>
        </a:p>
      </dsp:txBody>
      <dsp:txXfrm>
        <a:off x="50420" y="4501805"/>
        <a:ext cx="6162800" cy="93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73345-151B-4DD5-AEDB-0AC2C3D4C9BE}">
      <dsp:nvSpPr>
        <dsp:cNvPr id="0" name=""/>
        <dsp:cNvSpPr/>
      </dsp:nvSpPr>
      <dsp:spPr>
        <a:xfrm>
          <a:off x="448176" y="-42212"/>
          <a:ext cx="4751410" cy="4751410"/>
        </a:xfrm>
        <a:prstGeom prst="circularArrow">
          <a:avLst>
            <a:gd name="adj1" fmla="val 5544"/>
            <a:gd name="adj2" fmla="val 330680"/>
            <a:gd name="adj3" fmla="val 14670798"/>
            <a:gd name="adj4" fmla="val 1686202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AD84D-68DD-416A-AA64-0E67B807F8F9}">
      <dsp:nvSpPr>
        <dsp:cNvPr id="0" name=""/>
        <dsp:cNvSpPr/>
      </dsp:nvSpPr>
      <dsp:spPr>
        <a:xfrm>
          <a:off x="2166171" y="2674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Unhealthy birth or childhood</a:t>
          </a:r>
        </a:p>
      </dsp:txBody>
      <dsp:txXfrm>
        <a:off x="2198278" y="34781"/>
        <a:ext cx="1251207" cy="593496"/>
      </dsp:txXfrm>
    </dsp:sp>
    <dsp:sp modelId="{F3B7AF4E-A127-4829-9CC4-CC550326F715}">
      <dsp:nvSpPr>
        <dsp:cNvPr id="0" name=""/>
        <dsp:cNvSpPr/>
      </dsp:nvSpPr>
      <dsp:spPr>
        <a:xfrm>
          <a:off x="3598902" y="596131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early childhood development and education</a:t>
          </a:r>
        </a:p>
      </dsp:txBody>
      <dsp:txXfrm>
        <a:off x="3631009" y="628238"/>
        <a:ext cx="1251207" cy="593496"/>
      </dsp:txXfrm>
    </dsp:sp>
    <dsp:sp modelId="{E7110B5D-5D7F-413B-B7F5-691E426812CF}">
      <dsp:nvSpPr>
        <dsp:cNvPr id="0" name=""/>
        <dsp:cNvSpPr/>
      </dsp:nvSpPr>
      <dsp:spPr>
        <a:xfrm>
          <a:off x="4192358" y="2028862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good schools</a:t>
          </a:r>
        </a:p>
      </dsp:txBody>
      <dsp:txXfrm>
        <a:off x="4224465" y="2060969"/>
        <a:ext cx="1251207" cy="593496"/>
      </dsp:txXfrm>
    </dsp:sp>
    <dsp:sp modelId="{A52CE364-58F4-4C65-B83E-DED21BEFEA16}">
      <dsp:nvSpPr>
        <dsp:cNvPr id="0" name=""/>
        <dsp:cNvSpPr/>
      </dsp:nvSpPr>
      <dsp:spPr>
        <a:xfrm>
          <a:off x="3598902" y="3461593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supportive family</a:t>
          </a:r>
        </a:p>
      </dsp:txBody>
      <dsp:txXfrm>
        <a:off x="3631009" y="3493700"/>
        <a:ext cx="1251207" cy="593496"/>
      </dsp:txXfrm>
    </dsp:sp>
    <dsp:sp modelId="{FBEC1D12-35CD-4A14-AC77-6FC96FB4E6EC}">
      <dsp:nvSpPr>
        <dsp:cNvPr id="0" name=""/>
        <dsp:cNvSpPr/>
      </dsp:nvSpPr>
      <dsp:spPr>
        <a:xfrm>
          <a:off x="2166171" y="4055049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safe and healthy environment</a:t>
          </a:r>
        </a:p>
      </dsp:txBody>
      <dsp:txXfrm>
        <a:off x="2198278" y="4087156"/>
        <a:ext cx="1251207" cy="593496"/>
      </dsp:txXfrm>
    </dsp:sp>
    <dsp:sp modelId="{4994AE57-F600-47A1-9D06-5ECB2DCB957E}">
      <dsp:nvSpPr>
        <dsp:cNvPr id="0" name=""/>
        <dsp:cNvSpPr/>
      </dsp:nvSpPr>
      <dsp:spPr>
        <a:xfrm>
          <a:off x="733440" y="3461593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supportive social structure</a:t>
          </a:r>
        </a:p>
      </dsp:txBody>
      <dsp:txXfrm>
        <a:off x="765547" y="3493700"/>
        <a:ext cx="1251207" cy="593496"/>
      </dsp:txXfrm>
    </dsp:sp>
    <dsp:sp modelId="{4CDA073C-3DA0-4A70-8303-1E427DEDF2DF}">
      <dsp:nvSpPr>
        <dsp:cNvPr id="0" name=""/>
        <dsp:cNvSpPr/>
      </dsp:nvSpPr>
      <dsp:spPr>
        <a:xfrm>
          <a:off x="139983" y="2028862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Lack of good job</a:t>
          </a:r>
          <a:endParaRPr lang="en-US" sz="1000" kern="1200" dirty="0"/>
        </a:p>
      </dsp:txBody>
      <dsp:txXfrm>
        <a:off x="172090" y="2060969"/>
        <a:ext cx="1251207" cy="593496"/>
      </dsp:txXfrm>
    </dsp:sp>
    <dsp:sp modelId="{A6754A16-3B80-4756-88BA-2FF6A32EEEF4}">
      <dsp:nvSpPr>
        <dsp:cNvPr id="0" name=""/>
        <dsp:cNvSpPr/>
      </dsp:nvSpPr>
      <dsp:spPr>
        <a:xfrm>
          <a:off x="733440" y="596131"/>
          <a:ext cx="1315421" cy="657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Poor financial resources</a:t>
          </a:r>
          <a:endParaRPr lang="en-US" sz="1000" kern="1200" dirty="0"/>
        </a:p>
      </dsp:txBody>
      <dsp:txXfrm>
        <a:off x="765547" y="628238"/>
        <a:ext cx="1251207" cy="593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sdh.ms.gov/page/14,0,199.html" TargetMode="External"/><Relationship Id="rId2" Type="http://schemas.openxmlformats.org/officeDocument/2006/relationships/hyperlink" Target="https://www.cdc.gov/flu/weekl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n.com/2022/12/05/health/flu-vaccine-good-match/index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healthaffairs.org/doi/pdf/10.1377/hlthaff.2021.01394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nap.nationalacademies.org/child-poverty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mmwr/volumes/71/wr/mm7148e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E86C86BC-C28B-2A89-E1B1-C1212E83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" r="2" b="2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AEF6-701F-2824-0449-35C4BEED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Influenza – Main 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FB598-4A1C-B6DF-F435-FCC9F984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cs typeface="Calibri"/>
              </a:rPr>
              <a:t>Flu activity is high and will lead to hospitalizations and deaths</a:t>
            </a:r>
          </a:p>
          <a:p>
            <a:r>
              <a:rPr lang="en-US" b="1" dirty="0">
                <a:cs typeface="Calibri"/>
              </a:rPr>
              <a:t>Flu vaccine appear to be a good "match" so far this year</a:t>
            </a:r>
          </a:p>
          <a:p>
            <a:r>
              <a:rPr lang="en-US" b="1" dirty="0">
                <a:cs typeface="Calibri"/>
              </a:rPr>
              <a:t>If you are ill – get tested</a:t>
            </a:r>
          </a:p>
          <a:p>
            <a:r>
              <a:rPr lang="en-US" b="1" dirty="0">
                <a:cs typeface="Calibri"/>
              </a:rPr>
              <a:t>If you have flu – get treated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More Information: </a:t>
            </a:r>
          </a:p>
          <a:p>
            <a:pPr lvl="1"/>
            <a:r>
              <a:rPr lang="en-US" dirty="0">
                <a:cs typeface="Calibri"/>
                <a:hlinkClick r:id="rId2"/>
              </a:rPr>
              <a:t>https://www.cdc.gov/flu/weekly/</a:t>
            </a:r>
            <a:r>
              <a:rPr lang="en-US" dirty="0">
                <a:cs typeface="Calibri"/>
              </a:rPr>
              <a:t> </a:t>
            </a:r>
          </a:p>
          <a:p>
            <a:pPr lvl="1"/>
            <a:r>
              <a:rPr lang="en-US" dirty="0">
                <a:cs typeface="Calibri"/>
                <a:hlinkClick r:id="rId3"/>
              </a:rPr>
              <a:t>https://msdh.ms.gov/page/14,0,199.html</a:t>
            </a:r>
            <a:r>
              <a:rPr lang="en-US" dirty="0">
                <a:cs typeface="Calibri"/>
              </a:rPr>
              <a:t> </a:t>
            </a:r>
          </a:p>
          <a:p>
            <a:pPr lvl="1"/>
            <a:r>
              <a:rPr lang="en-US" dirty="0">
                <a:cs typeface="Calibri"/>
                <a:hlinkClick r:id="rId4"/>
              </a:rPr>
              <a:t>https://www.cnn.com/2022/12/05/health/flu-vaccine-good-match/index.html</a:t>
            </a:r>
            <a:r>
              <a:rPr lang="en-US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2868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20779-76E4-1716-E121-E0E50E75D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0" b="625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D8544-2925-7E20-9FE0-5A301136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cs typeface="Calibri Light"/>
              </a:rPr>
              <a:t>Food Insecurity</a:t>
            </a:r>
            <a:endParaRPr lang="en-US" sz="3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35168-1284-0DE5-88C9-652CD6C27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cs typeface="Calibri"/>
              </a:rPr>
              <a:t>The USDA defines food insecurity as a lack of consistent access to enough food for every person in a household to live an active, healthy life.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8FFC-B62E-EBCA-3BFE-5BE231F9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does food insecurity look like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194D3-FAAE-5F13-3B4A-D7215ACC3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Per USDA – 34 million Americans (9 million children) are food insecure</a:t>
            </a:r>
          </a:p>
          <a:p>
            <a:r>
              <a:rPr lang="en-US" dirty="0">
                <a:cs typeface="Calibri"/>
              </a:rPr>
              <a:t>In 2021 – 53 Million American's turned to food banks and community programs for help</a:t>
            </a:r>
            <a:endParaRPr lang="en-US"/>
          </a:p>
          <a:p>
            <a:r>
              <a:rPr lang="en-US" dirty="0">
                <a:cs typeface="Calibri"/>
              </a:rPr>
              <a:t>Rural communities have great challenges with food insecurity</a:t>
            </a:r>
          </a:p>
          <a:p>
            <a:r>
              <a:rPr lang="en-US" dirty="0">
                <a:cs typeface="Calibri"/>
              </a:rPr>
              <a:t>20% of Black Americans live in a household with food insecurity</a:t>
            </a:r>
          </a:p>
          <a:p>
            <a:r>
              <a:rPr lang="en-US" dirty="0">
                <a:cs typeface="Calibri"/>
              </a:rPr>
              <a:t>1 in 5 seniors (&gt;65) are food insecure</a:t>
            </a:r>
          </a:p>
          <a:p>
            <a:r>
              <a:rPr lang="en-US" dirty="0">
                <a:cs typeface="Calibri"/>
              </a:rPr>
              <a:t>Food insecurity makes access to healthy / nutritious foods more challenging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4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2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A6290-E919-B253-1312-5FBB2DF5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Maslow's Hierarchy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313D2F1-185B-0149-07F1-EDDCF2FD4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965347"/>
            <a:ext cx="7188199" cy="49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FEC18FC-A66E-0112-46AE-12967BCC7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89103"/>
            <a:ext cx="10905066" cy="54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6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F34AC51-893C-F541-5681-98F41AB3B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94" y="643466"/>
            <a:ext cx="880801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3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A70FCA23-A775-0EAA-2A05-E11C0B3E8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96" y="643466"/>
            <a:ext cx="1041320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4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4E5CC-22B5-70BC-E3A0-19589B12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cs typeface="Calibri Light"/>
              </a:rPr>
              <a:t>Hunger in MS</a:t>
            </a:r>
            <a:endParaRPr lang="en-US" sz="2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1B1228-CCE8-3F6E-F1B8-A906F0AA3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251" y="961812"/>
            <a:ext cx="682489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0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DE95E81A-757C-6DE6-EF8B-FA0513713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388" y="1527712"/>
            <a:ext cx="10704540" cy="365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2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B24EAC-E254-6FC2-EE1C-848B3739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  <a:cs typeface="Calibri Light"/>
              </a:rPr>
              <a:t>Drivers of Food Insecurity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C03C4-8841-993D-9F2C-5A00953A0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cs typeface="Calibri"/>
              </a:rPr>
              <a:t>Poverty</a:t>
            </a:r>
          </a:p>
          <a:p>
            <a:r>
              <a:rPr lang="en-US" b="1" dirty="0">
                <a:solidFill>
                  <a:schemeClr val="tx2"/>
                </a:solidFill>
                <a:cs typeface="Calibri"/>
              </a:rPr>
              <a:t>Unstable employment</a:t>
            </a:r>
          </a:p>
          <a:p>
            <a:r>
              <a:rPr lang="en-US" b="1" dirty="0">
                <a:solidFill>
                  <a:schemeClr val="tx2"/>
                </a:solidFill>
                <a:cs typeface="Calibri"/>
              </a:rPr>
              <a:t>Financial stressors</a:t>
            </a:r>
          </a:p>
          <a:p>
            <a:pPr lvl="1"/>
            <a:r>
              <a:rPr lang="en-US" sz="2800" b="1" dirty="0">
                <a:solidFill>
                  <a:schemeClr val="tx2"/>
                </a:solidFill>
                <a:cs typeface="Calibri"/>
              </a:rPr>
              <a:t>Unexpected expenses (repairs, accidents, medical bills, etc...)</a:t>
            </a:r>
          </a:p>
          <a:p>
            <a:pPr lvl="1"/>
            <a:endParaRPr lang="en-US" sz="180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05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9A91-BF03-F806-DD26-FD168F4A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COVID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DAB53-094C-3B7D-37F7-64D0D7C7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Increasing number of cases (not as bad as before)</a:t>
            </a:r>
          </a:p>
          <a:p>
            <a:r>
              <a:rPr lang="en-US" sz="2400" dirty="0">
                <a:cs typeface="Calibri"/>
              </a:rPr>
              <a:t>Increasing number of hospitalizations</a:t>
            </a:r>
          </a:p>
          <a:p>
            <a:r>
              <a:rPr lang="en-US" sz="2400" dirty="0">
                <a:cs typeface="Calibri"/>
              </a:rPr>
              <a:t>Severity of illness less than seen with Delta and Omicron waves</a:t>
            </a:r>
          </a:p>
          <a:p>
            <a:r>
              <a:rPr lang="en-US" sz="2400" dirty="0">
                <a:cs typeface="Calibri"/>
              </a:rPr>
              <a:t>New booster vaccine effective against current strains</a:t>
            </a:r>
          </a:p>
          <a:p>
            <a:r>
              <a:rPr lang="en-US" sz="2400" dirty="0">
                <a:cs typeface="Calibri"/>
              </a:rPr>
              <a:t>Monoclonal antibodies do not work for existing variants</a:t>
            </a:r>
          </a:p>
          <a:p>
            <a:r>
              <a:rPr lang="en-US" sz="2400" dirty="0">
                <a:cs typeface="Calibri"/>
              </a:rPr>
              <a:t>Paxlovid – pill to treat COVID still works and is recommended for patients at higher risk</a:t>
            </a:r>
          </a:p>
          <a:p>
            <a:endParaRPr lang="en-US" sz="2000">
              <a:cs typeface="Calibri"/>
            </a:endParaRPr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6BCA793C-F99E-37BC-9A4E-E644209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41" r="1866" b="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59E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9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E30D5-11CE-2497-F1AF-16216BD8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Potential Solutions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8720D-7FDA-3516-6708-7CAF1E5D8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cs typeface="Calibri"/>
              </a:rPr>
              <a:t>Economic stability</a:t>
            </a:r>
          </a:p>
          <a:p>
            <a:r>
              <a:rPr lang="en-US" sz="2400">
                <a:cs typeface="Calibri"/>
              </a:rPr>
              <a:t>Access to high quality / affordable foods</a:t>
            </a:r>
          </a:p>
          <a:p>
            <a:r>
              <a:rPr lang="en-US" sz="2400">
                <a:cs typeface="Calibri"/>
              </a:rPr>
              <a:t>Governmental food assistance programs</a:t>
            </a:r>
          </a:p>
          <a:p>
            <a:pPr lvl="1"/>
            <a:r>
              <a:rPr lang="en-US" dirty="0">
                <a:cs typeface="Calibri"/>
              </a:rPr>
              <a:t>Supplemental Nutrition Assistance for Program (SNAP)</a:t>
            </a:r>
          </a:p>
          <a:p>
            <a:pPr lvl="1"/>
            <a:r>
              <a:rPr lang="en-US" dirty="0">
                <a:cs typeface="Calibri"/>
              </a:rPr>
              <a:t>Women Infants Children (WIC)</a:t>
            </a:r>
          </a:p>
          <a:p>
            <a:pPr lvl="1"/>
            <a:r>
              <a:rPr lang="en-US" dirty="0">
                <a:cs typeface="Calibri"/>
              </a:rPr>
              <a:t>School Lunches</a:t>
            </a:r>
          </a:p>
          <a:p>
            <a:pPr lvl="1"/>
            <a:r>
              <a:rPr lang="en-US" dirty="0">
                <a:cs typeface="Calibri"/>
              </a:rPr>
              <a:t>Free Food Program for Seniors</a:t>
            </a:r>
          </a:p>
          <a:p>
            <a:pPr lvl="1"/>
            <a:r>
              <a:rPr lang="en-US" dirty="0">
                <a:cs typeface="Calibri"/>
              </a:rPr>
              <a:t>D-SNAP (Disasters)</a:t>
            </a:r>
          </a:p>
          <a:p>
            <a:r>
              <a:rPr lang="en-US" sz="2400">
                <a:cs typeface="Calibri"/>
              </a:rPr>
              <a:t>Charitable/Community Resources</a:t>
            </a:r>
          </a:p>
        </p:txBody>
      </p:sp>
    </p:spTree>
    <p:extLst>
      <p:ext uri="{BB962C8B-B14F-4D97-AF65-F5344CB8AC3E}">
        <p14:creationId xmlns:p14="http://schemas.microsoft.com/office/powerpoint/2010/main" val="77138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CEE33-BB70-C634-9D70-B7778B89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chemeClr val="bg1"/>
                </a:solidFill>
                <a:cs typeface="Calibri Light"/>
              </a:rPr>
              <a:t>SNAP Qualifications</a:t>
            </a:r>
            <a:endParaRPr lang="en-US" sz="51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2CF40D-5D14-119D-32B5-907D988948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78985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491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D3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A168-8376-6FB2-6C00-39F55D97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SNAP Utilization in MS</a:t>
            </a: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B1754A9-8C68-A805-D740-AFD8F85A4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702138"/>
            <a:ext cx="7188199" cy="34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0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DEAE0-AEA1-BB28-BBAD-9080281A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cs typeface="Calibri Light"/>
              </a:rPr>
              <a:t>Monthly Benefit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83A7840-AC67-3211-89A4-C631C481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39241"/>
            <a:ext cx="7188199" cy="35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D1D-86AA-4501-AA75-477DC78B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" y="-127934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Root of the Problem... </a:t>
            </a:r>
            <a:endParaRPr lang="en-US" dirty="0"/>
          </a:p>
        </p:txBody>
      </p:sp>
      <p:pic>
        <p:nvPicPr>
          <p:cNvPr id="4" name="Picture 4" descr="A picture containing outdoor, plant, tree, green&#10;&#10;Description automatically generated">
            <a:extLst>
              <a:ext uri="{FF2B5EF4-FFF2-40B4-BE49-F238E27FC236}">
                <a16:creationId xmlns:a16="http://schemas.microsoft.com/office/drawing/2014/main" id="{A91D40CB-D170-CDC8-97D3-91AD8A698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297" y="884332"/>
            <a:ext cx="7917453" cy="5929125"/>
          </a:xfrm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E126A2DA-179C-C7A2-1BBE-B79FA4FA2D15}"/>
              </a:ext>
            </a:extLst>
          </p:cNvPr>
          <p:cNvSpPr/>
          <p:nvPr/>
        </p:nvSpPr>
        <p:spPr>
          <a:xfrm>
            <a:off x="4659405" y="3614569"/>
            <a:ext cx="4132729" cy="2079811"/>
          </a:xfrm>
          <a:prstGeom prst="flowChartPunched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istral"/>
                <a:cs typeface="Calibri"/>
              </a:rPr>
              <a:t>POVERTY</a:t>
            </a:r>
            <a:endParaRPr lang="en-US" sz="4000" dirty="0">
              <a:latin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10648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1C31-9A4E-C125-721F-4F15E0DE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5136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Drivers of Poverty (starts before birth)</a:t>
            </a:r>
            <a:endParaRPr lang="en-US" dirty="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8F947360-7C2E-D2F5-534D-A44B87D04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648219"/>
              </p:ext>
            </p:extLst>
          </p:nvPr>
        </p:nvGraphicFramePr>
        <p:xfrm>
          <a:off x="3272118" y="1429871"/>
          <a:ext cx="5647764" cy="471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6" name="Star: 16 Points 295">
            <a:extLst>
              <a:ext uri="{FF2B5EF4-FFF2-40B4-BE49-F238E27FC236}">
                <a16:creationId xmlns:a16="http://schemas.microsoft.com/office/drawing/2014/main" id="{7C110645-BBC1-16E2-CD2C-601BC9841CDE}"/>
              </a:ext>
            </a:extLst>
          </p:cNvPr>
          <p:cNvSpPr/>
          <p:nvPr/>
        </p:nvSpPr>
        <p:spPr>
          <a:xfrm>
            <a:off x="7100496" y="883023"/>
            <a:ext cx="1255058" cy="1237129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cs typeface="Calibri"/>
              </a:rPr>
              <a:t>Trauma</a:t>
            </a:r>
            <a:endParaRPr lang="en-US" sz="1200" dirty="0"/>
          </a:p>
        </p:txBody>
      </p:sp>
      <p:sp>
        <p:nvSpPr>
          <p:cNvPr id="297" name="Star: 16 Points 296">
            <a:extLst>
              <a:ext uri="{FF2B5EF4-FFF2-40B4-BE49-F238E27FC236}">
                <a16:creationId xmlns:a16="http://schemas.microsoft.com/office/drawing/2014/main" id="{E80633B3-8445-6B5C-C73F-94A1539209A9}"/>
              </a:ext>
            </a:extLst>
          </p:cNvPr>
          <p:cNvSpPr/>
          <p:nvPr/>
        </p:nvSpPr>
        <p:spPr>
          <a:xfrm>
            <a:off x="2143013" y="3787588"/>
            <a:ext cx="1559857" cy="1246093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cs typeface="Calibri"/>
              </a:rPr>
              <a:t>Addiction</a:t>
            </a:r>
          </a:p>
        </p:txBody>
      </p:sp>
      <p:sp>
        <p:nvSpPr>
          <p:cNvPr id="368" name="Star: 16 Points 367">
            <a:extLst>
              <a:ext uri="{FF2B5EF4-FFF2-40B4-BE49-F238E27FC236}">
                <a16:creationId xmlns:a16="http://schemas.microsoft.com/office/drawing/2014/main" id="{615C15BC-EC80-4A58-B9DE-B429B5B10C0E}"/>
              </a:ext>
            </a:extLst>
          </p:cNvPr>
          <p:cNvSpPr/>
          <p:nvPr/>
        </p:nvSpPr>
        <p:spPr>
          <a:xfrm>
            <a:off x="5406167" y="4280646"/>
            <a:ext cx="1452281" cy="1237129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cs typeface="Calibri"/>
              </a:rPr>
              <a:t>Legal Problems</a:t>
            </a:r>
          </a:p>
        </p:txBody>
      </p:sp>
      <p:sp>
        <p:nvSpPr>
          <p:cNvPr id="369" name="Star: 16 Points 368">
            <a:extLst>
              <a:ext uri="{FF2B5EF4-FFF2-40B4-BE49-F238E27FC236}">
                <a16:creationId xmlns:a16="http://schemas.microsoft.com/office/drawing/2014/main" id="{64E373F0-4217-10F9-349F-6DB89189093F}"/>
              </a:ext>
            </a:extLst>
          </p:cNvPr>
          <p:cNvSpPr/>
          <p:nvPr/>
        </p:nvSpPr>
        <p:spPr>
          <a:xfrm>
            <a:off x="5002754" y="2164975"/>
            <a:ext cx="1586752" cy="1237129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cs typeface="Calibri"/>
              </a:rPr>
              <a:t>No Health Insurance</a:t>
            </a:r>
            <a:endParaRPr lang="en-US" sz="1200" dirty="0"/>
          </a:p>
        </p:txBody>
      </p:sp>
      <p:sp>
        <p:nvSpPr>
          <p:cNvPr id="370" name="Star: 16 Points 369">
            <a:extLst>
              <a:ext uri="{FF2B5EF4-FFF2-40B4-BE49-F238E27FC236}">
                <a16:creationId xmlns:a16="http://schemas.microsoft.com/office/drawing/2014/main" id="{3EF6AFD1-BDA7-B6E0-573E-4AE0C2104DC9}"/>
              </a:ext>
            </a:extLst>
          </p:cNvPr>
          <p:cNvSpPr/>
          <p:nvPr/>
        </p:nvSpPr>
        <p:spPr>
          <a:xfrm>
            <a:off x="8651390" y="2891118"/>
            <a:ext cx="1532963" cy="1237129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cs typeface="Calibri"/>
              </a:rPr>
              <a:t>Structural Racism</a:t>
            </a:r>
            <a:endParaRPr lang="en-US" sz="1200" dirty="0"/>
          </a:p>
        </p:txBody>
      </p:sp>
      <p:sp>
        <p:nvSpPr>
          <p:cNvPr id="401" name="Star: 16 Points 400">
            <a:extLst>
              <a:ext uri="{FF2B5EF4-FFF2-40B4-BE49-F238E27FC236}">
                <a16:creationId xmlns:a16="http://schemas.microsoft.com/office/drawing/2014/main" id="{FE43E1ED-EDC8-5B71-D6E5-A383013768D2}"/>
              </a:ext>
            </a:extLst>
          </p:cNvPr>
          <p:cNvSpPr/>
          <p:nvPr/>
        </p:nvSpPr>
        <p:spPr>
          <a:xfrm>
            <a:off x="3093272" y="1008528"/>
            <a:ext cx="1568822" cy="1237129"/>
          </a:xfrm>
          <a:prstGeom prst="star16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cs typeface="Calibri"/>
              </a:rPr>
              <a:t>Predatory Lending</a:t>
            </a:r>
            <a:endParaRPr lang="en-US" sz="1200" dirty="0"/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E5346834-562F-E1C7-F648-2FC77D8D724D}"/>
              </a:ext>
            </a:extLst>
          </p:cNvPr>
          <p:cNvSpPr txBox="1"/>
          <p:nvPr/>
        </p:nvSpPr>
        <p:spPr>
          <a:xfrm>
            <a:off x="8584153" y="4358639"/>
            <a:ext cx="321104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Systemic And Structural Racism: Definitions, Examples, Health Damages, And Approaches To Dismantling (healthaffairs.org)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  <a:hlinkClick r:id="rId7"/>
              </a:rPr>
              <a:t>https://www.healthaffairs.org/doi/pdf/10.1377/hlthaff.2021.01394</a:t>
            </a:r>
            <a:r>
              <a:rPr lang="en-US" dirty="0"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297" grpId="0" animBg="1"/>
      <p:bldP spid="368" grpId="0" animBg="1"/>
      <p:bldP spid="369" grpId="0" animBg="1"/>
      <p:bldP spid="370" grpId="0" animBg="1"/>
      <p:bldP spid="401" grpId="0" animBg="1"/>
      <p:bldP spid="4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463B5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8484EE11-A6FF-C314-39FF-8CCA32275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9" r="-2" b="10255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83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698DC219-4465-81D0-9EA6-7F4D3BAA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904" y="914400"/>
            <a:ext cx="6829991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F7C501C6-D380-004B-E39A-87EE0547A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029" y="643467"/>
            <a:ext cx="74779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43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88786EF-1FDC-A875-BC2C-C28FC3E85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69198"/>
            <a:ext cx="10134600" cy="44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8C59E85-2845-2C90-49FD-74F62C75D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5" y="643466"/>
            <a:ext cx="102692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46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3038B95-CFA4-BEDF-1022-1881A52A9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351" y="914400"/>
            <a:ext cx="9117098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3D8162E4-6E4D-8EF7-6A8A-569FDD798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009" y="914400"/>
            <a:ext cx="7763781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56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7B8F-A211-53F8-53BB-190F0B01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9" y="365125"/>
            <a:ext cx="11458073" cy="1345615"/>
          </a:xfrm>
        </p:spPr>
        <p:txBody>
          <a:bodyPr>
            <a:normAutofit/>
          </a:bodyPr>
          <a:lstStyle/>
          <a:p>
            <a:r>
              <a:rPr lang="en-US" sz="3200" dirty="0">
                <a:cs typeface="Calibri Light"/>
              </a:rPr>
              <a:t>The National Academies Press | A Roadmap to Reduce Child Poverty - Data Explorer </a:t>
            </a:r>
            <a:r>
              <a:rPr lang="en-US" sz="3200" dirty="0">
                <a:cs typeface="Calibri Light"/>
                <a:hlinkClick r:id="rId2"/>
              </a:rPr>
              <a:t>https://nap.nationalacademies.org/child-poverty/</a:t>
            </a:r>
            <a:r>
              <a:rPr lang="en-US" sz="3200" dirty="0">
                <a:cs typeface="Calibri Light"/>
              </a:rPr>
              <a:t> 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885F-EE55-660B-7DF5-72A09A317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3665" y="1825625"/>
            <a:ext cx="10164670" cy="4351338"/>
          </a:xfrm>
        </p:spPr>
      </p:pic>
    </p:spTree>
    <p:extLst>
      <p:ext uri="{BB962C8B-B14F-4D97-AF65-F5344CB8AC3E}">
        <p14:creationId xmlns:p14="http://schemas.microsoft.com/office/powerpoint/2010/main" val="1228689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person, sign, shop&#10;&#10;Description automatically generated">
            <a:extLst>
              <a:ext uri="{FF2B5EF4-FFF2-40B4-BE49-F238E27FC236}">
                <a16:creationId xmlns:a16="http://schemas.microsoft.com/office/drawing/2014/main" id="{5C4ECD8E-650B-7033-1D22-E2A93BCF0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36576"/>
            <a:ext cx="10134600" cy="37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1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1D084A-D34C-3CD2-FEB9-E1D79D421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517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0373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7C8DD-BA24-87EB-9F55-5BF4AE3B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cs typeface="Calibri Light"/>
              </a:rPr>
              <a:t>MEWI Team at Work!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picture containing sky, outdoor, car&#10;&#10;Description automatically generated">
            <a:extLst>
              <a:ext uri="{FF2B5EF4-FFF2-40B4-BE49-F238E27FC236}">
                <a16:creationId xmlns:a16="http://schemas.microsoft.com/office/drawing/2014/main" id="{7D872382-31F2-A88B-7BA8-533855E36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3" r="-2" b="25485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00A9B8-CE85-C3A1-B47A-39EBDD5D4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664" r="-3" b="1203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149EBB-7D01-E92A-AEA3-D9592150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0" y="643466"/>
            <a:ext cx="1003795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5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6C8A2-9954-A08B-42BF-1C569903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cs typeface="Calibri Light"/>
              </a:rPr>
              <a:t>Covid Variants in Circulation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91AD528D-5BE7-5AEE-67F5-7842DDD9C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0353" y="961812"/>
            <a:ext cx="4844693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005EA-0838-C45C-B785-8E53FFEF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Main 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75107-385C-3D78-20EB-D40CE6C3D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Calibri"/>
              </a:rPr>
              <a:t>COVID Booster is effective against current strains</a:t>
            </a:r>
          </a:p>
          <a:p>
            <a:pPr lvl="1"/>
            <a:r>
              <a:rPr lang="en-US" dirty="0">
                <a:cs typeface="Calibri"/>
                <a:hlinkClick r:id="rId2"/>
              </a:rPr>
              <a:t>https://www.cdc.gov/mmwr/volumes/71/wr/mm7148e1.htm</a:t>
            </a:r>
            <a:r>
              <a:rPr lang="en-US" dirty="0">
                <a:cs typeface="Calibri"/>
              </a:rPr>
              <a:t> </a:t>
            </a:r>
          </a:p>
          <a:p>
            <a:r>
              <a:rPr lang="en-US" b="1" dirty="0">
                <a:cs typeface="Calibri"/>
              </a:rPr>
              <a:t>Get tested if you are ill</a:t>
            </a:r>
          </a:p>
          <a:p>
            <a:r>
              <a:rPr lang="en-US" b="1" dirty="0">
                <a:cs typeface="Calibri"/>
              </a:rPr>
              <a:t>Call your doctor or clinic if you get COVID – you may need treatment</a:t>
            </a:r>
          </a:p>
        </p:txBody>
      </p:sp>
    </p:spTree>
    <p:extLst>
      <p:ext uri="{BB962C8B-B14F-4D97-AF65-F5344CB8AC3E}">
        <p14:creationId xmlns:p14="http://schemas.microsoft.com/office/powerpoint/2010/main" val="385801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F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C02E4-A0D8-44C1-8420-813D2960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Influenza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5BE607B3-EDB6-BA37-AA14-F97A7710B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30256"/>
            <a:ext cx="7188199" cy="35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4F6268-9FD1-3E29-A03D-8E0C273A2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2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1533F9C-DE1C-A662-5388-E9B704CCC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1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4F1275DE54F459354E23C1062197F" ma:contentTypeVersion="12" ma:contentTypeDescription="Create a new document." ma:contentTypeScope="" ma:versionID="4ee176a7ac5ef8a4498abb6f603ba68a">
  <xsd:schema xmlns:xsd="http://www.w3.org/2001/XMLSchema" xmlns:xs="http://www.w3.org/2001/XMLSchema" xmlns:p="http://schemas.microsoft.com/office/2006/metadata/properties" xmlns:ns3="8f04b7ec-354b-4cc8-a49d-fe4410fe4e61" xmlns:ns4="f80c9b86-5f2e-4d6b-80f9-7f1cae6e82d5" targetNamespace="http://schemas.microsoft.com/office/2006/metadata/properties" ma:root="true" ma:fieldsID="622f49570f1a4bbb676515f79cfddaeb" ns3:_="" ns4:_="">
    <xsd:import namespace="8f04b7ec-354b-4cc8-a49d-fe4410fe4e61"/>
    <xsd:import namespace="f80c9b86-5f2e-4d6b-80f9-7f1cae6e82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4b7ec-354b-4cc8-a49d-fe4410fe4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c9b86-5f2e-4d6b-80f9-7f1cae6e82d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04b7ec-354b-4cc8-a49d-fe4410fe4e61" xsi:nil="true"/>
  </documentManagement>
</p:properties>
</file>

<file path=customXml/itemProps1.xml><?xml version="1.0" encoding="utf-8"?>
<ds:datastoreItem xmlns:ds="http://schemas.openxmlformats.org/officeDocument/2006/customXml" ds:itemID="{CACF6B81-953B-421C-A3C7-10FB42386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04b7ec-354b-4cc8-a49d-fe4410fe4e61"/>
    <ds:schemaRef ds:uri="f80c9b86-5f2e-4d6b-80f9-7f1cae6e82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68758F-9283-4D05-B307-041CD2CCD1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D464CF-D5C6-4457-9163-963145468C78}">
  <ds:schemaRefs>
    <ds:schemaRef ds:uri="http://schemas.microsoft.com/office/2006/metadata/properties"/>
    <ds:schemaRef ds:uri="http://schemas.openxmlformats.org/package/2006/metadata/core-properties"/>
    <ds:schemaRef ds:uri="f80c9b86-5f2e-4d6b-80f9-7f1cae6e82d5"/>
    <ds:schemaRef ds:uri="http://schemas.microsoft.com/office/2006/documentManagement/types"/>
    <ds:schemaRef ds:uri="http://purl.org/dc/elements/1.1/"/>
    <ds:schemaRef ds:uri="8f04b7ec-354b-4cc8-a49d-fe4410fe4e61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556</Words>
  <Application>Microsoft Office PowerPoint</Application>
  <PresentationFormat>Widescreen</PresentationFormat>
  <Paragraphs>80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Mistral</vt:lpstr>
      <vt:lpstr>office theme</vt:lpstr>
      <vt:lpstr>PowerPoint Presentation</vt:lpstr>
      <vt:lpstr>COVID Update</vt:lpstr>
      <vt:lpstr>PowerPoint Presentation</vt:lpstr>
      <vt:lpstr>PowerPoint Presentation</vt:lpstr>
      <vt:lpstr>Covid Variants in Circulation</vt:lpstr>
      <vt:lpstr>Main Messages</vt:lpstr>
      <vt:lpstr>Influenza</vt:lpstr>
      <vt:lpstr>PowerPoint Presentation</vt:lpstr>
      <vt:lpstr>PowerPoint Presentation</vt:lpstr>
      <vt:lpstr>Influenza – Main Messages</vt:lpstr>
      <vt:lpstr>Food Insecurity</vt:lpstr>
      <vt:lpstr>What does food insecurity look like</vt:lpstr>
      <vt:lpstr>Maslow's Hierarchy</vt:lpstr>
      <vt:lpstr>PowerPoint Presentation</vt:lpstr>
      <vt:lpstr>PowerPoint Presentation</vt:lpstr>
      <vt:lpstr>PowerPoint Presentation</vt:lpstr>
      <vt:lpstr>Hunger in MS</vt:lpstr>
      <vt:lpstr>PowerPoint Presentation</vt:lpstr>
      <vt:lpstr>Drivers of Food Insecurity</vt:lpstr>
      <vt:lpstr>Potential Solutions</vt:lpstr>
      <vt:lpstr>SNAP Qualifications</vt:lpstr>
      <vt:lpstr>SNAP Utilization in MS</vt:lpstr>
      <vt:lpstr>Monthly Benefit</vt:lpstr>
      <vt:lpstr>The Root of the Problem... </vt:lpstr>
      <vt:lpstr>Drivers of Poverty (starts before birth)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National Academies Press | A Roadmap to Reduce Child Poverty - Data Explorer https://nap.nationalacademies.org/child-poverty/ </vt:lpstr>
      <vt:lpstr>PowerPoint Presentation</vt:lpstr>
      <vt:lpstr>PowerPoint Presentation</vt:lpstr>
      <vt:lpstr>MEWI Team at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Dobbs</dc:creator>
  <cp:lastModifiedBy>Thomas Dobbs</cp:lastModifiedBy>
  <cp:revision>407</cp:revision>
  <dcterms:created xsi:type="dcterms:W3CDTF">2022-12-14T19:08:08Z</dcterms:created>
  <dcterms:modified xsi:type="dcterms:W3CDTF">2022-12-14T22:25:01Z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0x010100B2C4F1275DE54F459354E23C1062197F</vt:lpwstr>
  </property>
</Properties>
</file>