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34"/>
  </p:notesMasterIdLst>
  <p:sldIdLst>
    <p:sldId id="257" r:id="rId3"/>
    <p:sldId id="256" r:id="rId4"/>
    <p:sldId id="263" r:id="rId5"/>
    <p:sldId id="258" r:id="rId6"/>
    <p:sldId id="260" r:id="rId7"/>
    <p:sldId id="262" r:id="rId8"/>
    <p:sldId id="261" r:id="rId9"/>
    <p:sldId id="264" r:id="rId10"/>
    <p:sldId id="346" r:id="rId11"/>
    <p:sldId id="265" r:id="rId12"/>
    <p:sldId id="267" r:id="rId13"/>
    <p:sldId id="272" r:id="rId14"/>
    <p:sldId id="273" r:id="rId15"/>
    <p:sldId id="271" r:id="rId16"/>
    <p:sldId id="268" r:id="rId17"/>
    <p:sldId id="274" r:id="rId18"/>
    <p:sldId id="269" r:id="rId19"/>
    <p:sldId id="288" r:id="rId20"/>
    <p:sldId id="289" r:id="rId21"/>
    <p:sldId id="340" r:id="rId22"/>
    <p:sldId id="290" r:id="rId23"/>
    <p:sldId id="301" r:id="rId24"/>
    <p:sldId id="324" r:id="rId25"/>
    <p:sldId id="345" r:id="rId26"/>
    <p:sldId id="304" r:id="rId27"/>
    <p:sldId id="259" r:id="rId28"/>
    <p:sldId id="302" r:id="rId29"/>
    <p:sldId id="317" r:id="rId30"/>
    <p:sldId id="334" r:id="rId31"/>
    <p:sldId id="275" r:id="rId32"/>
    <p:sldId id="270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982F"/>
    <a:srgbClr val="5E94C3"/>
    <a:srgbClr val="67A1D5"/>
    <a:srgbClr val="000000"/>
    <a:srgbClr val="F9A132"/>
    <a:srgbClr val="9C0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9"/>
    <p:restoredTop sz="79563"/>
  </p:normalViewPr>
  <p:slideViewPr>
    <p:cSldViewPr snapToGrid="0" snapToObjects="1">
      <p:cViewPr varScale="1">
        <p:scale>
          <a:sx n="75" d="100"/>
          <a:sy n="75" d="100"/>
        </p:scale>
        <p:origin x="72" y="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79EE7-615D-E947-9FCD-6DD09CAE23B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9E6E-57C4-054A-8DB9-08064EEC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4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Dr. Chloe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Kilman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I am a clinician for The MIND Center at UMMC and I am a teaching physician in the Division of Geriatrics at the University.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A9E6E-57C4-054A-8DB9-08064EECD2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A9E6E-57C4-054A-8DB9-08064EECD2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1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DC3D12-6E14-D148-B8CF-215912B7D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5648"/>
            <a:ext cx="7772400" cy="1102519"/>
          </a:xfrm>
          <a:noFill/>
        </p:spPr>
        <p:txBody>
          <a:bodyPr/>
          <a:lstStyle>
            <a:lvl1pPr algn="ctr">
              <a:defRPr b="0">
                <a:solidFill>
                  <a:srgbClr val="6F98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37401"/>
            <a:ext cx="6400800" cy="973366"/>
          </a:xfrm>
        </p:spPr>
        <p:txBody>
          <a:bodyPr/>
          <a:lstStyle>
            <a:lvl1pPr marL="0" indent="0" algn="ctr">
              <a:buNone/>
              <a:defRPr>
                <a:solidFill>
                  <a:srgbClr val="6F982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19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CBA43-D016-6447-AD17-C6E69C0B1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CBE993-DDA1-7740-8A1E-4CA4E871F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5648"/>
            <a:ext cx="7772400" cy="1102519"/>
          </a:xfrm>
          <a:noFill/>
        </p:spPr>
        <p:txBody>
          <a:bodyPr/>
          <a:lstStyle>
            <a:lvl1pPr algn="ctr">
              <a:defRPr b="0">
                <a:solidFill>
                  <a:srgbClr val="6F98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52322E2-8B64-D04A-BABE-B67F07085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37401"/>
            <a:ext cx="6400800" cy="973366"/>
          </a:xfrm>
        </p:spPr>
        <p:txBody>
          <a:bodyPr/>
          <a:lstStyle>
            <a:lvl1pPr marL="0" indent="0" algn="ctr">
              <a:buNone/>
              <a:defRPr>
                <a:solidFill>
                  <a:srgbClr val="6F982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401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626" y="205979"/>
            <a:ext cx="6592455" cy="85725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626" y="1200151"/>
            <a:ext cx="6592455" cy="3580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3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262" y="3305175"/>
            <a:ext cx="6435493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7262" y="2180034"/>
            <a:ext cx="6435493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8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067" y="205979"/>
            <a:ext cx="659959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067" y="1200151"/>
            <a:ext cx="3203476" cy="3551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538181" y="1200151"/>
            <a:ext cx="3203476" cy="3551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934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237" y="205979"/>
            <a:ext cx="659959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237" y="1475190"/>
            <a:ext cx="31963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79237" y="1955012"/>
            <a:ext cx="3196341" cy="28397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5482486" y="1475190"/>
            <a:ext cx="31963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5482486" y="1955012"/>
            <a:ext cx="3196341" cy="28397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23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493" y="205979"/>
            <a:ext cx="659959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7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55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05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3446" y="204788"/>
            <a:ext cx="3438353" cy="45685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7058" y="1076327"/>
            <a:ext cx="3008313" cy="3697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89491" y="4869656"/>
            <a:ext cx="557385" cy="273844"/>
          </a:xfrm>
        </p:spPr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9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492" y="3831681"/>
            <a:ext cx="6501006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4492" y="459581"/>
            <a:ext cx="6501006" cy="32007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4492" y="4256735"/>
            <a:ext cx="6501006" cy="46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5593" y="4869656"/>
            <a:ext cx="557385" cy="273844"/>
          </a:xfrm>
        </p:spPr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3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0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3659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7510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4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0579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0579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6269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6269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8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053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1818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8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368103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1973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95684"/>
            <a:ext cx="5486400" cy="46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57F4-C7C3-3D4D-A741-F7E3F56E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0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8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2" y="3984302"/>
            <a:ext cx="5573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7CC357F4-C7C3-3D4D-A741-F7E3F56EFC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3D867-EE4C-5746-BD63-165EDD549F4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4282272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6F982F"/>
          </a:solidFill>
          <a:latin typeface="Calibri"/>
          <a:ea typeface="+mj-ea"/>
          <a:cs typeface="Calibri"/>
        </a:defRPr>
      </a:lvl1pPr>
    </p:titleStyle>
    <p:bodyStyle>
      <a:lvl1pPr marL="285750" indent="-285750" algn="l" defTabSz="457200" rtl="0" eaLnBrk="1" latinLnBrk="0" hangingPunct="1">
        <a:spcBef>
          <a:spcPct val="20000"/>
        </a:spcBef>
        <a:buClr>
          <a:srgbClr val="6F982F"/>
        </a:buClr>
        <a:buSzPct val="100000"/>
        <a:buFont typeface="Wingdings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1pPr>
      <a:lvl2pPr marL="517525" indent="-234950" algn="l" defTabSz="457200" rtl="0" eaLnBrk="1" latinLnBrk="0" hangingPunct="1">
        <a:spcBef>
          <a:spcPct val="20000"/>
        </a:spcBef>
        <a:buClr>
          <a:srgbClr val="6F982F"/>
        </a:buClr>
        <a:buSzPct val="89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2pPr>
      <a:lvl3pPr marL="744538" indent="-227013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Lucida Grande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3pPr>
      <a:lvl4pPr marL="1027113" indent="-227013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4pPr>
      <a:lvl5pPr marL="1200150" indent="-173038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634" y="205979"/>
            <a:ext cx="637783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634" y="1200151"/>
            <a:ext cx="6377835" cy="358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5593" y="4869656"/>
            <a:ext cx="5573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7CC357F4-C7C3-3D4D-A741-F7E3F56EFC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7C8E1-4D20-4646-9DBE-0F161138734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2000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6F982F"/>
          </a:solidFill>
          <a:latin typeface="Calibri"/>
          <a:ea typeface="+mj-ea"/>
          <a:cs typeface="Calibri"/>
        </a:defRPr>
      </a:lvl1pPr>
    </p:titleStyle>
    <p:bodyStyle>
      <a:lvl1pPr marL="285750" indent="-285750" algn="l" defTabSz="457200" rtl="0" eaLnBrk="1" latinLnBrk="0" hangingPunct="1">
        <a:spcBef>
          <a:spcPct val="20000"/>
        </a:spcBef>
        <a:buClr>
          <a:srgbClr val="6F982F"/>
        </a:buClr>
        <a:buSzPct val="100000"/>
        <a:buFont typeface="Wingdings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1pPr>
      <a:lvl2pPr marL="517525" indent="-234950" algn="l" defTabSz="457200" rtl="0" eaLnBrk="1" latinLnBrk="0" hangingPunct="1">
        <a:spcBef>
          <a:spcPct val="20000"/>
        </a:spcBef>
        <a:buClr>
          <a:srgbClr val="6F982F"/>
        </a:buClr>
        <a:buSzPct val="89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2pPr>
      <a:lvl3pPr marL="744538" indent="-227013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Lucida Grande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3pPr>
      <a:lvl4pPr marL="1027113" indent="-227013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4pPr>
      <a:lvl5pPr marL="1200150" indent="-173038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mc.edu/Caregiver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mc.edu/Healthcare/Alzheimers%20and%20Dementia/Alzheimers%20and%20Dementia%20Caregiver%20Support%20Group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ychologytoday.com/us/therapist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wsheridan.org/types-dementia" TargetMode="External"/><Relationship Id="rId2" Type="http://schemas.openxmlformats.org/officeDocument/2006/relationships/hyperlink" Target="https://dana.org/resources/neuroanatomy-the-basics/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int.org/about/dementia-facts-figures/types-of-dementia/alzheimers-disease/" TargetMode="External"/><Relationship Id="rId2" Type="http://schemas.openxmlformats.org/officeDocument/2006/relationships/hyperlink" Target="https://www.nia.nih.gov/health/alzheimers-disease-fact-sheet#:~:text=Alzheimer's%20disease%20is%20named%20after,of%20an%20unusual%20mental%20illness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heimers.org.uk/research/our-research/research-projects/heart-brain-link-how-heart-disease-increases-risk-dementia" TargetMode="External"/><Relationship Id="rId2" Type="http://schemas.openxmlformats.org/officeDocument/2006/relationships/hyperlink" Target="https://www.alz.org/media/documents/spotlight-heart-brain-health.pdf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4E3ED-A80B-A542-89F6-EAFDCEB25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8B93-A5A7-B141-85CF-23AD21EB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What are 4 other common causes for dementia?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AA7A4-4286-C145-920A-B6045975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Vascular dementia</a:t>
            </a:r>
          </a:p>
          <a:p>
            <a:r>
              <a:rPr lang="en-US" dirty="0"/>
              <a:t>Lewy body dementia</a:t>
            </a:r>
          </a:p>
          <a:p>
            <a:r>
              <a:rPr lang="en-US" dirty="0"/>
              <a:t>Frontotemporal dementia</a:t>
            </a:r>
          </a:p>
          <a:p>
            <a:r>
              <a:rPr lang="en-US" dirty="0"/>
              <a:t>Mixed dementia</a:t>
            </a:r>
          </a:p>
        </p:txBody>
      </p:sp>
    </p:spTree>
    <p:extLst>
      <p:ext uri="{BB962C8B-B14F-4D97-AF65-F5344CB8AC3E}">
        <p14:creationId xmlns:p14="http://schemas.microsoft.com/office/powerpoint/2010/main" val="2686455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9B4D-CC4A-9C45-ADDA-0D015FB5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Vascular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F56C5-4ADC-8E40-9C02-71B3791B0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Neurologic and/or radiographic evidence of a stroke</a:t>
            </a:r>
          </a:p>
          <a:p>
            <a:r>
              <a:rPr lang="en-US" dirty="0"/>
              <a:t>Often with gait impairment</a:t>
            </a:r>
          </a:p>
          <a:p>
            <a:r>
              <a:rPr lang="en-US" dirty="0"/>
              <a:t>May have parkinsonism</a:t>
            </a:r>
          </a:p>
        </p:txBody>
      </p:sp>
    </p:spTree>
    <p:extLst>
      <p:ext uri="{BB962C8B-B14F-4D97-AF65-F5344CB8AC3E}">
        <p14:creationId xmlns:p14="http://schemas.microsoft.com/office/powerpoint/2010/main" val="5616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1694-8C48-5641-9A07-6964345B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Lewy Body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95E78-824D-0A45-97D4-F74C61E2B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Parkinsonism early in the course of disease</a:t>
            </a:r>
          </a:p>
          <a:p>
            <a:r>
              <a:rPr lang="en-US" dirty="0"/>
              <a:t>Visual hallucinations and psychiatric features early</a:t>
            </a:r>
          </a:p>
          <a:p>
            <a:r>
              <a:rPr lang="en-US" dirty="0"/>
              <a:t>Marked fluctuation in cognition</a:t>
            </a:r>
          </a:p>
          <a:p>
            <a:r>
              <a:rPr lang="en-US" dirty="0"/>
              <a:t>Sensitivity to certain medications (antipsychotics)</a:t>
            </a:r>
          </a:p>
        </p:txBody>
      </p:sp>
    </p:spTree>
    <p:extLst>
      <p:ext uri="{BB962C8B-B14F-4D97-AF65-F5344CB8AC3E}">
        <p14:creationId xmlns:p14="http://schemas.microsoft.com/office/powerpoint/2010/main" val="21606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4E3E-BFB0-6B4D-8618-A32B5231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Frontotemporal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9CE6-DEF9-5E4D-8FF2-87368BD92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Disinhibited behavior and/or personality changes early</a:t>
            </a:r>
          </a:p>
          <a:p>
            <a:r>
              <a:rPr lang="en-US" dirty="0"/>
              <a:t>Younger age of onset (male in his 60s)</a:t>
            </a:r>
          </a:p>
          <a:p>
            <a:r>
              <a:rPr lang="en-US" dirty="0"/>
              <a:t>Language impairment early</a:t>
            </a:r>
          </a:p>
        </p:txBody>
      </p:sp>
    </p:spTree>
    <p:extLst>
      <p:ext uri="{BB962C8B-B14F-4D97-AF65-F5344CB8AC3E}">
        <p14:creationId xmlns:p14="http://schemas.microsoft.com/office/powerpoint/2010/main" val="406899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B488-C58D-CE42-9150-B022DA50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What is the role for drug treatment of Alzheimer’s Disease?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A749E-A9CC-604F-AD6A-C88E89570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Only modest benefit for dementia due to Alzheimer’s disease</a:t>
            </a:r>
          </a:p>
          <a:p>
            <a:endParaRPr lang="en-US" dirty="0"/>
          </a:p>
          <a:p>
            <a:r>
              <a:rPr lang="en-US" dirty="0"/>
              <a:t>No medication is known to prevent progression from MCI to dementia, or from mild dementia to moderate or severe dementia</a:t>
            </a:r>
          </a:p>
          <a:p>
            <a:endParaRPr lang="en-US" dirty="0"/>
          </a:p>
          <a:p>
            <a:r>
              <a:rPr lang="en-US" dirty="0"/>
              <a:t>No over-the-counter supplements are known to be helpful, and some have safety concerns voiced by FDA</a:t>
            </a:r>
          </a:p>
          <a:p>
            <a:endParaRPr lang="en-US" dirty="0"/>
          </a:p>
          <a:p>
            <a:r>
              <a:rPr lang="en-US" dirty="0"/>
              <a:t>Anti-depressants may be used for superimposed depression or for behavioral symptoms</a:t>
            </a:r>
          </a:p>
        </p:txBody>
      </p:sp>
    </p:spTree>
    <p:extLst>
      <p:ext uri="{BB962C8B-B14F-4D97-AF65-F5344CB8AC3E}">
        <p14:creationId xmlns:p14="http://schemas.microsoft.com/office/powerpoint/2010/main" val="314009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E91C-AD18-1242-8B1E-58A899C5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1B8381-0A82-5844-B8F5-71FD30BE1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304066"/>
              </p:ext>
            </p:extLst>
          </p:nvPr>
        </p:nvGraphicFramePr>
        <p:xfrm>
          <a:off x="457200" y="205979"/>
          <a:ext cx="8267075" cy="3976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482">
                  <a:extLst>
                    <a:ext uri="{9D8B030D-6E8A-4147-A177-3AD203B41FA5}">
                      <a16:colId xmlns:a16="http://schemas.microsoft.com/office/drawing/2014/main" val="427549609"/>
                    </a:ext>
                  </a:extLst>
                </a:gridCol>
                <a:gridCol w="1334125">
                  <a:extLst>
                    <a:ext uri="{9D8B030D-6E8A-4147-A177-3AD203B41FA5}">
                      <a16:colId xmlns:a16="http://schemas.microsoft.com/office/drawing/2014/main" val="747332913"/>
                    </a:ext>
                  </a:extLst>
                </a:gridCol>
                <a:gridCol w="2533337">
                  <a:extLst>
                    <a:ext uri="{9D8B030D-6E8A-4147-A177-3AD203B41FA5}">
                      <a16:colId xmlns:a16="http://schemas.microsoft.com/office/drawing/2014/main" val="280726233"/>
                    </a:ext>
                  </a:extLst>
                </a:gridCol>
                <a:gridCol w="2848131">
                  <a:extLst>
                    <a:ext uri="{9D8B030D-6E8A-4147-A177-3AD203B41FA5}">
                      <a16:colId xmlns:a16="http://schemas.microsoft.com/office/drawing/2014/main" val="810647874"/>
                    </a:ext>
                  </a:extLst>
                </a:gridCol>
              </a:tblGrid>
              <a:tr h="662714">
                <a:tc>
                  <a:txBody>
                    <a:bodyPr/>
                    <a:lstStyle/>
                    <a:p>
                      <a:r>
                        <a:rPr lang="en-US" dirty="0"/>
                        <a:t>Generic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FDA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Possible side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66281"/>
                  </a:ext>
                </a:extLst>
              </a:tr>
              <a:tr h="662714">
                <a:tc>
                  <a:txBody>
                    <a:bodyPr/>
                    <a:lstStyle/>
                    <a:p>
                      <a:r>
                        <a:rPr lang="en-US" dirty="0"/>
                        <a:t>Donepezil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Aricept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Mild, Mod, Severe 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 upset, Appetite loss, Weight loss, bradycardia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79066"/>
                  </a:ext>
                </a:extLst>
              </a:tr>
              <a:tr h="662714">
                <a:tc>
                  <a:txBody>
                    <a:bodyPr/>
                    <a:lstStyle/>
                    <a:p>
                      <a:r>
                        <a:rPr lang="en-US" dirty="0"/>
                        <a:t>Galantamine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Razadyne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 to Mod 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812840"/>
                  </a:ext>
                </a:extLst>
              </a:tr>
              <a:tr h="662714">
                <a:tc>
                  <a:txBody>
                    <a:bodyPr/>
                    <a:lstStyle/>
                    <a:p>
                      <a:r>
                        <a:rPr lang="en-US" dirty="0"/>
                        <a:t>Rivastigmine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 to Mod AD, Mild to Mod Dem w 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50877"/>
                  </a:ext>
                </a:extLst>
              </a:tr>
              <a:tr h="662714">
                <a:tc>
                  <a:txBody>
                    <a:bodyPr/>
                    <a:lstStyle/>
                    <a:p>
                      <a:r>
                        <a:rPr lang="en-US" dirty="0"/>
                        <a:t>Memantine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 to Severe 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Dizziness, headache, GI upset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37814"/>
                  </a:ext>
                </a:extLst>
              </a:tr>
              <a:tr h="662714">
                <a:tc>
                  <a:txBody>
                    <a:bodyPr/>
                    <a:lstStyle/>
                    <a:p>
                      <a:r>
                        <a:rPr lang="en-US" dirty="0"/>
                        <a:t>Donepezil + Memantine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Namzaric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 to severe 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248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78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7A279-6CF4-1A4F-89B3-1EFE2998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What about the new monoclonal ab drugs on the market?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3981A-A36B-1149-9378-64C2616F6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-Not superior to donepezil (modest efficacy)</a:t>
            </a:r>
          </a:p>
          <a:p>
            <a:pPr marL="0" indent="0">
              <a:buNone/>
            </a:pPr>
            <a:r>
              <a:rPr lang="en-US" dirty="0"/>
              <a:t>-VERY costly to be diagnosed</a:t>
            </a:r>
          </a:p>
          <a:p>
            <a:pPr marL="0" indent="0">
              <a:buNone/>
            </a:pPr>
            <a:r>
              <a:rPr lang="en-US" dirty="0"/>
              <a:t>-Not proven safety (ARIA-E and ARIA-H) - Amyloid-related imaging abnormalities with edema or with hemosiderin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3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4C8A-7AE6-CB47-94D9-99DCCDD7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EE9F-E66B-A141-9C28-DCE4D49D8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7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91D8-AC93-FF4F-B2C0-8729255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DB64-2742-0C41-9028-DCA44BA0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www.UMC.edu/Caregiveru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0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91D8-AC93-FF4F-B2C0-8729255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Caregiver Support Groups- UMC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DB64-2742-0C41-9028-DCA44BA0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https://www.umc.edu/Healthcare/Alzheimers%20and%20Dementia/Alzheimers%20and%20Dementia%20Caregiver%20Support%20Group.html</a:t>
            </a:r>
            <a:endParaRPr lang="en-US" dirty="0"/>
          </a:p>
          <a:p>
            <a:r>
              <a:rPr lang="en-US" dirty="0"/>
              <a:t>UMC phone number- (601) 984-5610</a:t>
            </a:r>
          </a:p>
        </p:txBody>
      </p:sp>
    </p:spTree>
    <p:extLst>
      <p:ext uri="{BB962C8B-B14F-4D97-AF65-F5344CB8AC3E}">
        <p14:creationId xmlns:p14="http://schemas.microsoft.com/office/powerpoint/2010/main" val="155489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Aging Brain and Dementia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Chloe </a:t>
            </a:r>
            <a:r>
              <a:rPr lang="en-US" dirty="0" err="1"/>
              <a:t>Kilman</a:t>
            </a:r>
            <a:r>
              <a:rPr lang="en-US" dirty="0"/>
              <a:t>, MD</a:t>
            </a:r>
          </a:p>
          <a:p>
            <a:r>
              <a:rPr lang="en-US" dirty="0"/>
              <a:t>April 18, 2024</a:t>
            </a:r>
          </a:p>
          <a:p>
            <a:r>
              <a:rPr lang="en-US" dirty="0"/>
              <a:t>MS Health Ambassadors Initiative Talk</a:t>
            </a:r>
          </a:p>
        </p:txBody>
      </p:sp>
    </p:spTree>
    <p:extLst>
      <p:ext uri="{BB962C8B-B14F-4D97-AF65-F5344CB8AC3E}">
        <p14:creationId xmlns:p14="http://schemas.microsoft.com/office/powerpoint/2010/main" val="2865640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91D8-AC93-FF4F-B2C0-8729255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Caregiver Support Groups-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DB64-2742-0C41-9028-DCA44BA0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 of Caregiver Support Groups in MS: https://</a:t>
            </a:r>
            <a:r>
              <a:rPr lang="en-US" dirty="0" err="1"/>
              <a:t>www.alz.org</a:t>
            </a:r>
            <a:r>
              <a:rPr lang="en-US" dirty="0"/>
              <a:t>/media/</a:t>
            </a:r>
            <a:r>
              <a:rPr lang="en-US" dirty="0" err="1"/>
              <a:t>ms</a:t>
            </a:r>
            <a:r>
              <a:rPr lang="en-US" dirty="0"/>
              <a:t>/updated-SG_1.pdf</a:t>
            </a:r>
          </a:p>
          <a:p>
            <a:r>
              <a:rPr lang="en-US" dirty="0"/>
              <a:t>https://www.mississippiaccesstocare.org/</a:t>
            </a:r>
          </a:p>
          <a:p>
            <a:r>
              <a:rPr lang="en-US" dirty="0"/>
              <a:t>https://states.aarp.org/mississippi/caregiver-resources</a:t>
            </a:r>
          </a:p>
          <a:p>
            <a:r>
              <a:rPr lang="en-US" dirty="0"/>
              <a:t>https://www.wearehfc.org (Hilarity for Charity)</a:t>
            </a:r>
          </a:p>
        </p:txBody>
      </p:sp>
    </p:spTree>
    <p:extLst>
      <p:ext uri="{BB962C8B-B14F-4D97-AF65-F5344CB8AC3E}">
        <p14:creationId xmlns:p14="http://schemas.microsoft.com/office/powerpoint/2010/main" val="2478627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91D8-AC93-FF4F-B2C0-8729255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 and Family Counseling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DB64-2742-0C41-9028-DCA44BA0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https://www.psychologytoday.com/us/therapists</a:t>
            </a:r>
            <a:endParaRPr lang="en-US" dirty="0"/>
          </a:p>
          <a:p>
            <a:r>
              <a:rPr lang="en-US" dirty="0"/>
              <a:t>Ask your church leadership</a:t>
            </a:r>
          </a:p>
          <a:p>
            <a:r>
              <a:rPr lang="en-US" dirty="0"/>
              <a:t>Ask your social worker</a:t>
            </a:r>
          </a:p>
        </p:txBody>
      </p:sp>
    </p:spTree>
    <p:extLst>
      <p:ext uri="{BB962C8B-B14F-4D97-AF65-F5344CB8AC3E}">
        <p14:creationId xmlns:p14="http://schemas.microsoft.com/office/powerpoint/2010/main" val="64330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91D8-AC93-FF4F-B2C0-8729255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thing…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DB64-2742-0C41-9028-DCA44BA0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prevent dementias?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9D89B-AB66-FF48-9D45-4F2FFDA0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66" y="1931994"/>
            <a:ext cx="2645833" cy="25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68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91D8-AC93-FF4F-B2C0-8729255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thing…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DB64-2742-0C41-9028-DCA44BA0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Healthy Brain Habits:</a:t>
            </a:r>
          </a:p>
          <a:p>
            <a:pPr lvl="1"/>
            <a:r>
              <a:rPr lang="en-US" dirty="0"/>
              <a:t>Exercise</a:t>
            </a:r>
          </a:p>
          <a:p>
            <a:pPr lvl="1"/>
            <a:r>
              <a:rPr lang="en-US" dirty="0"/>
              <a:t>Healthy diet- Mediterranean</a:t>
            </a:r>
          </a:p>
          <a:p>
            <a:pPr lvl="1"/>
            <a:r>
              <a:rPr lang="en-US" dirty="0"/>
              <a:t>Don’t smoke and limit alcohol</a:t>
            </a:r>
          </a:p>
          <a:p>
            <a:pPr lvl="1"/>
            <a:r>
              <a:rPr lang="en-US" dirty="0"/>
              <a:t>Sleep</a:t>
            </a:r>
          </a:p>
          <a:p>
            <a:pPr lvl="1"/>
            <a:r>
              <a:rPr lang="en-US" dirty="0"/>
              <a:t>Remain socially active</a:t>
            </a:r>
          </a:p>
          <a:p>
            <a:pPr lvl="1"/>
            <a:r>
              <a:rPr lang="en-US" dirty="0"/>
              <a:t>Puzzles, reading, learning new skills</a:t>
            </a:r>
          </a:p>
          <a:p>
            <a:pPr lvl="1"/>
            <a:r>
              <a:rPr lang="en-US" dirty="0"/>
              <a:t>Stress relief and treating mental illness</a:t>
            </a:r>
          </a:p>
        </p:txBody>
      </p:sp>
    </p:spTree>
    <p:extLst>
      <p:ext uri="{BB962C8B-B14F-4D97-AF65-F5344CB8AC3E}">
        <p14:creationId xmlns:p14="http://schemas.microsoft.com/office/powerpoint/2010/main" val="448239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6FA3-C1D1-9446-8653-7DCA19F6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11821-E6D4-8D46-9D69-56C9E428C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205979"/>
            <a:ext cx="6502525" cy="4719311"/>
          </a:xfrm>
        </p:spPr>
      </p:pic>
    </p:spTree>
    <p:extLst>
      <p:ext uri="{BB962C8B-B14F-4D97-AF65-F5344CB8AC3E}">
        <p14:creationId xmlns:p14="http://schemas.microsoft.com/office/powerpoint/2010/main" val="1005588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9D7CA8-15AF-774A-9D96-D3024007C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96448" y="923449"/>
            <a:ext cx="3799996" cy="2919257"/>
          </a:xfrm>
        </p:spPr>
      </p:pic>
    </p:spTree>
    <p:extLst>
      <p:ext uri="{BB962C8B-B14F-4D97-AF65-F5344CB8AC3E}">
        <p14:creationId xmlns:p14="http://schemas.microsoft.com/office/powerpoint/2010/main" val="3637654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57F2-182F-264D-97AF-F52F1C74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928F1-3F66-AC47-B62F-CFE65D3BE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https://dana.org/resources/neuroanatomy-the-basics/</a:t>
            </a:r>
            <a:endParaRPr lang="en-US" dirty="0"/>
          </a:p>
          <a:p>
            <a:r>
              <a:rPr lang="en-US" dirty="0">
                <a:hlinkClick r:id="rId3"/>
              </a:rPr>
              <a:t>https://www.dfwsheridan.org/types-dementia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77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https://www.nia.nih.gov/health/alzheimers-disease-fact-sheet#:~:text=Alzheimer's%20disease%20is%20named%20after,of%20an%20unusual%20mental%20illness</a:t>
            </a:r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https://www.alzint.org/about/dementia-facts-figures/types-of-dementia/alzheimers-disease/</a:t>
            </a:r>
            <a:endParaRPr lang="en-US" dirty="0"/>
          </a:p>
          <a:p>
            <a:r>
              <a:rPr lang="en-US" dirty="0"/>
              <a:t>Who.int</a:t>
            </a:r>
          </a:p>
          <a:p>
            <a:r>
              <a:rPr lang="en-US" dirty="0"/>
              <a:t>Alz.org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80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E45E-0372-EF4C-B58B-2F93BD8D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EE77F-0DA8-534A-BFA8-7B3AB014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Practice parameter: diagnosis of dementia (an evidence-based review). Report of the Quality Standards Subcommittee of the American Academy of Neurology. Article, Chapter Authors: D S DS </a:t>
            </a:r>
            <a:r>
              <a:rPr lang="en-US" dirty="0" err="1"/>
              <a:t>Knopman</a:t>
            </a:r>
            <a:r>
              <a:rPr lang="en-US" dirty="0"/>
              <a:t> Publication: Neurology, Volume:56, Issue:9 Published: Wolters Kluwer Health _ Lippincott Williams and Wilkins, 2001-5-08 ISSN: 0028-38781 </a:t>
            </a:r>
          </a:p>
          <a:p>
            <a:r>
              <a:rPr lang="en-US" dirty="0"/>
              <a:t>Dementia update 2003. Article, Chapter Authors: John C JC Morris</a:t>
            </a:r>
          </a:p>
        </p:txBody>
      </p:sp>
    </p:spTree>
    <p:extLst>
      <p:ext uri="{BB962C8B-B14F-4D97-AF65-F5344CB8AC3E}">
        <p14:creationId xmlns:p14="http://schemas.microsoft.com/office/powerpoint/2010/main" val="1142502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79DF-CD48-4C4E-A53B-EA495B5A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9F5E2-F40E-E149-A043-AA1B4C9CE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https://www.alz.org/media/documents/spotlight-heart-brain-health.pdf</a:t>
            </a:r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https://www.alzheimers.org.uk/research/our-research/research-projects/heart-brain-link-how-heart-disease-increases-risk-dementia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www.nationwide.com</a:t>
            </a:r>
            <a:r>
              <a:rPr lang="en-US" dirty="0"/>
              <a:t>/</a:t>
            </a:r>
            <a:r>
              <a:rPr lang="en-US" dirty="0" err="1"/>
              <a:t>lc</a:t>
            </a:r>
            <a:r>
              <a:rPr lang="en-US" dirty="0"/>
              <a:t>/resources/investing-and-retirement/articles/advance-directive-vs-living-will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0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454D-FD49-7043-80BA-5D0EA50A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28D0A0-C671-9743-99EB-F084A88D6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705" y="205979"/>
            <a:ext cx="5252589" cy="36015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63B22-FC8A-1445-B8E2-81BEF04B3A13}"/>
              </a:ext>
            </a:extLst>
          </p:cNvPr>
          <p:cNvSpPr txBox="1"/>
          <p:nvPr/>
        </p:nvSpPr>
        <p:spPr>
          <a:xfrm>
            <a:off x="2383436" y="3927423"/>
            <a:ext cx="4661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dana.org</a:t>
            </a:r>
            <a:r>
              <a:rPr lang="en-US" sz="1400" dirty="0"/>
              <a:t>/resources/neuroanatomy-the-basics/</a:t>
            </a:r>
          </a:p>
        </p:txBody>
      </p:sp>
    </p:spTree>
    <p:extLst>
      <p:ext uri="{BB962C8B-B14F-4D97-AF65-F5344CB8AC3E}">
        <p14:creationId xmlns:p14="http://schemas.microsoft.com/office/powerpoint/2010/main" val="3625067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4DAA-F322-4644-8F7C-4E9825A25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A0D91-F5DB-9A4D-BB9B-30B6FE5A6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F732-D846-0D4B-BAD8-8BEE69B1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E328-6DA0-2949-A357-5A2AE5615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2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F3E015-AFC1-3D45-B7A9-DFA162A2E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787291"/>
              </p:ext>
            </p:extLst>
          </p:nvPr>
        </p:nvGraphicFramePr>
        <p:xfrm>
          <a:off x="457200" y="206374"/>
          <a:ext cx="8229600" cy="401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705284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5290434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77650879"/>
                    </a:ext>
                  </a:extLst>
                </a:gridCol>
              </a:tblGrid>
              <a:tr h="7740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Normal 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Mild Cognitive Impairment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Dementia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500816"/>
                  </a:ext>
                </a:extLst>
              </a:tr>
              <a:tr h="774065">
                <a:tc>
                  <a:txBody>
                    <a:bodyPr/>
                    <a:lstStyle/>
                    <a:p>
                      <a:r>
                        <a:rPr lang="en-US" dirty="0"/>
                        <a:t>Occasional loss of memory for words or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 memory loss, decline beyond that expected for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Significant decline in memory and/or other cognitive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654102"/>
                  </a:ext>
                </a:extLst>
              </a:tr>
              <a:tr h="774065">
                <a:tc>
                  <a:txBody>
                    <a:bodyPr/>
                    <a:lstStyle/>
                    <a:p>
                      <a:r>
                        <a:rPr lang="en-US" dirty="0"/>
                        <a:t>Usually remember later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functional impairment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Functional impairment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485689"/>
                  </a:ext>
                </a:extLst>
              </a:tr>
              <a:tr h="774065">
                <a:tc>
                  <a:txBody>
                    <a:bodyPr/>
                    <a:lstStyle/>
                    <a:p>
                      <a:r>
                        <a:rPr lang="en-US" dirty="0"/>
                        <a:t>Slowed 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Does not necessarily progress to dementia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Possible unusual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59294"/>
                  </a:ext>
                </a:extLst>
              </a:tr>
              <a:tr h="774065">
                <a:tc>
                  <a:txBody>
                    <a:bodyPr/>
                    <a:lstStyle/>
                    <a:p>
                      <a:r>
                        <a:rPr lang="en-US" dirty="0"/>
                        <a:t>No functional impairment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432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95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F3231-614E-C547-8AC9-6DA24B65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How does mild cognitive impairment (MCI) differ from dementia?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7C06-7FD2-EE49-B941-52AC8D8D9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Subjective or objective cognitive impairment that is not severe enough to impair function</a:t>
            </a:r>
          </a:p>
          <a:p>
            <a:r>
              <a:rPr lang="en-US" dirty="0"/>
              <a:t>About 15% per year develop dementia</a:t>
            </a:r>
          </a:p>
          <a:p>
            <a:r>
              <a:rPr lang="en-US" dirty="0"/>
              <a:t>Some stay stable over time</a:t>
            </a:r>
          </a:p>
          <a:p>
            <a:r>
              <a:rPr lang="en-US" dirty="0"/>
              <a:t>Some improve over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6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4771-81E8-3C46-A7F0-48E85842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What are criteria that are used to diagnose dementia (Major Neurocognitive disorder)?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DC176-3776-B546-B0D6-011BE0CC2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1" indent="0" defTabSz="329184">
              <a:spcBef>
                <a:spcPts val="400"/>
              </a:spcBef>
              <a:buClr>
                <a:srgbClr val="FFFFFF"/>
              </a:buClr>
              <a:buNone/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 Cognitive impairments severe enough to interfere with 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    	or social functioning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compared to previous abilities</a:t>
            </a:r>
          </a:p>
          <a:p>
            <a:pPr marL="0" lvl="1" indent="0" defTabSz="329184">
              <a:spcBef>
                <a:spcPts val="400"/>
              </a:spcBef>
              <a:buClr>
                <a:srgbClr val="FFFFFF"/>
              </a:buClr>
              <a:buSzTx/>
              <a:buNone/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 Must include deficits in at least one cognitive domain</a:t>
            </a:r>
          </a:p>
          <a:p>
            <a:pPr marL="457200" lvl="1" indent="-457200" defTabSz="329184">
              <a:spcBef>
                <a:spcPts val="400"/>
              </a:spcBef>
              <a:buClr>
                <a:srgbClr val="FFFFFF"/>
              </a:buClr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(amnesia)</a:t>
            </a:r>
          </a:p>
          <a:p>
            <a:pPr marL="457200" lvl="1" indent="-457200" defTabSz="329184">
              <a:spcBef>
                <a:spcPts val="400"/>
              </a:spcBef>
              <a:buClr>
                <a:srgbClr val="FFFFFF"/>
              </a:buClr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verbal skills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(aphasia) </a:t>
            </a:r>
          </a:p>
          <a:p>
            <a:pPr marL="457200" lvl="1" indent="-457200" defTabSz="329184">
              <a:spcBef>
                <a:spcPts val="400"/>
              </a:spcBef>
              <a:buClr>
                <a:srgbClr val="FFFFFF"/>
              </a:buClr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of tasks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(apraxia) </a:t>
            </a:r>
          </a:p>
          <a:p>
            <a:pPr marL="457200" lvl="1" indent="-457200" defTabSz="329184">
              <a:spcBef>
                <a:spcPts val="400"/>
              </a:spcBef>
              <a:buClr>
                <a:srgbClr val="FFFFFF"/>
              </a:buClr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recognition of familiar things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(agnosia) </a:t>
            </a:r>
          </a:p>
          <a:p>
            <a:pPr marL="457200" lvl="1" indent="-457200" defTabSz="329184">
              <a:spcBef>
                <a:spcPts val="400"/>
              </a:spcBef>
              <a:buClr>
                <a:srgbClr val="FFFFFF"/>
              </a:buClr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planning/abstract thinking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(executive function)</a:t>
            </a:r>
          </a:p>
          <a:p>
            <a:pPr marL="0" lvl="1" indent="0" defTabSz="329184">
              <a:spcBef>
                <a:spcPts val="400"/>
              </a:spcBef>
              <a:buClr>
                <a:srgbClr val="FFFFFF"/>
              </a:buClr>
              <a:buSzTx/>
              <a:buNone/>
              <a:defRPr sz="3225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 Cognitive impairment not due solely to delirium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3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AF55-DCEC-604C-AE64-555FA16F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What are the diagnostic criteria for dementia due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en-US" sz="2400" b="1" dirty="0">
                <a:solidFill>
                  <a:schemeClr val="accent2"/>
                </a:solidFill>
              </a:rPr>
              <a:t>to Alzheimer’s Disease?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4799-BC4E-DD4E-8CEA-C3CD4CA12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Features of dementia PLUS</a:t>
            </a:r>
          </a:p>
          <a:p>
            <a:pPr lvl="1"/>
            <a:r>
              <a:rPr lang="en-US" dirty="0"/>
              <a:t>Insidious onset</a:t>
            </a:r>
          </a:p>
          <a:p>
            <a:pPr lvl="1"/>
            <a:r>
              <a:rPr lang="en-US" dirty="0"/>
              <a:t>Gradual progression</a:t>
            </a:r>
          </a:p>
          <a:p>
            <a:pPr lvl="1"/>
            <a:r>
              <a:rPr lang="en-US" dirty="0"/>
              <a:t>Not due to another cause</a:t>
            </a:r>
          </a:p>
          <a:p>
            <a:pPr lvl="2"/>
            <a:r>
              <a:rPr lang="en-US" dirty="0"/>
              <a:t>Delirium</a:t>
            </a:r>
          </a:p>
          <a:p>
            <a:pPr lvl="2"/>
            <a:r>
              <a:rPr lang="en-US" dirty="0"/>
              <a:t>Psychiatric illness</a:t>
            </a:r>
          </a:p>
          <a:p>
            <a:pPr lvl="2"/>
            <a:r>
              <a:rPr lang="en-US" dirty="0"/>
              <a:t>Encephalitis/meningitis</a:t>
            </a:r>
          </a:p>
          <a:p>
            <a:pPr lvl="2"/>
            <a:r>
              <a:rPr lang="en-US" dirty="0"/>
              <a:t>Other brain lesion</a:t>
            </a:r>
          </a:p>
        </p:txBody>
      </p:sp>
    </p:spTree>
    <p:extLst>
      <p:ext uri="{BB962C8B-B14F-4D97-AF65-F5344CB8AC3E}">
        <p14:creationId xmlns:p14="http://schemas.microsoft.com/office/powerpoint/2010/main" val="104696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6A17-B268-EA42-B939-A5BA89354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78B55-9E00-3140-8BCE-DE28B0BA5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879" y="205979"/>
            <a:ext cx="4338241" cy="36573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1D02F-6BEA-1C42-819D-F263BE1DA166}"/>
              </a:ext>
            </a:extLst>
          </p:cNvPr>
          <p:cNvSpPr txBox="1"/>
          <p:nvPr/>
        </p:nvSpPr>
        <p:spPr>
          <a:xfrm>
            <a:off x="2402879" y="3966210"/>
            <a:ext cx="4169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www.dfwsheridan.org</a:t>
            </a:r>
            <a:r>
              <a:rPr lang="en-US" sz="1400" dirty="0"/>
              <a:t>/types-dementia</a:t>
            </a:r>
          </a:p>
        </p:txBody>
      </p:sp>
    </p:spTree>
    <p:extLst>
      <p:ext uri="{BB962C8B-B14F-4D97-AF65-F5344CB8AC3E}">
        <p14:creationId xmlns:p14="http://schemas.microsoft.com/office/powerpoint/2010/main" val="95749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2FD4-C209-44AC-9518-412FDCE7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Clinical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0ADF7-74DE-4427-955F-C40E66A47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Dementia and types suspected is a clinical diagnosis</a:t>
            </a:r>
          </a:p>
          <a:p>
            <a:r>
              <a:rPr lang="en-US" dirty="0"/>
              <a:t>There is often uncertainty even for us experts</a:t>
            </a:r>
          </a:p>
          <a:p>
            <a:r>
              <a:rPr lang="en-US" dirty="0"/>
              <a:t>Often, we need time</a:t>
            </a:r>
          </a:p>
        </p:txBody>
      </p:sp>
    </p:spTree>
    <p:extLst>
      <p:ext uri="{BB962C8B-B14F-4D97-AF65-F5344CB8AC3E}">
        <p14:creationId xmlns:p14="http://schemas.microsoft.com/office/powerpoint/2010/main" val="2527559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7A2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968</Words>
  <Application>Microsoft Office PowerPoint</Application>
  <PresentationFormat>On-screen Show (16:9)</PresentationFormat>
  <Paragraphs>145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Gill Sans</vt:lpstr>
      <vt:lpstr>Lucida Grande</vt:lpstr>
      <vt:lpstr>Trebuchet MS</vt:lpstr>
      <vt:lpstr>Wingdings</vt:lpstr>
      <vt:lpstr>Office Theme</vt:lpstr>
      <vt:lpstr>1_Office Theme</vt:lpstr>
      <vt:lpstr>PowerPoint Presentation</vt:lpstr>
      <vt:lpstr>The Aging Brain and Dementia</vt:lpstr>
      <vt:lpstr>PowerPoint Presentation</vt:lpstr>
      <vt:lpstr>PowerPoint Presentation</vt:lpstr>
      <vt:lpstr>How does mild cognitive impairment (MCI) differ from dementia?</vt:lpstr>
      <vt:lpstr>What are criteria that are used to diagnose dementia (Major Neurocognitive disorder)?</vt:lpstr>
      <vt:lpstr>What are the diagnostic criteria for dementia due to Alzheimer’s Disease?</vt:lpstr>
      <vt:lpstr>PowerPoint Presentation</vt:lpstr>
      <vt:lpstr>Important Clinical Note</vt:lpstr>
      <vt:lpstr>What are 4 other common causes for dementia?</vt:lpstr>
      <vt:lpstr>Vascular dementia</vt:lpstr>
      <vt:lpstr>Lewy Body Dementia</vt:lpstr>
      <vt:lpstr>Frontotemporal dementia</vt:lpstr>
      <vt:lpstr>What is the role for drug treatment of Alzheimer’s Disease?</vt:lpstr>
      <vt:lpstr>PowerPoint Presentation</vt:lpstr>
      <vt:lpstr>What about the new monoclonal ab drugs on the market?</vt:lpstr>
      <vt:lpstr>Support and Resources</vt:lpstr>
      <vt:lpstr>Caregiver University</vt:lpstr>
      <vt:lpstr>Caregiver Support Groups- UMC</vt:lpstr>
      <vt:lpstr>Caregiver Support Groups- Other</vt:lpstr>
      <vt:lpstr>Individual and Family Counseling</vt:lpstr>
      <vt:lpstr>One last thing…</vt:lpstr>
      <vt:lpstr>One last thing…</vt:lpstr>
      <vt:lpstr>PowerPoint Presentation</vt:lpstr>
      <vt:lpstr>    Questions?</vt:lpstr>
      <vt:lpstr>Sources:</vt:lpstr>
      <vt:lpstr>Sources:</vt:lpstr>
      <vt:lpstr>Sources:</vt:lpstr>
      <vt:lpstr>Sources:</vt:lpstr>
      <vt:lpstr>PowerPoint Presentation</vt:lpstr>
      <vt:lpstr>PowerPoint Presentation</vt:lpstr>
    </vt:vector>
  </TitlesOfParts>
  <Company>UMMC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</dc:creator>
  <cp:lastModifiedBy>Chloe A. Kilman</cp:lastModifiedBy>
  <cp:revision>33</cp:revision>
  <dcterms:created xsi:type="dcterms:W3CDTF">2016-07-26T13:03:15Z</dcterms:created>
  <dcterms:modified xsi:type="dcterms:W3CDTF">2024-04-16T16:20:03Z</dcterms:modified>
</cp:coreProperties>
</file>