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80" r:id="rId5"/>
    <p:sldId id="281" r:id="rId6"/>
    <p:sldId id="259" r:id="rId7"/>
    <p:sldId id="282" r:id="rId8"/>
    <p:sldId id="261" r:id="rId9"/>
    <p:sldId id="283" r:id="rId10"/>
    <p:sldId id="260"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84" r:id="rId25"/>
    <p:sldId id="275" r:id="rId26"/>
    <p:sldId id="276" r:id="rId27"/>
    <p:sldId id="277" r:id="rId28"/>
    <p:sldId id="278" r:id="rId29"/>
    <p:sldId id="27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9B4570-50DD-2821-E779-8F09B03F4E3F}" v="3335" dt="2024-03-16T04:04:38.764"/>
    <p1510:client id="{B19AF843-36A2-6F41-B521-1F73796A880B}" v="245" dt="2024-03-18T01:08:28.2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2" d="100"/>
          <a:sy n="82" d="100"/>
        </p:scale>
        <p:origin x="49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microsoft.com/office/2015/10/relationships/revisionInfo" Target="revisionInfo.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p:nvPr>
        </p:nvSpPr>
        <p:spPr>
          <a:xfrm>
            <a:off x="1524000" y="1122363"/>
            <a:ext cx="9144000" cy="3025308"/>
          </a:xfrm>
        </p:spPr>
        <p:txBody>
          <a:bodyPr anchor="b">
            <a:normAutofit/>
          </a:bodyPr>
          <a:lstStyle>
            <a:lvl1pPr algn="ctr">
              <a:defRPr sz="6600"/>
            </a:lvl1pPr>
          </a:lstStyle>
          <a:p>
            <a:r>
              <a:rPr lang="en-US" dirty="0"/>
              <a:t>Click to edit Master title style</a:t>
            </a:r>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1524000" y="4386729"/>
            <a:ext cx="9144000" cy="1135529"/>
          </a:xfrm>
        </p:spPr>
        <p:txBody>
          <a:bodyPr>
            <a:normAutofit/>
          </a:bodyPr>
          <a:lstStyle>
            <a:lvl1pPr marL="0" indent="0" algn="ctr">
              <a:lnSpc>
                <a:spcPct val="12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5237F11-76DB-4DD9-9747-3F38D05BA0FE}"/>
              </a:ext>
            </a:extLst>
          </p:cNvPr>
          <p:cNvSpPr>
            <a:spLocks noGrp="1"/>
          </p:cNvSpPr>
          <p:nvPr>
            <p:ph type="dt" sz="half" idx="10"/>
          </p:nvPr>
        </p:nvSpPr>
        <p:spPr/>
        <p:txBody>
          <a:bodyPr/>
          <a:lstStyle/>
          <a:p>
            <a:fld id="{11EAACC7-3B3F-47D1-959A-EF58926E955E}" type="datetimeFigureOut">
              <a:rPr lang="en-US" smtClean="0"/>
              <a:t>3/20/2024</a:t>
            </a:fld>
            <a:endParaRPr lang="en-US"/>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662853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5C77-55F8-4677-A96C-E6D3F5545D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A064EF-ADDA-4943-8F87-A7469D7997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0D493-D1E7-4358-95E9-B5B80A49E603}"/>
              </a:ext>
            </a:extLst>
          </p:cNvPr>
          <p:cNvSpPr>
            <a:spLocks noGrp="1"/>
          </p:cNvSpPr>
          <p:nvPr>
            <p:ph type="dt" sz="half" idx="10"/>
          </p:nvPr>
        </p:nvSpPr>
        <p:spPr/>
        <p:txBody>
          <a:bodyPr/>
          <a:lstStyle/>
          <a:p>
            <a:fld id="{11EAACC7-3B3F-47D1-959A-EF58926E955E}" type="datetimeFigureOut">
              <a:rPr lang="en-US" smtClean="0"/>
              <a:t>3/20/2024</a:t>
            </a:fld>
            <a:endParaRPr lang="en-US"/>
          </a:p>
        </p:txBody>
      </p:sp>
      <p:sp>
        <p:nvSpPr>
          <p:cNvPr id="5" name="Footer Placeholder 4">
            <a:extLst>
              <a:ext uri="{FF2B5EF4-FFF2-40B4-BE49-F238E27FC236}">
                <a16:creationId xmlns:a16="http://schemas.microsoft.com/office/drawing/2014/main" id="{A6E98326-3276-4B9E-960F-10C6677BF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C3AC2-288D-4FEE-BF80-0EAEDDFAB049}"/>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440920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33C6A-5417-40BD-BF7A-9405832237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3BCB45-B343-46F6-9718-AA0D68CED1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DA2A4-FD34-4E17-908F-4367B1E644C3}"/>
              </a:ext>
            </a:extLst>
          </p:cNvPr>
          <p:cNvSpPr>
            <a:spLocks noGrp="1"/>
          </p:cNvSpPr>
          <p:nvPr>
            <p:ph type="dt" sz="half" idx="10"/>
          </p:nvPr>
        </p:nvSpPr>
        <p:spPr/>
        <p:txBody>
          <a:bodyPr/>
          <a:lstStyle/>
          <a:p>
            <a:fld id="{11EAACC7-3B3F-47D1-959A-EF58926E955E}" type="datetimeFigureOut">
              <a:rPr lang="en-US" smtClean="0"/>
              <a:t>3/20/2024</a:t>
            </a:fld>
            <a:endParaRPr lang="en-US"/>
          </a:p>
        </p:txBody>
      </p:sp>
      <p:sp>
        <p:nvSpPr>
          <p:cNvPr id="5" name="Footer Placeholder 4">
            <a:extLst>
              <a:ext uri="{FF2B5EF4-FFF2-40B4-BE49-F238E27FC236}">
                <a16:creationId xmlns:a16="http://schemas.microsoft.com/office/drawing/2014/main" id="{93B87AE3-776D-451D-AA52-C06B74724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0C4D5-BE1E-4D6A-9196-E0F9E42B2E1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373273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fld id="{11EAACC7-3B3F-47D1-959A-EF58926E955E}" type="datetimeFigureOut">
              <a:rPr lang="en-US" smtClean="0"/>
              <a:t>3/20/2024</a:t>
            </a:fld>
            <a:endParaRPr lang="en-US" dirty="0"/>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511326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1BE8-ECC1-4027-B16E-C7BECCA9DF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46C7E1-471A-46AA-8068-98E68C0C20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C9F8F-EC48-4D16-B4C6-023A7B607BE6}"/>
              </a:ext>
            </a:extLst>
          </p:cNvPr>
          <p:cNvSpPr>
            <a:spLocks noGrp="1"/>
          </p:cNvSpPr>
          <p:nvPr>
            <p:ph type="dt" sz="half" idx="10"/>
          </p:nvPr>
        </p:nvSpPr>
        <p:spPr/>
        <p:txBody>
          <a:bodyPr/>
          <a:lstStyle/>
          <a:p>
            <a:fld id="{11EAACC7-3B3F-47D1-959A-EF58926E955E}" type="datetimeFigureOut">
              <a:rPr lang="en-US" smtClean="0"/>
              <a:t>3/20/2024</a:t>
            </a:fld>
            <a:endParaRPr lang="en-US"/>
          </a:p>
        </p:txBody>
      </p:sp>
      <p:sp>
        <p:nvSpPr>
          <p:cNvPr id="5" name="Footer Placeholder 4">
            <a:extLst>
              <a:ext uri="{FF2B5EF4-FFF2-40B4-BE49-F238E27FC236}">
                <a16:creationId xmlns:a16="http://schemas.microsoft.com/office/drawing/2014/main" id="{B79FA5B3-F726-417B-932A-B93E0C8F5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817949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838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6172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p:txBody>
          <a:bodyPr/>
          <a:lstStyle/>
          <a:p>
            <a:fld id="{11EAACC7-3B3F-47D1-959A-EF58926E955E}" type="datetimeFigureOut">
              <a:rPr lang="en-US" smtClean="0"/>
              <a:t>3/20/2024</a:t>
            </a:fld>
            <a:endParaRPr lang="en-US"/>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695087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39788" y="1734325"/>
            <a:ext cx="5157787"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39788" y="255823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6172200" y="1734325"/>
            <a:ext cx="5183188"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6172200" y="255823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fld id="{11EAACC7-3B3F-47D1-959A-EF58926E955E}" type="datetimeFigureOut">
              <a:rPr lang="en-US" smtClean="0"/>
              <a:t>3/20/2024</a:t>
            </a:fld>
            <a:endParaRPr lang="en-US"/>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659031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fld id="{11EAACC7-3B3F-47D1-959A-EF58926E955E}" type="datetimeFigureOut">
              <a:rPr lang="en-US" smtClean="0"/>
              <a:t>3/20/2024</a:t>
            </a:fld>
            <a:endParaRPr lang="en-US"/>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189118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fld id="{11EAACC7-3B3F-47D1-959A-EF58926E955E}" type="datetimeFigureOut">
              <a:rPr lang="en-US" smtClean="0"/>
              <a:t>3/20/2024</a:t>
            </a:fld>
            <a:endParaRPr lang="en-US"/>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560498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p:txBody>
          <a:bodyPr/>
          <a:lstStyle/>
          <a:p>
            <a:fld id="{11EAACC7-3B3F-47D1-959A-EF58926E955E}" type="datetimeFigureOut">
              <a:rPr lang="en-US" smtClean="0"/>
              <a:t>3/20/2024</a:t>
            </a:fld>
            <a:endParaRPr lang="en-US"/>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4195095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a:lstStyle/>
          <a:p>
            <a:fld id="{11EAACC7-3B3F-47D1-959A-EF58926E955E}" type="datetimeFigureOut">
              <a:rPr lang="en-US" smtClean="0"/>
              <a:t>3/20/2024</a:t>
            </a:fld>
            <a:endParaRPr lang="en-US"/>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027877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Lst>
          </p:cNvPr>
          <p:cNvCxnSpPr>
            <a:cxnSpLocks/>
          </p:cNvCxnSpPr>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Lst>
          </p:cNvPr>
          <p:cNvCxnSpPr>
            <a:cxnSpLocks/>
          </p:cNvCxnSpPr>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Lst>
          </p:cNvPr>
          <p:cNvCxnSpPr>
            <a:cxnSpLocks/>
          </p:cNvCxnSpPr>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Lst>
          </p:cNvPr>
          <p:cNvCxnSpPr>
            <a:cxnSpLocks/>
          </p:cNvCxnSpPr>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143000" y="533401"/>
            <a:ext cx="9906000" cy="138215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143000" y="2009554"/>
            <a:ext cx="9906000" cy="402442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337102" y="6398878"/>
            <a:ext cx="4193908"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11EAACC7-3B3F-47D1-959A-EF58926E955E}" type="datetimeFigureOut">
              <a:rPr lang="en-US" smtClean="0"/>
              <a:t>3/20/2024</a:t>
            </a:fld>
            <a:endParaRPr lang="en-US"/>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54429" y="6398878"/>
            <a:ext cx="4497315" cy="365125"/>
          </a:xfrm>
          <a:prstGeom prst="rect">
            <a:avLst/>
          </a:prstGeom>
        </p:spPr>
        <p:txBody>
          <a:bodyPr vert="horz" lIns="91440" tIns="45720" rIns="91440" bIns="45720" rtlCol="0" anchor="ctr">
            <a:normAutofit/>
          </a:bodyPr>
          <a:lstStyle>
            <a:lvl1pPr algn="l">
              <a:defRPr sz="1200" b="1" spc="30" baseline="0">
                <a:solidFill>
                  <a:schemeClr val="tx2"/>
                </a:solidFill>
                <a:latin typeface="+mj-lt"/>
              </a:defRPr>
            </a:lvl1pPr>
          </a:lstStyle>
          <a:p>
            <a:endParaRPr lang="en-US" dirty="0"/>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1602477" y="6398878"/>
            <a:ext cx="470887"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312CC964-A50B-4C29-B4E4-2C30BB34CCF3}" type="slidenum">
              <a:rPr lang="en-US" smtClean="0"/>
              <a:t>‹#›</a:t>
            </a:fld>
            <a:endParaRPr lang="en-US"/>
          </a:p>
        </p:txBody>
      </p:sp>
    </p:spTree>
    <p:extLst>
      <p:ext uri="{BB962C8B-B14F-4D97-AF65-F5344CB8AC3E}">
        <p14:creationId xmlns:p14="http://schemas.microsoft.com/office/powerpoint/2010/main" val="2565885602"/>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81" r:id="rId3"/>
    <p:sldLayoutId id="2147483680" r:id="rId4"/>
    <p:sldLayoutId id="2147483679" r:id="rId5"/>
    <p:sldLayoutId id="2147483678" r:id="rId6"/>
    <p:sldLayoutId id="2147483677" r:id="rId7"/>
    <p:sldLayoutId id="2147483676" r:id="rId8"/>
    <p:sldLayoutId id="2147483675" r:id="rId9"/>
    <p:sldLayoutId id="2147483674" r:id="rId10"/>
    <p:sldLayoutId id="2147483673" r:id="rId11"/>
  </p:sldLayoutIdLst>
  <p:txStyles>
    <p:title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hapingyouth.org/using-matching-funds-marketing-tactics-a-win-win-for-kids/dollar-sign-2/" TargetMode="External"/><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hyperlink" Target="https://creativecommons.org/licenses/by-nc-nd/3.0/"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ncbi.nlm.nih.gov/pmc/articles/PMC4888600/" TargetMode="External"/><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hyperlink" Target="http://skincancer.org/blog/5-myths-indoor-tanning-busted/" TargetMode="External"/></Relationships>
</file>

<file path=ppt/slides/_rels/slide13.xml.rels><?xml version="1.0" encoding="UTF-8" standalone="yes"?>
<Relationships xmlns="http://schemas.openxmlformats.org/package/2006/relationships"><Relationship Id="rId2" Type="http://schemas.openxmlformats.org/officeDocument/2006/relationships/hyperlink" Target="https://www.skincancer.org/risk-factors/tanning/#facts:~:text=Sign%20the%20Petition%3A%20Tell%20the%20FDA%20to%20Ban%20Teen%20Tanning"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hapingyouth.org/using-matching-funds-marketing-tactics-a-win-win-for-kids/dollar-sign-2/" TargetMode="External"/><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A221245A-B93D-45A8-B0FA-EC2AEE26EA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un Sign In Sand Free Stock Photo - Public Domain Pictures">
            <a:extLst>
              <a:ext uri="{FF2B5EF4-FFF2-40B4-BE49-F238E27FC236}">
                <a16:creationId xmlns:a16="http://schemas.microsoft.com/office/drawing/2014/main" id="{96C0359F-16F1-B8F4-5DD4-0A069867676F}"/>
              </a:ext>
            </a:extLst>
          </p:cNvPr>
          <p:cNvPicPr>
            <a:picLocks noChangeAspect="1"/>
          </p:cNvPicPr>
          <p:nvPr/>
        </p:nvPicPr>
        <p:blipFill rotWithShape="1">
          <a:blip r:embed="rId2"/>
          <a:srcRect b="15730"/>
          <a:stretch/>
        </p:blipFill>
        <p:spPr>
          <a:xfrm>
            <a:off x="20" y="10"/>
            <a:ext cx="12191979" cy="6857989"/>
          </a:xfrm>
          <a:prstGeom prst="rect">
            <a:avLst/>
          </a:prstGeom>
        </p:spPr>
      </p:pic>
      <p:sp>
        <p:nvSpPr>
          <p:cNvPr id="59" name="Rectangle 58">
            <a:extLst>
              <a:ext uri="{FF2B5EF4-FFF2-40B4-BE49-F238E27FC236}">
                <a16:creationId xmlns:a16="http://schemas.microsoft.com/office/drawing/2014/main" id="{A60A95D1-194E-4E4E-8C67-30F91F8E76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90"/>
            <a:ext cx="8521995" cy="6858000"/>
          </a:xfrm>
          <a:prstGeom prst="rect">
            <a:avLst/>
          </a:prstGeom>
          <a:gradFill>
            <a:gsLst>
              <a:gs pos="58000">
                <a:srgbClr val="000000">
                  <a:alpha val="30000"/>
                </a:srgbClr>
              </a:gs>
              <a:gs pos="33000">
                <a:srgbClr val="000000">
                  <a:alpha val="20000"/>
                </a:srgbClr>
              </a:gs>
              <a:gs pos="0">
                <a:srgbClr val="000000">
                  <a:alpha val="0"/>
                </a:srgbClr>
              </a:gs>
              <a:gs pos="100000">
                <a:srgbClr val="000000">
                  <a:alpha val="3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104900" y="871538"/>
            <a:ext cx="6515100" cy="3202921"/>
          </a:xfrm>
        </p:spPr>
        <p:txBody>
          <a:bodyPr>
            <a:normAutofit/>
          </a:bodyPr>
          <a:lstStyle/>
          <a:p>
            <a:pPr algn="l"/>
            <a:r>
              <a:rPr lang="en-US">
                <a:solidFill>
                  <a:srgbClr val="FFFFFF"/>
                </a:solidFill>
              </a:rPr>
              <a:t>Skin Health 101</a:t>
            </a:r>
          </a:p>
        </p:txBody>
      </p:sp>
      <p:sp>
        <p:nvSpPr>
          <p:cNvPr id="3" name="Subtitle 2"/>
          <p:cNvSpPr>
            <a:spLocks noGrp="1"/>
          </p:cNvSpPr>
          <p:nvPr>
            <p:ph type="subTitle" idx="1"/>
          </p:nvPr>
        </p:nvSpPr>
        <p:spPr>
          <a:xfrm>
            <a:off x="1104900" y="4464424"/>
            <a:ext cx="5208493" cy="1057834"/>
          </a:xfrm>
        </p:spPr>
        <p:txBody>
          <a:bodyPr vert="horz" lIns="91440" tIns="45720" rIns="91440" bIns="45720" rtlCol="0" anchor="t">
            <a:normAutofit/>
          </a:bodyPr>
          <a:lstStyle/>
          <a:p>
            <a:pPr algn="l"/>
            <a:r>
              <a:rPr lang="en-US" dirty="0">
                <a:solidFill>
                  <a:srgbClr val="FFFFFF"/>
                </a:solidFill>
              </a:rPr>
              <a:t>BROOKE Edwards, DCNP</a:t>
            </a:r>
          </a:p>
          <a:p>
            <a:pPr algn="l"/>
            <a:r>
              <a:rPr lang="en-US" dirty="0">
                <a:solidFill>
                  <a:srgbClr val="FFFFFF"/>
                </a:solidFill>
              </a:rPr>
              <a:t>Brookhaven </a:t>
            </a:r>
            <a:r>
              <a:rPr lang="en-US" dirty="0" err="1">
                <a:solidFill>
                  <a:srgbClr val="FFFFFF"/>
                </a:solidFill>
              </a:rPr>
              <a:t>SkiN</a:t>
            </a:r>
            <a:r>
              <a:rPr lang="en-US" dirty="0">
                <a:solidFill>
                  <a:srgbClr val="FFFFFF"/>
                </a:solidFill>
              </a:rPr>
              <a:t> and Med Spa</a:t>
            </a:r>
          </a:p>
        </p:txBody>
      </p:sp>
      <p:cxnSp>
        <p:nvCxnSpPr>
          <p:cNvPr id="61" name="Straight Connector 60">
            <a:extLst>
              <a:ext uri="{FF2B5EF4-FFF2-40B4-BE49-F238E27FC236}">
                <a16:creationId xmlns:a16="http://schemas.microsoft.com/office/drawing/2014/main" id="{64C0A835-9AC9-4D0F-A529-BE4789E126C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9339206" y="3065930"/>
            <a:ext cx="2852793" cy="379776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CF67ECC-797A-4CA0-87E3-36046649860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0172700" y="0"/>
            <a:ext cx="1358310" cy="68580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1" name="Rectangle 90">
            <a:extLst>
              <a:ext uri="{FF2B5EF4-FFF2-40B4-BE49-F238E27FC236}">
                <a16:creationId xmlns:a16="http://schemas.microsoft.com/office/drawing/2014/main" id="{5B8092E2-D77A-4CE6-BB2D-6269784456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D02CD835-4B0F-45D6-9B85-B049A1005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3"/>
            <a:ext cx="12192000" cy="2008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D0864F-F4DB-0F82-AA2A-0480D54C5156}"/>
              </a:ext>
            </a:extLst>
          </p:cNvPr>
          <p:cNvSpPr>
            <a:spLocks noGrp="1"/>
          </p:cNvSpPr>
          <p:nvPr>
            <p:ph type="title"/>
          </p:nvPr>
        </p:nvSpPr>
        <p:spPr>
          <a:xfrm>
            <a:off x="1129553" y="511309"/>
            <a:ext cx="9577116" cy="1221957"/>
          </a:xfrm>
        </p:spPr>
        <p:txBody>
          <a:bodyPr anchor="ctr">
            <a:normAutofit/>
          </a:bodyPr>
          <a:lstStyle/>
          <a:p>
            <a:r>
              <a:rPr lang="en-US" dirty="0"/>
              <a:t>Merkel Cell Carcinoma</a:t>
            </a:r>
          </a:p>
        </p:txBody>
      </p:sp>
      <p:cxnSp>
        <p:nvCxnSpPr>
          <p:cNvPr id="95" name="Straight Connector 94">
            <a:extLst>
              <a:ext uri="{FF2B5EF4-FFF2-40B4-BE49-F238E27FC236}">
                <a16:creationId xmlns:a16="http://schemas.microsoft.com/office/drawing/2014/main" id="{7971A1EC-5980-40B2-973F-0D3D6630DB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0049A56-C4C2-4C0F-9F4F-D0E34391D96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78117" y="0"/>
            <a:ext cx="340591"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7D02BE56-7EB5-4E62-B6E2-1C49E470A9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1299548"/>
            <a:ext cx="1769035" cy="69557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7344253-2495-74E3-9D3C-6DDC6C42DF06}"/>
              </a:ext>
            </a:extLst>
          </p:cNvPr>
          <p:cNvSpPr>
            <a:spLocks noGrp="1"/>
          </p:cNvSpPr>
          <p:nvPr>
            <p:ph idx="1"/>
          </p:nvPr>
        </p:nvSpPr>
        <p:spPr>
          <a:xfrm>
            <a:off x="1129553" y="2420471"/>
            <a:ext cx="5479065" cy="3884410"/>
          </a:xfrm>
        </p:spPr>
        <p:txBody>
          <a:bodyPr vert="horz" lIns="91440" tIns="45720" rIns="91440" bIns="45720" rtlCol="0" anchor="ctr">
            <a:normAutofit/>
          </a:bodyPr>
          <a:lstStyle/>
          <a:p>
            <a:pPr marL="0" indent="0">
              <a:lnSpc>
                <a:spcPct val="90000"/>
              </a:lnSpc>
              <a:buNone/>
            </a:pPr>
            <a:r>
              <a:rPr lang="en-US" dirty="0">
                <a:ea typeface="+mn-lt"/>
                <a:cs typeface="+mn-lt"/>
              </a:rPr>
              <a:t>Merkel cell carcinoma (MCC) is a rare, aggressive form of skin cancer with a high risk for returning (recurring) and spreading (metastasizing), often within two to three years after initial diagnosis.</a:t>
            </a:r>
            <a:endParaRPr lang="en-US">
              <a:ea typeface="+mn-lt"/>
              <a:cs typeface="+mn-lt"/>
            </a:endParaRPr>
          </a:p>
          <a:p>
            <a:pPr marL="0" indent="0">
              <a:lnSpc>
                <a:spcPct val="90000"/>
              </a:lnSpc>
              <a:buNone/>
            </a:pPr>
            <a:r>
              <a:rPr lang="en-US" dirty="0"/>
              <a:t>40 times more rare than melanoma with an estimated one case per 130,000 people in the US</a:t>
            </a:r>
            <a:endParaRPr lang="en-US"/>
          </a:p>
          <a:p>
            <a:pPr marL="0" indent="0">
              <a:lnSpc>
                <a:spcPct val="90000"/>
              </a:lnSpc>
              <a:buNone/>
            </a:pPr>
            <a:r>
              <a:rPr lang="en-US" dirty="0"/>
              <a:t>Risk factors: sun exposure, fair skin, over 50 and weakened immune system</a:t>
            </a:r>
            <a:endParaRPr lang="en-US"/>
          </a:p>
          <a:p>
            <a:pPr marL="0" indent="0">
              <a:lnSpc>
                <a:spcPct val="90000"/>
              </a:lnSpc>
              <a:buNone/>
            </a:pPr>
            <a:endParaRPr lang="en-US" b="1"/>
          </a:p>
        </p:txBody>
      </p:sp>
      <p:pic>
        <p:nvPicPr>
          <p:cNvPr id="6" name="Picture 5" descr="A close-up of a person&amp;#39;s face&#10;&#10;Description automatically generated">
            <a:extLst>
              <a:ext uri="{FF2B5EF4-FFF2-40B4-BE49-F238E27FC236}">
                <a16:creationId xmlns:a16="http://schemas.microsoft.com/office/drawing/2014/main" id="{944F45FA-9A84-553A-1694-B7DE6CB74DF1}"/>
              </a:ext>
            </a:extLst>
          </p:cNvPr>
          <p:cNvPicPr>
            <a:picLocks noChangeAspect="1"/>
          </p:cNvPicPr>
          <p:nvPr/>
        </p:nvPicPr>
        <p:blipFill rotWithShape="1">
          <a:blip r:embed="rId2"/>
          <a:srcRect l="8303" r="10" b="10"/>
          <a:stretch/>
        </p:blipFill>
        <p:spPr>
          <a:xfrm>
            <a:off x="7225552" y="1995117"/>
            <a:ext cx="4966447" cy="4862884"/>
          </a:xfrm>
          <a:prstGeom prst="rect">
            <a:avLst/>
          </a:prstGeom>
        </p:spPr>
      </p:pic>
      <p:cxnSp>
        <p:nvCxnSpPr>
          <p:cNvPr id="101" name="Straight Connector 100">
            <a:extLst>
              <a:ext uri="{FF2B5EF4-FFF2-40B4-BE49-F238E27FC236}">
                <a16:creationId xmlns:a16="http://schemas.microsoft.com/office/drawing/2014/main" id="{C4595B06-EDA5-4E45-BED4-7891E7E0CD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1150" y="1171094"/>
            <a:ext cx="4860850" cy="82402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79C9A5D-F572-476A-99A9-700077150B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968704" y="0"/>
            <a:ext cx="2147217" cy="199511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9592DA5-68A4-46A6-90EA-F0304FF8E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94353" y="-14436"/>
            <a:ext cx="239059"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9944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1" name="Straight Connector 50">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58" name="Rectangle 57">
            <a:extLst>
              <a:ext uri="{FF2B5EF4-FFF2-40B4-BE49-F238E27FC236}">
                <a16:creationId xmlns:a16="http://schemas.microsoft.com/office/drawing/2014/main" id="{052B717E-679E-41A4-B95A-8F7DFAD3FA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23">
            <a:extLst>
              <a:ext uri="{FF2B5EF4-FFF2-40B4-BE49-F238E27FC236}">
                <a16:creationId xmlns:a16="http://schemas.microsoft.com/office/drawing/2014/main" id="{0B0EB278-F8C7-43AD-BCE2-A2F4D98C49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1"/>
            <a:ext cx="7960944" cy="6859759"/>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3837993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3837993 w 6125882"/>
              <a:gd name="connsiteY4" fmla="*/ 0 h 6857998"/>
              <a:gd name="connsiteX0" fmla="*/ 3244301 w 6125882"/>
              <a:gd name="connsiteY0" fmla="*/ 0 h 6868949"/>
              <a:gd name="connsiteX1" fmla="*/ 6125882 w 6125882"/>
              <a:gd name="connsiteY1" fmla="*/ 10951 h 6868949"/>
              <a:gd name="connsiteX2" fmla="*/ 6125882 w 6125882"/>
              <a:gd name="connsiteY2" fmla="*/ 6868949 h 6868949"/>
              <a:gd name="connsiteX3" fmla="*/ 0 w 6125882"/>
              <a:gd name="connsiteY3" fmla="*/ 6856996 h 6868949"/>
              <a:gd name="connsiteX4" fmla="*/ 3244301 w 6125882"/>
              <a:gd name="connsiteY4" fmla="*/ 0 h 6868949"/>
              <a:gd name="connsiteX0" fmla="*/ 3010169 w 6125882"/>
              <a:gd name="connsiteY0" fmla="*/ 0 h 6868949"/>
              <a:gd name="connsiteX1" fmla="*/ 6125882 w 6125882"/>
              <a:gd name="connsiteY1" fmla="*/ 10951 h 6868949"/>
              <a:gd name="connsiteX2" fmla="*/ 6125882 w 6125882"/>
              <a:gd name="connsiteY2" fmla="*/ 6868949 h 6868949"/>
              <a:gd name="connsiteX3" fmla="*/ 0 w 6125882"/>
              <a:gd name="connsiteY3" fmla="*/ 6856996 h 6868949"/>
              <a:gd name="connsiteX4" fmla="*/ 3010169 w 6125882"/>
              <a:gd name="connsiteY4" fmla="*/ 0 h 6868949"/>
              <a:gd name="connsiteX0" fmla="*/ 2951635 w 6067348"/>
              <a:gd name="connsiteY0" fmla="*/ 0 h 6868949"/>
              <a:gd name="connsiteX1" fmla="*/ 6067348 w 6067348"/>
              <a:gd name="connsiteY1" fmla="*/ 10951 h 6868949"/>
              <a:gd name="connsiteX2" fmla="*/ 6067348 w 6067348"/>
              <a:gd name="connsiteY2" fmla="*/ 6868949 h 6868949"/>
              <a:gd name="connsiteX3" fmla="*/ 0 w 6067348"/>
              <a:gd name="connsiteY3" fmla="*/ 6867946 h 6868949"/>
              <a:gd name="connsiteX4" fmla="*/ 2951635 w 6067348"/>
              <a:gd name="connsiteY4" fmla="*/ 0 h 6868949"/>
              <a:gd name="connsiteX0" fmla="*/ 2762929 w 6067348"/>
              <a:gd name="connsiteY0" fmla="*/ 0 h 6859759"/>
              <a:gd name="connsiteX1" fmla="*/ 6067348 w 6067348"/>
              <a:gd name="connsiteY1" fmla="*/ 1761 h 6859759"/>
              <a:gd name="connsiteX2" fmla="*/ 6067348 w 6067348"/>
              <a:gd name="connsiteY2" fmla="*/ 6859759 h 6859759"/>
              <a:gd name="connsiteX3" fmla="*/ 0 w 6067348"/>
              <a:gd name="connsiteY3" fmla="*/ 6858756 h 6859759"/>
              <a:gd name="connsiteX4" fmla="*/ 2762929 w 6067348"/>
              <a:gd name="connsiteY4" fmla="*/ 0 h 6859759"/>
              <a:gd name="connsiteX0" fmla="*/ 2675315 w 6067348"/>
              <a:gd name="connsiteY0" fmla="*/ 0 h 6859759"/>
              <a:gd name="connsiteX1" fmla="*/ 6067348 w 6067348"/>
              <a:gd name="connsiteY1" fmla="*/ 1761 h 6859759"/>
              <a:gd name="connsiteX2" fmla="*/ 6067348 w 6067348"/>
              <a:gd name="connsiteY2" fmla="*/ 6859759 h 6859759"/>
              <a:gd name="connsiteX3" fmla="*/ 0 w 6067348"/>
              <a:gd name="connsiteY3" fmla="*/ 6858756 h 6859759"/>
              <a:gd name="connsiteX4" fmla="*/ 2675315 w 6067348"/>
              <a:gd name="connsiteY4" fmla="*/ 0 h 6859759"/>
              <a:gd name="connsiteX0" fmla="*/ 2446171 w 5838204"/>
              <a:gd name="connsiteY0" fmla="*/ 0 h 6859759"/>
              <a:gd name="connsiteX1" fmla="*/ 5838204 w 5838204"/>
              <a:gd name="connsiteY1" fmla="*/ 1761 h 6859759"/>
              <a:gd name="connsiteX2" fmla="*/ 5838204 w 5838204"/>
              <a:gd name="connsiteY2" fmla="*/ 6859759 h 6859759"/>
              <a:gd name="connsiteX3" fmla="*/ 0 w 5838204"/>
              <a:gd name="connsiteY3" fmla="*/ 6858756 h 6859759"/>
              <a:gd name="connsiteX4" fmla="*/ 2446171 w 5838204"/>
              <a:gd name="connsiteY4" fmla="*/ 0 h 6859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8204" h="6859759">
                <a:moveTo>
                  <a:pt x="2446171" y="0"/>
                </a:moveTo>
                <a:lnTo>
                  <a:pt x="5838204" y="1761"/>
                </a:lnTo>
                <a:lnTo>
                  <a:pt x="5838204" y="6859759"/>
                </a:lnTo>
                <a:lnTo>
                  <a:pt x="0" y="6858756"/>
                </a:lnTo>
                <a:lnTo>
                  <a:pt x="2446171"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8EF336-D2D7-A3A4-1289-B1B9C362067D}"/>
              </a:ext>
            </a:extLst>
          </p:cNvPr>
          <p:cNvSpPr>
            <a:spLocks noGrp="1"/>
          </p:cNvSpPr>
          <p:nvPr>
            <p:ph type="title"/>
          </p:nvPr>
        </p:nvSpPr>
        <p:spPr>
          <a:xfrm>
            <a:off x="974727" y="1792794"/>
            <a:ext cx="4754561" cy="2970404"/>
          </a:xfrm>
        </p:spPr>
        <p:txBody>
          <a:bodyPr vert="horz" lIns="91440" tIns="45720" rIns="91440" bIns="45720" rtlCol="0" anchor="b">
            <a:normAutofit/>
          </a:bodyPr>
          <a:lstStyle/>
          <a:p>
            <a:endParaRPr lang="en-US" sz="5000" dirty="0"/>
          </a:p>
        </p:txBody>
      </p:sp>
      <p:cxnSp>
        <p:nvCxnSpPr>
          <p:cNvPr id="60" name="Straight Connector 59">
            <a:extLst>
              <a:ext uri="{FF2B5EF4-FFF2-40B4-BE49-F238E27FC236}">
                <a16:creationId xmlns:a16="http://schemas.microsoft.com/office/drawing/2014/main" id="{50A7A0AD-25ED-4137-AA04-A0E36CAA8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1187" y="10631"/>
            <a:ext cx="876073" cy="68580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186F20B-6445-4368-B022-F9EABF15AE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9307961" y="640726"/>
            <a:ext cx="2884039" cy="621727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9F97BBF-9EBF-4BEE-B39C-E6C666941D8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4086" y="0"/>
            <a:ext cx="2757914" cy="142520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newspaper with images of skin cancer&#10;&#10;Description automatically generated">
            <a:extLst>
              <a:ext uri="{FF2B5EF4-FFF2-40B4-BE49-F238E27FC236}">
                <a16:creationId xmlns:a16="http://schemas.microsoft.com/office/drawing/2014/main" id="{95BC9E0C-5941-FA0C-857F-E55506EAF60D}"/>
              </a:ext>
            </a:extLst>
          </p:cNvPr>
          <p:cNvPicPr>
            <a:picLocks noGrp="1" noChangeAspect="1"/>
          </p:cNvPicPr>
          <p:nvPr>
            <p:ph idx="1"/>
          </p:nvPr>
        </p:nvPicPr>
        <p:blipFill>
          <a:blip r:embed="rId2"/>
          <a:stretch>
            <a:fillRect/>
          </a:stretch>
        </p:blipFill>
        <p:spPr>
          <a:xfrm>
            <a:off x="6752182" y="541964"/>
            <a:ext cx="4250236" cy="5782635"/>
          </a:xfrm>
          <a:prstGeom prst="rect">
            <a:avLst/>
          </a:prstGeom>
        </p:spPr>
      </p:pic>
      <p:sp>
        <p:nvSpPr>
          <p:cNvPr id="16" name="TextBox 4">
            <a:extLst>
              <a:ext uri="{FF2B5EF4-FFF2-40B4-BE49-F238E27FC236}">
                <a16:creationId xmlns:a16="http://schemas.microsoft.com/office/drawing/2014/main" id="{7E8CD46E-3911-FF42-8231-FEF70BDCB274}"/>
              </a:ext>
            </a:extLst>
          </p:cNvPr>
          <p:cNvSpPr txBox="1"/>
          <p:nvPr/>
        </p:nvSpPr>
        <p:spPr>
          <a:xfrm>
            <a:off x="9132332" y="6124545"/>
            <a:ext cx="2233304" cy="200055"/>
          </a:xfrm>
          <a:prstGeom prst="rect">
            <a:avLst/>
          </a:prstGeom>
          <a:solidFill>
            <a:srgbClr val="000000"/>
          </a:solidFill>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BY-NC-ND</a:t>
            </a:r>
            <a:r>
              <a:rPr lang="en-US" sz="700">
                <a:solidFill>
                  <a:srgbClr val="FFFFFF"/>
                </a:solidFill>
              </a:rPr>
              <a:t>.</a:t>
            </a:r>
          </a:p>
        </p:txBody>
      </p:sp>
      <p:pic>
        <p:nvPicPr>
          <p:cNvPr id="18" name="Picture 17" descr="A logo for a foundation&#10;&#10;Description automatically generated">
            <a:extLst>
              <a:ext uri="{FF2B5EF4-FFF2-40B4-BE49-F238E27FC236}">
                <a16:creationId xmlns:a16="http://schemas.microsoft.com/office/drawing/2014/main" id="{D8911EF8-656D-F1FD-27A2-AAD9875C3222}"/>
              </a:ext>
            </a:extLst>
          </p:cNvPr>
          <p:cNvPicPr>
            <a:picLocks noChangeAspect="1"/>
          </p:cNvPicPr>
          <p:nvPr/>
        </p:nvPicPr>
        <p:blipFill>
          <a:blip r:embed="rId5"/>
          <a:stretch>
            <a:fillRect/>
          </a:stretch>
        </p:blipFill>
        <p:spPr>
          <a:xfrm>
            <a:off x="1055659" y="1493807"/>
            <a:ext cx="4646042" cy="3496571"/>
          </a:xfrm>
          <a:prstGeom prst="rect">
            <a:avLst/>
          </a:prstGeom>
        </p:spPr>
      </p:pic>
    </p:spTree>
    <p:extLst>
      <p:ext uri="{BB962C8B-B14F-4D97-AF65-F5344CB8AC3E}">
        <p14:creationId xmlns:p14="http://schemas.microsoft.com/office/powerpoint/2010/main" val="1743382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8222250-799A-4AD0-9BD1-BE6EB7A06A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B770432A-C0A6-4D4F-AE2C-705049DAB8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6244921" y="-5976"/>
            <a:ext cx="5947079" cy="6874927"/>
          </a:xfrm>
          <a:custGeom>
            <a:avLst/>
            <a:gdLst>
              <a:gd name="connsiteX0" fmla="*/ 0 w 4584879"/>
              <a:gd name="connsiteY0" fmla="*/ 0 h 6863976"/>
              <a:gd name="connsiteX1" fmla="*/ 4584879 w 4584879"/>
              <a:gd name="connsiteY1" fmla="*/ 0 h 6863976"/>
              <a:gd name="connsiteX2" fmla="*/ 2493114 w 4584879"/>
              <a:gd name="connsiteY2" fmla="*/ 6863976 h 6863976"/>
              <a:gd name="connsiteX3" fmla="*/ 0 w 4584879"/>
              <a:gd name="connsiteY3" fmla="*/ 6863976 h 6863976"/>
              <a:gd name="connsiteX0" fmla="*/ 0 w 4584879"/>
              <a:gd name="connsiteY0" fmla="*/ 0 h 6863976"/>
              <a:gd name="connsiteX1" fmla="*/ 4584879 w 4584879"/>
              <a:gd name="connsiteY1" fmla="*/ 0 h 6863976"/>
              <a:gd name="connsiteX2" fmla="*/ 3571269 w 4584879"/>
              <a:gd name="connsiteY2" fmla="*/ 6853025 h 6863976"/>
              <a:gd name="connsiteX3" fmla="*/ 0 w 4584879"/>
              <a:gd name="connsiteY3" fmla="*/ 6863976 h 6863976"/>
              <a:gd name="connsiteX4" fmla="*/ 0 w 4584879"/>
              <a:gd name="connsiteY4" fmla="*/ 0 h 6863976"/>
              <a:gd name="connsiteX0" fmla="*/ 0 w 4584879"/>
              <a:gd name="connsiteY0" fmla="*/ 0 h 6863976"/>
              <a:gd name="connsiteX1" fmla="*/ 4584879 w 4584879"/>
              <a:gd name="connsiteY1" fmla="*/ 0 h 6863976"/>
              <a:gd name="connsiteX2" fmla="*/ 3571269 w 4584879"/>
              <a:gd name="connsiteY2" fmla="*/ 6853025 h 6863976"/>
              <a:gd name="connsiteX3" fmla="*/ 0 w 4584879"/>
              <a:gd name="connsiteY3" fmla="*/ 6863976 h 6863976"/>
              <a:gd name="connsiteX4" fmla="*/ 0 w 4584879"/>
              <a:gd name="connsiteY4" fmla="*/ 0 h 6863976"/>
              <a:gd name="connsiteX0" fmla="*/ 0 w 4584879"/>
              <a:gd name="connsiteY0" fmla="*/ 0 h 6863976"/>
              <a:gd name="connsiteX1" fmla="*/ 4584879 w 4584879"/>
              <a:gd name="connsiteY1" fmla="*/ 0 h 6863976"/>
              <a:gd name="connsiteX2" fmla="*/ 3677452 w 4584879"/>
              <a:gd name="connsiteY2" fmla="*/ 6853025 h 6863976"/>
              <a:gd name="connsiteX3" fmla="*/ 0 w 4584879"/>
              <a:gd name="connsiteY3" fmla="*/ 6863976 h 6863976"/>
              <a:gd name="connsiteX4" fmla="*/ 0 w 4584879"/>
              <a:gd name="connsiteY4" fmla="*/ 0 h 6863976"/>
              <a:gd name="connsiteX0" fmla="*/ 0 w 4584879"/>
              <a:gd name="connsiteY0" fmla="*/ 0 h 6874927"/>
              <a:gd name="connsiteX1" fmla="*/ 4584879 w 4584879"/>
              <a:gd name="connsiteY1" fmla="*/ 0 h 6874927"/>
              <a:gd name="connsiteX2" fmla="*/ 3693787 w 4584879"/>
              <a:gd name="connsiteY2" fmla="*/ 6874927 h 6874927"/>
              <a:gd name="connsiteX3" fmla="*/ 0 w 4584879"/>
              <a:gd name="connsiteY3" fmla="*/ 6863976 h 6874927"/>
              <a:gd name="connsiteX4" fmla="*/ 0 w 4584879"/>
              <a:gd name="connsiteY4" fmla="*/ 0 h 6874927"/>
              <a:gd name="connsiteX0" fmla="*/ 0 w 4584879"/>
              <a:gd name="connsiteY0" fmla="*/ 0 h 6874927"/>
              <a:gd name="connsiteX1" fmla="*/ 4584879 w 4584879"/>
              <a:gd name="connsiteY1" fmla="*/ 0 h 6874927"/>
              <a:gd name="connsiteX2" fmla="*/ 3842978 w 4584879"/>
              <a:gd name="connsiteY2" fmla="*/ 6874927 h 6874927"/>
              <a:gd name="connsiteX3" fmla="*/ 0 w 4584879"/>
              <a:gd name="connsiteY3" fmla="*/ 6863976 h 6874927"/>
              <a:gd name="connsiteX4" fmla="*/ 0 w 4584879"/>
              <a:gd name="connsiteY4" fmla="*/ 0 h 6874927"/>
              <a:gd name="connsiteX0" fmla="*/ 0 w 4435688"/>
              <a:gd name="connsiteY0" fmla="*/ 0 h 6874927"/>
              <a:gd name="connsiteX1" fmla="*/ 4435688 w 4435688"/>
              <a:gd name="connsiteY1" fmla="*/ 4763 h 6874927"/>
              <a:gd name="connsiteX2" fmla="*/ 3842978 w 4435688"/>
              <a:gd name="connsiteY2" fmla="*/ 6874927 h 6874927"/>
              <a:gd name="connsiteX3" fmla="*/ 0 w 4435688"/>
              <a:gd name="connsiteY3" fmla="*/ 6863976 h 6874927"/>
              <a:gd name="connsiteX4" fmla="*/ 0 w 4435688"/>
              <a:gd name="connsiteY4" fmla="*/ 0 h 6874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5688" h="6874927">
                <a:moveTo>
                  <a:pt x="0" y="0"/>
                </a:moveTo>
                <a:lnTo>
                  <a:pt x="4435688" y="4763"/>
                </a:lnTo>
                <a:lnTo>
                  <a:pt x="3842978" y="6874927"/>
                </a:lnTo>
                <a:lnTo>
                  <a:pt x="0" y="6863976"/>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D42A3B3-9182-3A89-5BAC-87C304B8922F}"/>
              </a:ext>
            </a:extLst>
          </p:cNvPr>
          <p:cNvSpPr>
            <a:spLocks noGrp="1"/>
          </p:cNvSpPr>
          <p:nvPr>
            <p:ph type="title"/>
          </p:nvPr>
        </p:nvSpPr>
        <p:spPr>
          <a:xfrm>
            <a:off x="7218705" y="542926"/>
            <a:ext cx="4439894" cy="1668143"/>
          </a:xfrm>
        </p:spPr>
        <p:txBody>
          <a:bodyPr>
            <a:normAutofit/>
          </a:bodyPr>
          <a:lstStyle/>
          <a:p>
            <a:r>
              <a:rPr lang="en-US" dirty="0"/>
              <a:t>Tanning Beds</a:t>
            </a:r>
          </a:p>
        </p:txBody>
      </p:sp>
      <p:pic>
        <p:nvPicPr>
          <p:cNvPr id="4" name="Content Placeholder 3" descr="A tanning bed in a room&#10;&#10;Description automatically generated">
            <a:extLst>
              <a:ext uri="{FF2B5EF4-FFF2-40B4-BE49-F238E27FC236}">
                <a16:creationId xmlns:a16="http://schemas.microsoft.com/office/drawing/2014/main" id="{54882757-359C-C986-C167-6E9252DB99D0}"/>
              </a:ext>
            </a:extLst>
          </p:cNvPr>
          <p:cNvPicPr>
            <a:picLocks noChangeAspect="1"/>
          </p:cNvPicPr>
          <p:nvPr/>
        </p:nvPicPr>
        <p:blipFill>
          <a:blip r:embed="rId2"/>
          <a:stretch>
            <a:fillRect/>
          </a:stretch>
        </p:blipFill>
        <p:spPr>
          <a:xfrm>
            <a:off x="533400" y="804976"/>
            <a:ext cx="5270053" cy="5248048"/>
          </a:xfrm>
          <a:prstGeom prst="rect">
            <a:avLst/>
          </a:prstGeom>
        </p:spPr>
      </p:pic>
      <p:cxnSp>
        <p:nvCxnSpPr>
          <p:cNvPr id="25" name="Straight Connector 24">
            <a:extLst>
              <a:ext uri="{FF2B5EF4-FFF2-40B4-BE49-F238E27FC236}">
                <a16:creationId xmlns:a16="http://schemas.microsoft.com/office/drawing/2014/main" id="{78FBE787-8B1D-40E5-8468-6F665BB5D7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43268" y="0"/>
            <a:ext cx="488370" cy="688040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18" name="Content Placeholder 17">
            <a:extLst>
              <a:ext uri="{FF2B5EF4-FFF2-40B4-BE49-F238E27FC236}">
                <a16:creationId xmlns:a16="http://schemas.microsoft.com/office/drawing/2014/main" id="{93441ECE-7455-828D-695D-F22F31E6CFF2}"/>
              </a:ext>
            </a:extLst>
          </p:cNvPr>
          <p:cNvSpPr>
            <a:spLocks noGrp="1"/>
          </p:cNvSpPr>
          <p:nvPr>
            <p:ph idx="1"/>
          </p:nvPr>
        </p:nvSpPr>
        <p:spPr>
          <a:xfrm>
            <a:off x="7218706" y="2211069"/>
            <a:ext cx="4439894" cy="4113531"/>
          </a:xfrm>
        </p:spPr>
        <p:txBody>
          <a:bodyPr vert="horz" lIns="91440" tIns="45720" rIns="91440" bIns="45720" rtlCol="0" anchor="t">
            <a:normAutofit/>
          </a:bodyPr>
          <a:lstStyle/>
          <a:p>
            <a:r>
              <a:rPr lang="en-US" dirty="0"/>
              <a:t>75% increased risk of developing melanoma if indoor tanning before the age of 35</a:t>
            </a:r>
          </a:p>
          <a:p>
            <a:r>
              <a:rPr lang="en-US" dirty="0">
                <a:ea typeface="+mn-lt"/>
                <a:cs typeface="+mn-lt"/>
              </a:rPr>
              <a:t>In fact, a 2016 study published in the </a:t>
            </a:r>
            <a:r>
              <a:rPr lang="en-US" i="1" dirty="0">
                <a:ea typeface="+mn-lt"/>
                <a:cs typeface="+mn-lt"/>
                <a:hlinkClick r:id="rId3"/>
              </a:rPr>
              <a:t>JAMA Dermatolog</a:t>
            </a:r>
            <a:r>
              <a:rPr lang="en-US" dirty="0">
                <a:ea typeface="+mn-lt"/>
                <a:cs typeface="+mn-lt"/>
                <a:hlinkClick r:id="rId3"/>
              </a:rPr>
              <a:t>y</a:t>
            </a:r>
            <a:r>
              <a:rPr lang="en-US" dirty="0">
                <a:ea typeface="+mn-lt"/>
                <a:cs typeface="+mn-lt"/>
              </a:rPr>
              <a:t> found that of </a:t>
            </a:r>
            <a:r>
              <a:rPr lang="en-US" dirty="0">
                <a:ea typeface="+mn-lt"/>
                <a:cs typeface="+mn-lt"/>
                <a:hlinkClick r:id="rId4"/>
              </a:rPr>
              <a:t>63 women diagnosed with melanoma</a:t>
            </a:r>
            <a:r>
              <a:rPr lang="en-US" dirty="0">
                <a:ea typeface="+mn-lt"/>
                <a:cs typeface="+mn-lt"/>
              </a:rPr>
              <a:t> before age 30, 61 of them — 97 percent — used tanning beds. </a:t>
            </a:r>
            <a:endParaRPr lang="en-US" dirty="0"/>
          </a:p>
          <a:p>
            <a:endParaRPr lang="en-US" dirty="0"/>
          </a:p>
        </p:txBody>
      </p:sp>
    </p:spTree>
    <p:extLst>
      <p:ext uri="{BB962C8B-B14F-4D97-AF65-F5344CB8AC3E}">
        <p14:creationId xmlns:p14="http://schemas.microsoft.com/office/powerpoint/2010/main" val="1801314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4FE18-A133-2F56-A885-4A9C445A27AF}"/>
              </a:ext>
            </a:extLst>
          </p:cNvPr>
          <p:cNvSpPr>
            <a:spLocks noGrp="1"/>
          </p:cNvSpPr>
          <p:nvPr>
            <p:ph type="title"/>
          </p:nvPr>
        </p:nvSpPr>
        <p:spPr/>
        <p:txBody>
          <a:bodyPr/>
          <a:lstStyle/>
          <a:p>
            <a:r>
              <a:rPr lang="en-US" dirty="0"/>
              <a:t>Sign the petition to ban tanning beds for minors</a:t>
            </a:r>
          </a:p>
        </p:txBody>
      </p:sp>
      <p:sp>
        <p:nvSpPr>
          <p:cNvPr id="3" name="Content Placeholder 2">
            <a:extLst>
              <a:ext uri="{FF2B5EF4-FFF2-40B4-BE49-F238E27FC236}">
                <a16:creationId xmlns:a16="http://schemas.microsoft.com/office/drawing/2014/main" id="{DA693B22-6269-1DE4-C30A-6199133969A6}"/>
              </a:ext>
            </a:extLst>
          </p:cNvPr>
          <p:cNvSpPr>
            <a:spLocks noGrp="1"/>
          </p:cNvSpPr>
          <p:nvPr>
            <p:ph idx="1"/>
          </p:nvPr>
        </p:nvSpPr>
        <p:spPr/>
        <p:txBody>
          <a:bodyPr vert="horz" lIns="91440" tIns="45720" rIns="91440" bIns="45720" rtlCol="0" anchor="t">
            <a:normAutofit/>
          </a:bodyPr>
          <a:lstStyle/>
          <a:p>
            <a:r>
              <a:rPr lang="en-US" dirty="0">
                <a:ea typeface="+mn-lt"/>
                <a:cs typeface="+mn-lt"/>
                <a:hlinkClick r:id="rId2"/>
              </a:rPr>
              <a:t>https://www.skincancer.org/risk-factors/tanning/#facts:~:text=Sign%20the%20Petition%3A%20Tell%20the%20FDA%20to%20Ban%20Teen%20Tanning</a:t>
            </a:r>
            <a:r>
              <a:rPr lang="en-US" dirty="0">
                <a:ea typeface="+mn-lt"/>
                <a:cs typeface="+mn-lt"/>
              </a:rPr>
              <a:t>!</a:t>
            </a:r>
            <a:endParaRPr lang="en-US">
              <a:ea typeface="+mn-lt"/>
              <a:cs typeface="+mn-lt"/>
            </a:endParaRPr>
          </a:p>
          <a:p>
            <a:r>
              <a:rPr lang="en-US" dirty="0"/>
              <a:t>Indoor tanning legislation in Mississippi 2023 </a:t>
            </a:r>
          </a:p>
          <a:p>
            <a:r>
              <a:rPr lang="en-US" dirty="0">
                <a:solidFill>
                  <a:srgbClr val="2A2A2A"/>
                </a:solidFill>
                <a:ea typeface="+mn-lt"/>
                <a:cs typeface="+mn-lt"/>
              </a:rPr>
              <a:t>Parent/guardian must accompany minor under 14 during the entire time that the minor uses a tanning device at the tanning facility. Requires in-person written consent for minors under 18.  Valid for 1 year and must specify the number of sessions.</a:t>
            </a:r>
          </a:p>
          <a:p>
            <a:r>
              <a:rPr lang="en-US" dirty="0">
                <a:solidFill>
                  <a:srgbClr val="2A2A2A"/>
                </a:solidFill>
              </a:rPr>
              <a:t>Many states ban tanning devices for minors 18 and under</a:t>
            </a:r>
          </a:p>
        </p:txBody>
      </p:sp>
    </p:spTree>
    <p:extLst>
      <p:ext uri="{BB962C8B-B14F-4D97-AF65-F5344CB8AC3E}">
        <p14:creationId xmlns:p14="http://schemas.microsoft.com/office/powerpoint/2010/main" val="15483114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6309531-94CD-4CF6-AACE-80EC085E0F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3D6348-6F57-66AA-F0A0-B000E0137E94}"/>
              </a:ext>
            </a:extLst>
          </p:cNvPr>
          <p:cNvSpPr>
            <a:spLocks noGrp="1"/>
          </p:cNvSpPr>
          <p:nvPr>
            <p:ph type="title"/>
          </p:nvPr>
        </p:nvSpPr>
        <p:spPr>
          <a:xfrm>
            <a:off x="5146159" y="685800"/>
            <a:ext cx="6238688" cy="1382233"/>
          </a:xfrm>
        </p:spPr>
        <p:txBody>
          <a:bodyPr>
            <a:normAutofit/>
          </a:bodyPr>
          <a:lstStyle/>
          <a:p>
            <a:r>
              <a:rPr lang="en-US" dirty="0"/>
              <a:t>prevention</a:t>
            </a:r>
          </a:p>
        </p:txBody>
      </p:sp>
      <p:pic>
        <p:nvPicPr>
          <p:cNvPr id="5" name="Picture 4" descr="Person sanitising hand">
            <a:extLst>
              <a:ext uri="{FF2B5EF4-FFF2-40B4-BE49-F238E27FC236}">
                <a16:creationId xmlns:a16="http://schemas.microsoft.com/office/drawing/2014/main" id="{3F0E49B6-161B-BCAF-CF61-187458CCFE0D}"/>
              </a:ext>
            </a:extLst>
          </p:cNvPr>
          <p:cNvPicPr>
            <a:picLocks noChangeAspect="1"/>
          </p:cNvPicPr>
          <p:nvPr/>
        </p:nvPicPr>
        <p:blipFill rotWithShape="1">
          <a:blip r:embed="rId2"/>
          <a:srcRect l="21035" r="29221" b="-8"/>
          <a:stretch/>
        </p:blipFill>
        <p:spPr>
          <a:xfrm>
            <a:off x="20" y="-7444"/>
            <a:ext cx="4966427" cy="6874330"/>
          </a:xfrm>
          <a:custGeom>
            <a:avLst/>
            <a:gdLst/>
            <a:ahLst/>
            <a:cxnLst/>
            <a:rect l="l" t="t" r="r" b="b"/>
            <a:pathLst>
              <a:path w="4966447" h="6874330">
                <a:moveTo>
                  <a:pt x="0" y="0"/>
                </a:moveTo>
                <a:lnTo>
                  <a:pt x="4966447" y="0"/>
                </a:lnTo>
                <a:lnTo>
                  <a:pt x="3355712" y="6874330"/>
                </a:lnTo>
                <a:lnTo>
                  <a:pt x="0" y="6874330"/>
                </a:lnTo>
                <a:close/>
              </a:path>
            </a:pathLst>
          </a:custGeom>
        </p:spPr>
      </p:pic>
      <p:sp>
        <p:nvSpPr>
          <p:cNvPr id="3" name="Content Placeholder 2">
            <a:extLst>
              <a:ext uri="{FF2B5EF4-FFF2-40B4-BE49-F238E27FC236}">
                <a16:creationId xmlns:a16="http://schemas.microsoft.com/office/drawing/2014/main" id="{EDC11C9B-9ED2-FB0A-8C6D-93CA2B26776D}"/>
              </a:ext>
            </a:extLst>
          </p:cNvPr>
          <p:cNvSpPr>
            <a:spLocks noGrp="1"/>
          </p:cNvSpPr>
          <p:nvPr>
            <p:ph idx="1"/>
          </p:nvPr>
        </p:nvSpPr>
        <p:spPr>
          <a:xfrm>
            <a:off x="5146158" y="2301949"/>
            <a:ext cx="6238687" cy="4022650"/>
          </a:xfrm>
        </p:spPr>
        <p:txBody>
          <a:bodyPr vert="horz" lIns="91440" tIns="45720" rIns="91440" bIns="45720" rtlCol="0">
            <a:normAutofit/>
          </a:bodyPr>
          <a:lstStyle/>
          <a:p>
            <a:r>
              <a:rPr lang="en-US">
                <a:latin typeface="Univers Condensed Light"/>
                <a:ea typeface="Calibri"/>
                <a:cs typeface="Calibri"/>
              </a:rPr>
              <a:t>Prevention is key</a:t>
            </a:r>
          </a:p>
          <a:p>
            <a:r>
              <a:rPr lang="en-US">
                <a:latin typeface="Univers Condensed Light"/>
                <a:ea typeface="Calibri"/>
                <a:cs typeface="Calibri"/>
              </a:rPr>
              <a:t>Sun protection: hats, sleeves, shade, sunscreen </a:t>
            </a:r>
          </a:p>
          <a:p>
            <a:r>
              <a:rPr lang="en-US">
                <a:latin typeface="Univers Condensed Light"/>
                <a:ea typeface="Calibri"/>
                <a:cs typeface="Calibri"/>
              </a:rPr>
              <a:t>Look for broad spectrum </a:t>
            </a:r>
            <a:r>
              <a:rPr lang="en-US" err="1">
                <a:latin typeface="Univers Condensed Light"/>
                <a:ea typeface="Calibri"/>
                <a:cs typeface="Calibri"/>
              </a:rPr>
              <a:t>spf</a:t>
            </a:r>
            <a:r>
              <a:rPr lang="en-US">
                <a:latin typeface="Univers Condensed Light"/>
                <a:ea typeface="Calibri"/>
                <a:cs typeface="Calibri"/>
              </a:rPr>
              <a:t> 30 or higher</a:t>
            </a:r>
          </a:p>
          <a:p>
            <a:r>
              <a:rPr lang="en-US">
                <a:latin typeface="Univers Condensed Light"/>
                <a:ea typeface="Calibri"/>
                <a:cs typeface="Calibri"/>
              </a:rPr>
              <a:t>Ingredients zinc oxide or titanium dioxide </a:t>
            </a:r>
          </a:p>
          <a:p>
            <a:r>
              <a:rPr lang="en-US">
                <a:latin typeface="Univers Condensed Light"/>
                <a:ea typeface="Calibri"/>
                <a:cs typeface="Calibri"/>
              </a:rPr>
              <a:t>Reapply every 2 hours</a:t>
            </a:r>
          </a:p>
          <a:p>
            <a:r>
              <a:rPr lang="en-US">
                <a:latin typeface="Univers Condensed Light"/>
                <a:ea typeface="Calibri"/>
                <a:cs typeface="Calibri"/>
              </a:rPr>
              <a:t>Use water resistant if sweating or swimming </a:t>
            </a:r>
          </a:p>
          <a:p>
            <a:r>
              <a:rPr lang="en-US" dirty="0"/>
              <a:t>Early detection-monthly self screenings and yearly skin exams with trained dermatology provider</a:t>
            </a:r>
          </a:p>
        </p:txBody>
      </p:sp>
      <p:cxnSp>
        <p:nvCxnSpPr>
          <p:cNvPr id="11" name="Straight Connector 10">
            <a:extLst>
              <a:ext uri="{FF2B5EF4-FFF2-40B4-BE49-F238E27FC236}">
                <a16:creationId xmlns:a16="http://schemas.microsoft.com/office/drawing/2014/main" id="{F75BF611-D2A5-4454-8C47-95B0BC4228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627455" y="-19394"/>
            <a:ext cx="806149" cy="687739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7610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7E105210-61FE-4E9D-9076-A5618FDA8D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7926D3-22A7-840F-FCE0-C54EAB77E6F3}"/>
              </a:ext>
            </a:extLst>
          </p:cNvPr>
          <p:cNvSpPr>
            <a:spLocks noGrp="1"/>
          </p:cNvSpPr>
          <p:nvPr>
            <p:ph type="title"/>
          </p:nvPr>
        </p:nvSpPr>
        <p:spPr>
          <a:xfrm>
            <a:off x="1143001" y="533400"/>
            <a:ext cx="6008914" cy="1683487"/>
          </a:xfrm>
        </p:spPr>
        <p:txBody>
          <a:bodyPr>
            <a:normAutofit/>
          </a:bodyPr>
          <a:lstStyle/>
          <a:p>
            <a:r>
              <a:rPr lang="en-US"/>
              <a:t>Treatment</a:t>
            </a:r>
          </a:p>
        </p:txBody>
      </p:sp>
      <p:sp>
        <p:nvSpPr>
          <p:cNvPr id="43" name="Content Placeholder 2">
            <a:extLst>
              <a:ext uri="{FF2B5EF4-FFF2-40B4-BE49-F238E27FC236}">
                <a16:creationId xmlns:a16="http://schemas.microsoft.com/office/drawing/2014/main" id="{CB3E7C18-D2F7-79A2-238C-C101FB948517}"/>
              </a:ext>
            </a:extLst>
          </p:cNvPr>
          <p:cNvSpPr>
            <a:spLocks noGrp="1"/>
          </p:cNvSpPr>
          <p:nvPr>
            <p:ph idx="1"/>
          </p:nvPr>
        </p:nvSpPr>
        <p:spPr>
          <a:xfrm>
            <a:off x="1143000" y="2216886"/>
            <a:ext cx="6150926" cy="3817091"/>
          </a:xfrm>
        </p:spPr>
        <p:txBody>
          <a:bodyPr vert="horz" lIns="91440" tIns="45720" rIns="91440" bIns="45720" rtlCol="0" anchor="t">
            <a:normAutofit/>
          </a:bodyPr>
          <a:lstStyle/>
          <a:p>
            <a:r>
              <a:rPr lang="en-US" dirty="0"/>
              <a:t>Standard excision</a:t>
            </a:r>
          </a:p>
          <a:p>
            <a:r>
              <a:rPr lang="en-US" dirty="0"/>
              <a:t>MOHS surgery</a:t>
            </a:r>
          </a:p>
          <a:p>
            <a:r>
              <a:rPr lang="en-US" dirty="0"/>
              <a:t>Image Guided Superficial Radiation Therapy (IG-SRT)</a:t>
            </a:r>
          </a:p>
          <a:p>
            <a:r>
              <a:rPr lang="en-US" dirty="0" err="1"/>
              <a:t>Referal</a:t>
            </a:r>
            <a:r>
              <a:rPr lang="en-US" dirty="0"/>
              <a:t> to Surgical Oncologist depending on type of skin cancer</a:t>
            </a:r>
          </a:p>
        </p:txBody>
      </p:sp>
      <p:cxnSp>
        <p:nvCxnSpPr>
          <p:cNvPr id="44" name="Straight Connector 43">
            <a:extLst>
              <a:ext uri="{FF2B5EF4-FFF2-40B4-BE49-F238E27FC236}">
                <a16:creationId xmlns:a16="http://schemas.microsoft.com/office/drawing/2014/main" id="{8C1DF613-CD5C-4D37-9F6C-843AFBBBDEF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5197929"/>
            <a:ext cx="2875207" cy="166007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CB56F5D-A737-4E56-BCDD-0F992B89C8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6033977"/>
            <a:ext cx="7151914" cy="82402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People holding hands">
            <a:extLst>
              <a:ext uri="{FF2B5EF4-FFF2-40B4-BE49-F238E27FC236}">
                <a16:creationId xmlns:a16="http://schemas.microsoft.com/office/drawing/2014/main" id="{93B1FFD6-014A-AEF4-D223-DD78200CF376}"/>
              </a:ext>
            </a:extLst>
          </p:cNvPr>
          <p:cNvPicPr>
            <a:picLocks noChangeAspect="1"/>
          </p:cNvPicPr>
          <p:nvPr/>
        </p:nvPicPr>
        <p:blipFill rotWithShape="1">
          <a:blip r:embed="rId2"/>
          <a:srcRect l="35496" r="23349" b="-1"/>
          <a:stretch/>
        </p:blipFill>
        <p:spPr>
          <a:xfrm>
            <a:off x="7963785" y="10"/>
            <a:ext cx="4228215" cy="6857990"/>
          </a:xfrm>
          <a:prstGeom prst="rect">
            <a:avLst/>
          </a:prstGeom>
        </p:spPr>
      </p:pic>
    </p:spTree>
    <p:extLst>
      <p:ext uri="{BB962C8B-B14F-4D97-AF65-F5344CB8AC3E}">
        <p14:creationId xmlns:p14="http://schemas.microsoft.com/office/powerpoint/2010/main" val="2965970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8" name="Straight Connector 97">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105" name="Rectangle 104">
            <a:extLst>
              <a:ext uri="{FF2B5EF4-FFF2-40B4-BE49-F238E27FC236}">
                <a16:creationId xmlns:a16="http://schemas.microsoft.com/office/drawing/2014/main" id="{BC88933B-CFB2-4662-9CA9-2C1E08385B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F909EEE1-52DB-4A86-AFCE-CCE9041848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2"/>
            <a:ext cx="12192000" cy="68573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AF4596-FC0E-6EBD-046D-DE8326556543}"/>
              </a:ext>
            </a:extLst>
          </p:cNvPr>
          <p:cNvSpPr>
            <a:spLocks noGrp="1"/>
          </p:cNvSpPr>
          <p:nvPr>
            <p:ph type="title"/>
          </p:nvPr>
        </p:nvSpPr>
        <p:spPr>
          <a:xfrm>
            <a:off x="4305869" y="1994264"/>
            <a:ext cx="6935872" cy="3922755"/>
          </a:xfrm>
        </p:spPr>
        <p:txBody>
          <a:bodyPr vert="horz" lIns="91440" tIns="45720" rIns="91440" bIns="45720" rtlCol="0" anchor="b">
            <a:normAutofit/>
          </a:bodyPr>
          <a:lstStyle/>
          <a:p>
            <a:pPr algn="r"/>
            <a:r>
              <a:rPr lang="en-US" sz="6600" i="1" kern="1200" cap="all" baseline="0" dirty="0">
                <a:solidFill>
                  <a:schemeClr val="tx2"/>
                </a:solidFill>
                <a:latin typeface="+mj-lt"/>
                <a:ea typeface="+mj-ea"/>
                <a:cs typeface="+mj-cs"/>
              </a:rPr>
              <a:t>Common Skin disorders</a:t>
            </a:r>
          </a:p>
        </p:txBody>
      </p:sp>
      <p:pic>
        <p:nvPicPr>
          <p:cNvPr id="107" name="Picture 106" descr="Microscopic view of cells">
            <a:extLst>
              <a:ext uri="{FF2B5EF4-FFF2-40B4-BE49-F238E27FC236}">
                <a16:creationId xmlns:a16="http://schemas.microsoft.com/office/drawing/2014/main" id="{456DEB37-F418-604E-3254-7280953B0698}"/>
              </a:ext>
            </a:extLst>
          </p:cNvPr>
          <p:cNvPicPr>
            <a:picLocks noChangeAspect="1"/>
          </p:cNvPicPr>
          <p:nvPr/>
        </p:nvPicPr>
        <p:blipFill rotWithShape="1">
          <a:blip r:embed="rId2"/>
          <a:srcRect l="21813" r="31565" b="1"/>
          <a:stretch/>
        </p:blipFill>
        <p:spPr>
          <a:xfrm>
            <a:off x="-2573" y="10"/>
            <a:ext cx="4811317" cy="6857988"/>
          </a:xfrm>
          <a:custGeom>
            <a:avLst/>
            <a:gdLst/>
            <a:ahLst/>
            <a:cxnLst/>
            <a:rect l="l" t="t" r="r" b="b"/>
            <a:pathLst>
              <a:path w="4811317" h="6857998">
                <a:moveTo>
                  <a:pt x="0" y="0"/>
                </a:moveTo>
                <a:lnTo>
                  <a:pt x="4811317" y="0"/>
                </a:lnTo>
                <a:lnTo>
                  <a:pt x="2712446" y="6857998"/>
                </a:lnTo>
                <a:lnTo>
                  <a:pt x="0" y="6857998"/>
                </a:lnTo>
                <a:close/>
              </a:path>
            </a:pathLst>
          </a:custGeom>
        </p:spPr>
      </p:pic>
      <p:cxnSp>
        <p:nvCxnSpPr>
          <p:cNvPr id="108" name="Straight Connector 107">
            <a:extLst>
              <a:ext uri="{FF2B5EF4-FFF2-40B4-BE49-F238E27FC236}">
                <a16:creationId xmlns:a16="http://schemas.microsoft.com/office/drawing/2014/main" id="{326FE4BA-3BD1-4AB3-A3EB-39FF16D964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418764" y="0"/>
            <a:ext cx="815637" cy="685734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CBD85EF3-E980-4EF9-BF91-C0540D302A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a:endCxn id="15" idx="2"/>
          </p:cNvCxnSpPr>
          <p:nvPr>
            <p:extLst>
              <p:ext uri="{386F3935-93C4-4BCD-93E2-E3B085C9AB24}">
                <p16:designElem xmlns:p16="http://schemas.microsoft.com/office/powerpoint/2015/main" val="1"/>
              </p:ext>
            </p:extLst>
          </p:nvPr>
        </p:nvCxnSpPr>
        <p:spPr>
          <a:xfrm>
            <a:off x="0" y="5468380"/>
            <a:ext cx="6096000" cy="138961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3086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CB9B8-F964-B88E-E059-6B5B9581DE3B}"/>
              </a:ext>
            </a:extLst>
          </p:cNvPr>
          <p:cNvSpPr>
            <a:spLocks noGrp="1"/>
          </p:cNvSpPr>
          <p:nvPr>
            <p:ph type="title"/>
          </p:nvPr>
        </p:nvSpPr>
        <p:spPr/>
        <p:txBody>
          <a:bodyPr/>
          <a:lstStyle/>
          <a:p>
            <a:r>
              <a:rPr lang="en-US" dirty="0"/>
              <a:t>Adult acne</a:t>
            </a:r>
          </a:p>
        </p:txBody>
      </p:sp>
      <p:sp>
        <p:nvSpPr>
          <p:cNvPr id="3" name="Content Placeholder 2">
            <a:extLst>
              <a:ext uri="{FF2B5EF4-FFF2-40B4-BE49-F238E27FC236}">
                <a16:creationId xmlns:a16="http://schemas.microsoft.com/office/drawing/2014/main" id="{A7A167A5-6F30-42B5-5083-79BDF92BB94D}"/>
              </a:ext>
            </a:extLst>
          </p:cNvPr>
          <p:cNvSpPr>
            <a:spLocks noGrp="1"/>
          </p:cNvSpPr>
          <p:nvPr>
            <p:ph idx="1"/>
          </p:nvPr>
        </p:nvSpPr>
        <p:spPr/>
        <p:txBody>
          <a:bodyPr vert="horz" lIns="91440" tIns="45720" rIns="91440" bIns="45720" rtlCol="0" anchor="t">
            <a:normAutofit/>
          </a:bodyPr>
          <a:lstStyle/>
          <a:p>
            <a:r>
              <a:rPr lang="en-US" dirty="0"/>
              <a:t>Causes: </a:t>
            </a:r>
            <a:endParaRPr lang="en-US"/>
          </a:p>
          <a:p>
            <a:r>
              <a:rPr lang="en-US" dirty="0"/>
              <a:t>fluctuating hormone levels (menstrual cycle, pregnancy, perimenopause, menopause, starting or discontinuing birth control pills</a:t>
            </a:r>
          </a:p>
          <a:p>
            <a:r>
              <a:rPr lang="en-US" dirty="0"/>
              <a:t>Stress</a:t>
            </a:r>
          </a:p>
          <a:p>
            <a:r>
              <a:rPr lang="en-US"/>
              <a:t>Family history </a:t>
            </a:r>
          </a:p>
          <a:p>
            <a:r>
              <a:rPr lang="en-US" dirty="0"/>
              <a:t>Hair</a:t>
            </a:r>
            <a:r>
              <a:rPr lang="en-US"/>
              <a:t> and skin care products</a:t>
            </a:r>
          </a:p>
          <a:p>
            <a:r>
              <a:rPr lang="en-US" dirty="0"/>
              <a:t>Medications</a:t>
            </a:r>
          </a:p>
          <a:p>
            <a:r>
              <a:rPr lang="en-US" dirty="0"/>
              <a:t>Undiagnosed medical condition</a:t>
            </a:r>
          </a:p>
        </p:txBody>
      </p:sp>
    </p:spTree>
    <p:extLst>
      <p:ext uri="{BB962C8B-B14F-4D97-AF65-F5344CB8AC3E}">
        <p14:creationId xmlns:p14="http://schemas.microsoft.com/office/powerpoint/2010/main" val="861708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D6309531-94CD-4CF6-AACE-80EC085E0F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D97489-4DCA-F12C-0748-89F99157CD5E}"/>
              </a:ext>
            </a:extLst>
          </p:cNvPr>
          <p:cNvSpPr>
            <a:spLocks noGrp="1"/>
          </p:cNvSpPr>
          <p:nvPr>
            <p:ph type="title"/>
          </p:nvPr>
        </p:nvSpPr>
        <p:spPr>
          <a:xfrm>
            <a:off x="5146159" y="685800"/>
            <a:ext cx="6238688" cy="1382233"/>
          </a:xfrm>
        </p:spPr>
        <p:txBody>
          <a:bodyPr>
            <a:normAutofit/>
          </a:bodyPr>
          <a:lstStyle/>
          <a:p>
            <a:r>
              <a:rPr lang="en-US" dirty="0"/>
              <a:t>treatment</a:t>
            </a:r>
          </a:p>
        </p:txBody>
      </p:sp>
      <p:pic>
        <p:nvPicPr>
          <p:cNvPr id="24" name="Picture 23" descr="Yellow dots on blue">
            <a:extLst>
              <a:ext uri="{FF2B5EF4-FFF2-40B4-BE49-F238E27FC236}">
                <a16:creationId xmlns:a16="http://schemas.microsoft.com/office/drawing/2014/main" id="{75A116A1-A8E3-36FE-E514-F402CF876C22}"/>
              </a:ext>
            </a:extLst>
          </p:cNvPr>
          <p:cNvPicPr>
            <a:picLocks noChangeAspect="1"/>
          </p:cNvPicPr>
          <p:nvPr/>
        </p:nvPicPr>
        <p:blipFill rotWithShape="1">
          <a:blip r:embed="rId2"/>
          <a:srcRect l="23942" r="28190" b="3"/>
          <a:stretch/>
        </p:blipFill>
        <p:spPr>
          <a:xfrm>
            <a:off x="20" y="-7444"/>
            <a:ext cx="4966427" cy="6874330"/>
          </a:xfrm>
          <a:custGeom>
            <a:avLst/>
            <a:gdLst/>
            <a:ahLst/>
            <a:cxnLst/>
            <a:rect l="l" t="t" r="r" b="b"/>
            <a:pathLst>
              <a:path w="4966447" h="6874330">
                <a:moveTo>
                  <a:pt x="0" y="0"/>
                </a:moveTo>
                <a:lnTo>
                  <a:pt x="4966447" y="0"/>
                </a:lnTo>
                <a:lnTo>
                  <a:pt x="3355712" y="6874330"/>
                </a:lnTo>
                <a:lnTo>
                  <a:pt x="0" y="6874330"/>
                </a:lnTo>
                <a:close/>
              </a:path>
            </a:pathLst>
          </a:custGeom>
        </p:spPr>
      </p:pic>
      <p:sp>
        <p:nvSpPr>
          <p:cNvPr id="3" name="Content Placeholder 2">
            <a:extLst>
              <a:ext uri="{FF2B5EF4-FFF2-40B4-BE49-F238E27FC236}">
                <a16:creationId xmlns:a16="http://schemas.microsoft.com/office/drawing/2014/main" id="{EA78845F-0F21-963E-E339-FE5FEF6458AE}"/>
              </a:ext>
            </a:extLst>
          </p:cNvPr>
          <p:cNvSpPr>
            <a:spLocks noGrp="1"/>
          </p:cNvSpPr>
          <p:nvPr>
            <p:ph idx="1"/>
          </p:nvPr>
        </p:nvSpPr>
        <p:spPr>
          <a:xfrm>
            <a:off x="5146158" y="2301949"/>
            <a:ext cx="6238687" cy="4022650"/>
          </a:xfrm>
        </p:spPr>
        <p:txBody>
          <a:bodyPr vert="horz" lIns="91440" tIns="45720" rIns="91440" bIns="45720" rtlCol="0" anchor="t">
            <a:normAutofit/>
          </a:bodyPr>
          <a:lstStyle/>
          <a:p>
            <a:r>
              <a:rPr lang="en-US" dirty="0"/>
              <a:t>Many over the counter non-prescription medications available such as adapalene, benzoyl peroxide, salicylic acid and azelaic acid</a:t>
            </a:r>
          </a:p>
          <a:p>
            <a:r>
              <a:rPr lang="en-US" dirty="0"/>
              <a:t>Prescription medications to target the type of acne if no improvement with OTC after a few months.</a:t>
            </a:r>
          </a:p>
          <a:p>
            <a:endParaRPr lang="en-US" dirty="0"/>
          </a:p>
        </p:txBody>
      </p:sp>
      <p:cxnSp>
        <p:nvCxnSpPr>
          <p:cNvPr id="30" name="Straight Connector 29">
            <a:extLst>
              <a:ext uri="{FF2B5EF4-FFF2-40B4-BE49-F238E27FC236}">
                <a16:creationId xmlns:a16="http://schemas.microsoft.com/office/drawing/2014/main" id="{F75BF611-D2A5-4454-8C47-95B0BC4228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627455" y="-19394"/>
            <a:ext cx="806149" cy="687739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1825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E524-0E74-5286-CDF0-1A872F02A494}"/>
              </a:ext>
            </a:extLst>
          </p:cNvPr>
          <p:cNvSpPr>
            <a:spLocks noGrp="1"/>
          </p:cNvSpPr>
          <p:nvPr>
            <p:ph type="title"/>
          </p:nvPr>
        </p:nvSpPr>
        <p:spPr/>
        <p:txBody>
          <a:bodyPr/>
          <a:lstStyle/>
          <a:p>
            <a:r>
              <a:rPr lang="en-US" dirty="0"/>
              <a:t>Rosacea</a:t>
            </a:r>
          </a:p>
        </p:txBody>
      </p:sp>
      <p:sp>
        <p:nvSpPr>
          <p:cNvPr id="3" name="Content Placeholder 2">
            <a:extLst>
              <a:ext uri="{FF2B5EF4-FFF2-40B4-BE49-F238E27FC236}">
                <a16:creationId xmlns:a16="http://schemas.microsoft.com/office/drawing/2014/main" id="{8873CD81-A9E4-A070-46F3-D61D73B1AFEE}"/>
              </a:ext>
            </a:extLst>
          </p:cNvPr>
          <p:cNvSpPr>
            <a:spLocks noGrp="1"/>
          </p:cNvSpPr>
          <p:nvPr>
            <p:ph idx="1"/>
          </p:nvPr>
        </p:nvSpPr>
        <p:spPr/>
        <p:txBody>
          <a:bodyPr vert="horz" lIns="91440" tIns="45720" rIns="91440" bIns="45720" rtlCol="0" anchor="t">
            <a:noAutofit/>
          </a:bodyPr>
          <a:lstStyle/>
          <a:p>
            <a:r>
              <a:rPr lang="en-US" sz="1800" dirty="0">
                <a:solidFill>
                  <a:srgbClr val="0F2940"/>
                </a:solidFill>
                <a:ea typeface="+mn-lt"/>
                <a:cs typeface="+mn-lt"/>
              </a:rPr>
              <a:t>Rosacea can cause more than redness. There are so many signs and symptoms that rosacea has four subtypes.</a:t>
            </a:r>
            <a:endParaRPr lang="en-US" sz="1800" dirty="0"/>
          </a:p>
          <a:p>
            <a:r>
              <a:rPr lang="en-US" sz="1800" b="1" dirty="0" err="1">
                <a:solidFill>
                  <a:srgbClr val="0F2940"/>
                </a:solidFill>
                <a:ea typeface="+mn-lt"/>
                <a:cs typeface="+mn-lt"/>
              </a:rPr>
              <a:t>Erythematotelangiectatic</a:t>
            </a:r>
            <a:r>
              <a:rPr lang="en-US" sz="1800" b="1" dirty="0">
                <a:solidFill>
                  <a:srgbClr val="0F2940"/>
                </a:solidFill>
                <a:ea typeface="+mn-lt"/>
                <a:cs typeface="+mn-lt"/>
              </a:rPr>
              <a:t> rosacea</a:t>
            </a:r>
            <a:br>
              <a:rPr lang="en-US" sz="1800" b="1" dirty="0">
                <a:ea typeface="+mn-lt"/>
                <a:cs typeface="+mn-lt"/>
              </a:rPr>
            </a:br>
            <a:r>
              <a:rPr lang="en-US" sz="1800" b="1" dirty="0">
                <a:solidFill>
                  <a:srgbClr val="0F2940"/>
                </a:solidFill>
                <a:ea typeface="+mn-lt"/>
                <a:cs typeface="+mn-lt"/>
              </a:rPr>
              <a:t>Redness, flushing, visible blood vessels</a:t>
            </a:r>
            <a:endParaRPr lang="en-US" sz="1800" dirty="0"/>
          </a:p>
          <a:p>
            <a:r>
              <a:rPr lang="en-US" sz="1800" b="1" dirty="0">
                <a:solidFill>
                  <a:srgbClr val="0F2940"/>
                </a:solidFill>
                <a:ea typeface="+mn-lt"/>
                <a:cs typeface="+mn-lt"/>
              </a:rPr>
              <a:t>Papulopustular rosacea</a:t>
            </a:r>
            <a:br>
              <a:rPr lang="en-US" sz="1800" b="1" dirty="0">
                <a:ea typeface="+mn-lt"/>
                <a:cs typeface="+mn-lt"/>
              </a:rPr>
            </a:br>
            <a:r>
              <a:rPr lang="en-US" sz="1800" b="1" dirty="0">
                <a:solidFill>
                  <a:srgbClr val="0F2940"/>
                </a:solidFill>
                <a:ea typeface="+mn-lt"/>
                <a:cs typeface="+mn-lt"/>
              </a:rPr>
              <a:t>Redness, swelling, and acne-like breakouts</a:t>
            </a:r>
            <a:endParaRPr lang="en-US" sz="1800" dirty="0"/>
          </a:p>
          <a:p>
            <a:r>
              <a:rPr lang="en-US" sz="1800" b="1" dirty="0" err="1">
                <a:solidFill>
                  <a:srgbClr val="0F2940"/>
                </a:solidFill>
                <a:ea typeface="+mn-lt"/>
                <a:cs typeface="+mn-lt"/>
              </a:rPr>
              <a:t>Phymatous</a:t>
            </a:r>
            <a:r>
              <a:rPr lang="en-US" sz="1800" b="1" dirty="0">
                <a:solidFill>
                  <a:srgbClr val="0F2940"/>
                </a:solidFill>
                <a:ea typeface="+mn-lt"/>
                <a:cs typeface="+mn-lt"/>
              </a:rPr>
              <a:t> rosacea</a:t>
            </a:r>
            <a:br>
              <a:rPr lang="en-US" sz="1800" b="1" dirty="0">
                <a:ea typeface="+mn-lt"/>
                <a:cs typeface="+mn-lt"/>
              </a:rPr>
            </a:br>
            <a:r>
              <a:rPr lang="en-US" sz="1800" b="1" dirty="0">
                <a:solidFill>
                  <a:srgbClr val="0F2940"/>
                </a:solidFill>
                <a:ea typeface="+mn-lt"/>
                <a:cs typeface="+mn-lt"/>
              </a:rPr>
              <a:t>Skin thickens and has a bumpy texture</a:t>
            </a:r>
            <a:endParaRPr lang="en-US" sz="1800" dirty="0"/>
          </a:p>
          <a:p>
            <a:r>
              <a:rPr lang="en-US" sz="1800" b="1" dirty="0">
                <a:solidFill>
                  <a:srgbClr val="0F2940"/>
                </a:solidFill>
                <a:ea typeface="+mn-lt"/>
                <a:cs typeface="+mn-lt"/>
              </a:rPr>
              <a:t>Ocular rosacea</a:t>
            </a:r>
            <a:br>
              <a:rPr lang="en-US" sz="1800" b="1" dirty="0">
                <a:ea typeface="+mn-lt"/>
                <a:cs typeface="+mn-lt"/>
              </a:rPr>
            </a:br>
            <a:r>
              <a:rPr lang="en-US" sz="1800" dirty="0">
                <a:solidFill>
                  <a:srgbClr val="0F2940"/>
                </a:solidFill>
                <a:ea typeface="+mn-lt"/>
                <a:cs typeface="+mn-lt"/>
              </a:rPr>
              <a:t>Eyes red and irritated, eyelids can be swollen, and the person may have what looks like a stye</a:t>
            </a:r>
            <a:endParaRPr lang="en-US" sz="1800" dirty="0"/>
          </a:p>
          <a:p>
            <a:endParaRPr lang="en-US" sz="1800" dirty="0"/>
          </a:p>
        </p:txBody>
      </p:sp>
    </p:spTree>
    <p:extLst>
      <p:ext uri="{BB962C8B-B14F-4D97-AF65-F5344CB8AC3E}">
        <p14:creationId xmlns:p14="http://schemas.microsoft.com/office/powerpoint/2010/main" val="3756539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A9689-33AC-BD34-DA79-8A853498A553}"/>
              </a:ext>
            </a:extLst>
          </p:cNvPr>
          <p:cNvSpPr>
            <a:spLocks noGrp="1"/>
          </p:cNvSpPr>
          <p:nvPr>
            <p:ph type="title"/>
          </p:nvPr>
        </p:nvSpPr>
        <p:spPr/>
        <p:txBody>
          <a:bodyPr/>
          <a:lstStyle/>
          <a:p>
            <a:r>
              <a:rPr lang="en-US" dirty="0"/>
              <a:t>Skin cancer</a:t>
            </a:r>
          </a:p>
        </p:txBody>
      </p:sp>
      <p:sp>
        <p:nvSpPr>
          <p:cNvPr id="3" name="Content Placeholder 2">
            <a:extLst>
              <a:ext uri="{FF2B5EF4-FFF2-40B4-BE49-F238E27FC236}">
                <a16:creationId xmlns:a16="http://schemas.microsoft.com/office/drawing/2014/main" id="{C828C5BC-0BD4-3690-C5BB-A0CA7467EB1C}"/>
              </a:ext>
            </a:extLst>
          </p:cNvPr>
          <p:cNvSpPr>
            <a:spLocks noGrp="1"/>
          </p:cNvSpPr>
          <p:nvPr>
            <p:ph idx="1"/>
          </p:nvPr>
        </p:nvSpPr>
        <p:spPr>
          <a:xfrm>
            <a:off x="984849" y="1966422"/>
            <a:ext cx="9906000" cy="4024424"/>
          </a:xfrm>
        </p:spPr>
        <p:txBody>
          <a:bodyPr vert="horz" lIns="91440" tIns="45720" rIns="91440" bIns="45720" rtlCol="0" anchor="t">
            <a:noAutofit/>
          </a:bodyPr>
          <a:lstStyle/>
          <a:p>
            <a:r>
              <a:rPr lang="en-US" sz="2800" b="1" dirty="0">
                <a:latin typeface="Univers Condensed Light"/>
                <a:ea typeface="+mn-lt"/>
                <a:cs typeface="+mn-lt"/>
              </a:rPr>
              <a:t>1 in 5 Americans</a:t>
            </a:r>
            <a:r>
              <a:rPr lang="en-US" sz="2800" dirty="0">
                <a:latin typeface="Univers Condensed Light"/>
                <a:ea typeface="+mn-lt"/>
                <a:cs typeface="+mn-lt"/>
              </a:rPr>
              <a:t> will develop skin cancer by the age of 70.</a:t>
            </a:r>
            <a:endParaRPr lang="en-US" sz="2800" dirty="0">
              <a:latin typeface="Univers Condensed Light"/>
            </a:endParaRPr>
          </a:p>
          <a:p>
            <a:r>
              <a:rPr lang="en-US" sz="2800" b="1" dirty="0">
                <a:latin typeface="Univers Condensed Light"/>
                <a:ea typeface="+mn-lt"/>
                <a:cs typeface="+mn-lt"/>
              </a:rPr>
              <a:t>More than 2 people</a:t>
            </a:r>
            <a:r>
              <a:rPr lang="en-US" sz="2800" dirty="0">
                <a:latin typeface="Univers Condensed Light"/>
                <a:ea typeface="+mn-lt"/>
                <a:cs typeface="+mn-lt"/>
              </a:rPr>
              <a:t> die of skin cancer in the U.S. every hour.</a:t>
            </a:r>
            <a:endParaRPr lang="en-US" sz="2800" dirty="0">
              <a:latin typeface="Univers Condensed Light"/>
            </a:endParaRPr>
          </a:p>
          <a:p>
            <a:r>
              <a:rPr lang="en-US" sz="2800" dirty="0">
                <a:latin typeface="Univers Condensed Light"/>
                <a:ea typeface="+mn-lt"/>
                <a:cs typeface="+mn-lt"/>
              </a:rPr>
              <a:t>Having</a:t>
            </a:r>
            <a:r>
              <a:rPr lang="en-US" sz="2800" b="1" dirty="0">
                <a:latin typeface="Univers Condensed Light"/>
                <a:ea typeface="+mn-lt"/>
                <a:cs typeface="+mn-lt"/>
              </a:rPr>
              <a:t> 5 or more sunburns</a:t>
            </a:r>
            <a:r>
              <a:rPr lang="en-US" sz="2800" dirty="0">
                <a:latin typeface="Univers Condensed Light"/>
                <a:ea typeface="+mn-lt"/>
                <a:cs typeface="+mn-lt"/>
              </a:rPr>
              <a:t> doubles your risk for melanoma.</a:t>
            </a:r>
            <a:endParaRPr lang="en-US" sz="2800" dirty="0">
              <a:latin typeface="Univers Condensed Light"/>
            </a:endParaRPr>
          </a:p>
          <a:p>
            <a:r>
              <a:rPr lang="en-US" sz="2800" dirty="0">
                <a:latin typeface="Univers Condensed Light"/>
                <a:ea typeface="+mn-lt"/>
                <a:cs typeface="+mn-lt"/>
              </a:rPr>
              <a:t>When detected early, the </a:t>
            </a:r>
            <a:r>
              <a:rPr lang="en-US" sz="2800" b="1" dirty="0">
                <a:latin typeface="Univers Condensed Light"/>
                <a:ea typeface="+mn-lt"/>
                <a:cs typeface="+mn-lt"/>
              </a:rPr>
              <a:t>5-year survival rate for melanoma is 99 percent.</a:t>
            </a:r>
            <a:endParaRPr lang="en-US" sz="2800" dirty="0">
              <a:latin typeface="Univers Condensed Light"/>
            </a:endParaRPr>
          </a:p>
          <a:p>
            <a:endParaRPr lang="en-US" sz="2800" dirty="0">
              <a:latin typeface="Univers Condensed Light"/>
            </a:endParaRPr>
          </a:p>
        </p:txBody>
      </p:sp>
    </p:spTree>
    <p:extLst>
      <p:ext uri="{BB962C8B-B14F-4D97-AF65-F5344CB8AC3E}">
        <p14:creationId xmlns:p14="http://schemas.microsoft.com/office/powerpoint/2010/main" val="34319892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B2BAECB-35E2-4DD9-8B8C-22D215DD0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A5F8F1-9E2D-16E7-BD17-55ECB45B158A}"/>
              </a:ext>
            </a:extLst>
          </p:cNvPr>
          <p:cNvSpPr>
            <a:spLocks noGrp="1"/>
          </p:cNvSpPr>
          <p:nvPr>
            <p:ph type="title"/>
          </p:nvPr>
        </p:nvSpPr>
        <p:spPr>
          <a:xfrm>
            <a:off x="1104901" y="467834"/>
            <a:ext cx="6132605" cy="1738422"/>
          </a:xfrm>
        </p:spPr>
        <p:txBody>
          <a:bodyPr>
            <a:normAutofit/>
          </a:bodyPr>
          <a:lstStyle/>
          <a:p>
            <a:r>
              <a:rPr lang="en-US" dirty="0"/>
              <a:t>Rosacea</a:t>
            </a:r>
          </a:p>
        </p:txBody>
      </p:sp>
      <p:cxnSp>
        <p:nvCxnSpPr>
          <p:cNvPr id="15" name="Straight Connector 14">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5528235" y="0"/>
            <a:ext cx="6663765" cy="99209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6F70363-1DFA-BCB5-3DFD-9535FB614942}"/>
              </a:ext>
            </a:extLst>
          </p:cNvPr>
          <p:cNvSpPr>
            <a:spLocks noGrp="1"/>
          </p:cNvSpPr>
          <p:nvPr>
            <p:ph idx="1"/>
          </p:nvPr>
        </p:nvSpPr>
        <p:spPr>
          <a:xfrm>
            <a:off x="1104902" y="2206255"/>
            <a:ext cx="5487146" cy="4118345"/>
          </a:xfrm>
        </p:spPr>
        <p:txBody>
          <a:bodyPr vert="horz" lIns="91440" tIns="45720" rIns="91440" bIns="45720" rtlCol="0">
            <a:normAutofit/>
          </a:bodyPr>
          <a:lstStyle/>
          <a:p>
            <a:pPr>
              <a:lnSpc>
                <a:spcPct val="90000"/>
              </a:lnSpc>
            </a:pPr>
            <a:r>
              <a:rPr lang="en-US"/>
              <a:t>Unknown causes</a:t>
            </a:r>
          </a:p>
          <a:p>
            <a:pPr>
              <a:lnSpc>
                <a:spcPct val="90000"/>
              </a:lnSpc>
            </a:pPr>
            <a:r>
              <a:rPr lang="en-US" dirty="0"/>
              <a:t>Many triggers including stress, heat, alcohol, foods, sunlight, caffeine, exercise, </a:t>
            </a:r>
            <a:r>
              <a:rPr lang="en-US"/>
              <a:t>hormones, etc</a:t>
            </a:r>
          </a:p>
          <a:p>
            <a:pPr>
              <a:lnSpc>
                <a:spcPct val="90000"/>
              </a:lnSpc>
            </a:pPr>
            <a:r>
              <a:rPr lang="en-US" dirty="0"/>
              <a:t>Treatment: avoid triggers, good skin care, may need prescription strength medications aimed at treating inflammation, cosmetics (makeup, lasers), sun protection</a:t>
            </a:r>
            <a:endParaRPr lang="en-US"/>
          </a:p>
          <a:p>
            <a:pPr>
              <a:lnSpc>
                <a:spcPct val="90000"/>
              </a:lnSpc>
            </a:pPr>
            <a:r>
              <a:rPr lang="en-US" dirty="0"/>
              <a:t>Studies </a:t>
            </a:r>
            <a:r>
              <a:rPr lang="en-US"/>
              <a:t>still needed to confirm the link associated with rosacea and higher risk of heart disease</a:t>
            </a:r>
          </a:p>
        </p:txBody>
      </p:sp>
      <p:pic>
        <p:nvPicPr>
          <p:cNvPr id="6" name="Picture 5" descr="Free Images : wind, umbrella, colorful, illustration, umbrellas, cover ...">
            <a:extLst>
              <a:ext uri="{FF2B5EF4-FFF2-40B4-BE49-F238E27FC236}">
                <a16:creationId xmlns:a16="http://schemas.microsoft.com/office/drawing/2014/main" id="{9892E0DC-3AAA-87D4-822B-BAED273D5D54}"/>
              </a:ext>
            </a:extLst>
          </p:cNvPr>
          <p:cNvPicPr>
            <a:picLocks noChangeAspect="1"/>
          </p:cNvPicPr>
          <p:nvPr/>
        </p:nvPicPr>
        <p:blipFill>
          <a:blip r:embed="rId2"/>
          <a:stretch>
            <a:fillRect/>
          </a:stretch>
        </p:blipFill>
        <p:spPr>
          <a:xfrm>
            <a:off x="6757358" y="294735"/>
            <a:ext cx="5032076" cy="6282904"/>
          </a:xfrm>
          <a:prstGeom prst="rect">
            <a:avLst/>
          </a:prstGeom>
        </p:spPr>
      </p:pic>
    </p:spTree>
    <p:extLst>
      <p:ext uri="{BB962C8B-B14F-4D97-AF65-F5344CB8AC3E}">
        <p14:creationId xmlns:p14="http://schemas.microsoft.com/office/powerpoint/2010/main" val="461175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B2BAECB-35E2-4DD9-8B8C-22D215DD0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person with a psoriasis on their head&#10;&#10;Description automatically generated">
            <a:extLst>
              <a:ext uri="{FF2B5EF4-FFF2-40B4-BE49-F238E27FC236}">
                <a16:creationId xmlns:a16="http://schemas.microsoft.com/office/drawing/2014/main" id="{16369AE8-A5BD-7A43-EE69-A698D3CE1AB3}"/>
              </a:ext>
            </a:extLst>
          </p:cNvPr>
          <p:cNvPicPr>
            <a:picLocks noChangeAspect="1"/>
          </p:cNvPicPr>
          <p:nvPr/>
        </p:nvPicPr>
        <p:blipFill rotWithShape="1">
          <a:blip r:embed="rId2"/>
          <a:srcRect l="12225" r="11492" b="-2"/>
          <a:stretch/>
        </p:blipFill>
        <p:spPr>
          <a:xfrm>
            <a:off x="6938682" y="10"/>
            <a:ext cx="5253320" cy="6857990"/>
          </a:xfrm>
          <a:custGeom>
            <a:avLst/>
            <a:gdLst/>
            <a:ahLst/>
            <a:cxnLst/>
            <a:rect l="l" t="t" r="r" b="b"/>
            <a:pathLst>
              <a:path w="5253320" h="6858000">
                <a:moveTo>
                  <a:pt x="722088" y="0"/>
                </a:moveTo>
                <a:lnTo>
                  <a:pt x="5253320" y="0"/>
                </a:lnTo>
                <a:lnTo>
                  <a:pt x="5253320" y="6858000"/>
                </a:lnTo>
                <a:lnTo>
                  <a:pt x="0" y="6858000"/>
                </a:lnTo>
                <a:close/>
              </a:path>
            </a:pathLst>
          </a:custGeom>
        </p:spPr>
      </p:pic>
      <p:sp>
        <p:nvSpPr>
          <p:cNvPr id="2" name="Title 1">
            <a:extLst>
              <a:ext uri="{FF2B5EF4-FFF2-40B4-BE49-F238E27FC236}">
                <a16:creationId xmlns:a16="http://schemas.microsoft.com/office/drawing/2014/main" id="{2AEBA8A8-C70E-06F1-A37D-A2BB7DB2D93E}"/>
              </a:ext>
            </a:extLst>
          </p:cNvPr>
          <p:cNvSpPr>
            <a:spLocks noGrp="1"/>
          </p:cNvSpPr>
          <p:nvPr>
            <p:ph type="title"/>
          </p:nvPr>
        </p:nvSpPr>
        <p:spPr>
          <a:xfrm>
            <a:off x="1104901" y="467834"/>
            <a:ext cx="6132605" cy="1738422"/>
          </a:xfrm>
        </p:spPr>
        <p:txBody>
          <a:bodyPr>
            <a:normAutofit fontScale="90000"/>
          </a:bodyPr>
          <a:lstStyle/>
          <a:p>
            <a:r>
              <a:rPr lang="en-US" dirty="0"/>
              <a:t>Seborrheic dermatitis (dandruff)</a:t>
            </a:r>
          </a:p>
        </p:txBody>
      </p:sp>
      <p:cxnSp>
        <p:nvCxnSpPr>
          <p:cNvPr id="23" name="Straight Connector 22">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5528235" y="0"/>
            <a:ext cx="6663765" cy="99209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18" name="Content Placeholder 17">
            <a:extLst>
              <a:ext uri="{FF2B5EF4-FFF2-40B4-BE49-F238E27FC236}">
                <a16:creationId xmlns:a16="http://schemas.microsoft.com/office/drawing/2014/main" id="{6137A706-E82F-E260-2BF7-8176762EF449}"/>
              </a:ext>
            </a:extLst>
          </p:cNvPr>
          <p:cNvSpPr>
            <a:spLocks noGrp="1"/>
          </p:cNvSpPr>
          <p:nvPr>
            <p:ph idx="1"/>
          </p:nvPr>
        </p:nvSpPr>
        <p:spPr>
          <a:xfrm>
            <a:off x="1104902" y="2206255"/>
            <a:ext cx="5487146" cy="4118345"/>
          </a:xfrm>
        </p:spPr>
        <p:txBody>
          <a:bodyPr vert="horz" lIns="91440" tIns="45720" rIns="91440" bIns="45720" rtlCol="0" anchor="t">
            <a:normAutofit fontScale="92500"/>
          </a:bodyPr>
          <a:lstStyle/>
          <a:p>
            <a:pPr>
              <a:lnSpc>
                <a:spcPct val="90000"/>
              </a:lnSpc>
            </a:pPr>
            <a:r>
              <a:rPr lang="en-US" dirty="0">
                <a:solidFill>
                  <a:schemeClr val="tx1"/>
                </a:solidFill>
                <a:latin typeface="Arial"/>
                <a:cs typeface="Arial"/>
              </a:rPr>
              <a:t>Cause unknown. Likely from overgrowth of yeast and sebum production</a:t>
            </a:r>
          </a:p>
          <a:p>
            <a:pPr>
              <a:lnSpc>
                <a:spcPct val="90000"/>
              </a:lnSpc>
            </a:pPr>
            <a:r>
              <a:rPr lang="en-US" dirty="0">
                <a:solidFill>
                  <a:schemeClr val="tx1"/>
                </a:solidFill>
                <a:latin typeface="Arial"/>
                <a:ea typeface="+mn-lt"/>
                <a:cs typeface="+mn-lt"/>
              </a:rPr>
              <a:t>Red scaly rash can appear on the ears, eyebrows, beard, or skin around the nostrils. Sometimes, it appears on the chest, especially in men.</a:t>
            </a:r>
            <a:endParaRPr lang="en-US">
              <a:solidFill>
                <a:schemeClr val="tx1"/>
              </a:solidFill>
              <a:latin typeface="Arial"/>
              <a:ea typeface="Calibri"/>
              <a:cs typeface="Arial"/>
            </a:endParaRPr>
          </a:p>
          <a:p>
            <a:pPr>
              <a:lnSpc>
                <a:spcPct val="90000"/>
              </a:lnSpc>
              <a:buFont typeface="Arial"/>
              <a:buChar char="•"/>
            </a:pPr>
            <a:r>
              <a:rPr lang="en-US" sz="2200" dirty="0">
                <a:solidFill>
                  <a:schemeClr val="tx1"/>
                </a:solidFill>
                <a:latin typeface="Arial"/>
                <a:ea typeface="Calibri"/>
                <a:cs typeface="Arial"/>
              </a:rPr>
              <a:t>Use a dandruff shampoo, increase frequency of shampooing and rotate shampoos. </a:t>
            </a:r>
          </a:p>
          <a:p>
            <a:pPr>
              <a:lnSpc>
                <a:spcPct val="90000"/>
              </a:lnSpc>
              <a:buFont typeface="Arial"/>
              <a:buChar char="•"/>
            </a:pPr>
            <a:r>
              <a:rPr lang="en-US" sz="2200" dirty="0">
                <a:solidFill>
                  <a:schemeClr val="tx1"/>
                </a:solidFill>
                <a:latin typeface="Arial"/>
                <a:ea typeface="Calibri"/>
                <a:cs typeface="Arial"/>
              </a:rPr>
              <a:t>Prescription medications may be needed to help control, not cure, the condition.</a:t>
            </a:r>
          </a:p>
          <a:p>
            <a:pPr>
              <a:lnSpc>
                <a:spcPct val="90000"/>
              </a:lnSpc>
              <a:buFont typeface="Arial"/>
              <a:buChar char="•"/>
            </a:pPr>
            <a:endParaRPr lang="en-US" sz="2200" dirty="0">
              <a:solidFill>
                <a:srgbClr val="000000"/>
              </a:solidFill>
              <a:latin typeface="Calibri"/>
              <a:ea typeface="Calibri"/>
              <a:cs typeface="Calibri"/>
            </a:endParaRPr>
          </a:p>
          <a:p>
            <a:pPr marL="0" indent="0">
              <a:lnSpc>
                <a:spcPct val="90000"/>
              </a:lnSpc>
              <a:buNone/>
            </a:pPr>
            <a:endParaRPr lang="en-US" dirty="0">
              <a:solidFill>
                <a:srgbClr val="000000"/>
              </a:solidFill>
              <a:ea typeface="Calibri"/>
              <a:cs typeface="Calibri"/>
            </a:endParaRPr>
          </a:p>
          <a:p>
            <a:endParaRPr lang="en-US" dirty="0"/>
          </a:p>
        </p:txBody>
      </p:sp>
    </p:spTree>
    <p:extLst>
      <p:ext uri="{BB962C8B-B14F-4D97-AF65-F5344CB8AC3E}">
        <p14:creationId xmlns:p14="http://schemas.microsoft.com/office/powerpoint/2010/main" val="3170192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9A854-4E98-B6E4-C557-C125F24EB1CC}"/>
              </a:ext>
            </a:extLst>
          </p:cNvPr>
          <p:cNvSpPr>
            <a:spLocks noGrp="1"/>
          </p:cNvSpPr>
          <p:nvPr>
            <p:ph type="title"/>
          </p:nvPr>
        </p:nvSpPr>
        <p:spPr/>
        <p:txBody>
          <a:bodyPr/>
          <a:lstStyle/>
          <a:p>
            <a:r>
              <a:rPr lang="en-US" dirty="0"/>
              <a:t>Wrinkles</a:t>
            </a:r>
          </a:p>
        </p:txBody>
      </p:sp>
      <p:sp>
        <p:nvSpPr>
          <p:cNvPr id="3" name="Content Placeholder 2">
            <a:extLst>
              <a:ext uri="{FF2B5EF4-FFF2-40B4-BE49-F238E27FC236}">
                <a16:creationId xmlns:a16="http://schemas.microsoft.com/office/drawing/2014/main" id="{FA233F80-926C-7527-99E2-520ECFC30228}"/>
              </a:ext>
            </a:extLst>
          </p:cNvPr>
          <p:cNvSpPr>
            <a:spLocks noGrp="1"/>
          </p:cNvSpPr>
          <p:nvPr>
            <p:ph idx="1"/>
          </p:nvPr>
        </p:nvSpPr>
        <p:spPr/>
        <p:txBody>
          <a:bodyPr vert="horz" lIns="91440" tIns="45720" rIns="91440" bIns="45720" rtlCol="0" anchor="t">
            <a:normAutofit/>
          </a:bodyPr>
          <a:lstStyle/>
          <a:p>
            <a:r>
              <a:rPr lang="en-US" dirty="0"/>
              <a:t>Wear sunscreen everyday </a:t>
            </a:r>
            <a:endParaRPr lang="en-US"/>
          </a:p>
          <a:p>
            <a:r>
              <a:rPr lang="en-US" dirty="0"/>
              <a:t>Moisturize</a:t>
            </a:r>
          </a:p>
          <a:p>
            <a:r>
              <a:rPr lang="en-US" dirty="0"/>
              <a:t>Avoid using too many skin care products that could potentially irritate the skin and causes the signs of aging to become more noticeable</a:t>
            </a:r>
          </a:p>
          <a:p>
            <a:r>
              <a:rPr lang="en-US" dirty="0"/>
              <a:t>Choose an anti-aging skin care product containing a retinoid which can stimulate collagen production and help reduce the appearance of fine lines and wrinkles over time.</a:t>
            </a:r>
          </a:p>
          <a:p>
            <a:pPr marL="0" indent="0">
              <a:buNone/>
            </a:pPr>
            <a:endParaRPr lang="en-US" dirty="0"/>
          </a:p>
        </p:txBody>
      </p:sp>
    </p:spTree>
    <p:extLst>
      <p:ext uri="{BB962C8B-B14F-4D97-AF65-F5344CB8AC3E}">
        <p14:creationId xmlns:p14="http://schemas.microsoft.com/office/powerpoint/2010/main" val="25724260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6309531-94CD-4CF6-AACE-80EC085E0F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829807-7791-462F-8C59-969B0EC71A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2"/>
            <a:ext cx="12192000" cy="68573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2A2393-084F-26C7-F794-25E995147A0E}"/>
              </a:ext>
            </a:extLst>
          </p:cNvPr>
          <p:cNvSpPr>
            <a:spLocks noGrp="1"/>
          </p:cNvSpPr>
          <p:nvPr>
            <p:ph type="title"/>
          </p:nvPr>
        </p:nvSpPr>
        <p:spPr>
          <a:xfrm>
            <a:off x="5230906" y="533401"/>
            <a:ext cx="6427694" cy="1111254"/>
          </a:xfrm>
        </p:spPr>
        <p:txBody>
          <a:bodyPr>
            <a:normAutofit/>
          </a:bodyPr>
          <a:lstStyle/>
          <a:p>
            <a:pPr algn="r"/>
            <a:r>
              <a:rPr lang="en-US" sz="2000"/>
              <a:t>Skin Care Must haves</a:t>
            </a:r>
          </a:p>
        </p:txBody>
      </p:sp>
      <p:sp>
        <p:nvSpPr>
          <p:cNvPr id="3" name="Content Placeholder 2">
            <a:extLst>
              <a:ext uri="{FF2B5EF4-FFF2-40B4-BE49-F238E27FC236}">
                <a16:creationId xmlns:a16="http://schemas.microsoft.com/office/drawing/2014/main" id="{90AA8E97-AB0C-641F-DF51-EFBD6B416B3C}"/>
              </a:ext>
            </a:extLst>
          </p:cNvPr>
          <p:cNvSpPr>
            <a:spLocks noGrp="1"/>
          </p:cNvSpPr>
          <p:nvPr>
            <p:ph idx="1"/>
          </p:nvPr>
        </p:nvSpPr>
        <p:spPr>
          <a:xfrm>
            <a:off x="5049839" y="1754841"/>
            <a:ext cx="6481170" cy="4569758"/>
          </a:xfrm>
        </p:spPr>
        <p:txBody>
          <a:bodyPr vert="horz" lIns="91440" tIns="45720" rIns="91440" bIns="45720" rtlCol="0" anchor="ctr">
            <a:normAutofit/>
          </a:bodyPr>
          <a:lstStyle/>
          <a:p>
            <a:r>
              <a:rPr lang="en-US" sz="3200" dirty="0"/>
              <a:t>SUNSCREEN (ingredients: zinc oxide and/or titanium dioxide)</a:t>
            </a:r>
          </a:p>
          <a:p>
            <a:r>
              <a:rPr lang="en-US" sz="3200" dirty="0"/>
              <a:t>Retinoid (vitamin A containing products such as retinol)</a:t>
            </a:r>
          </a:p>
          <a:p>
            <a:r>
              <a:rPr lang="en-US" sz="3200" dirty="0"/>
              <a:t>Vitamin C (antioxidant) </a:t>
            </a:r>
          </a:p>
          <a:p>
            <a:r>
              <a:rPr lang="en-US" sz="3200" dirty="0"/>
              <a:t>Consistency is key! </a:t>
            </a:r>
          </a:p>
        </p:txBody>
      </p:sp>
      <p:pic>
        <p:nvPicPr>
          <p:cNvPr id="17" name="Picture 16" descr="Lotions with flowers">
            <a:extLst>
              <a:ext uri="{FF2B5EF4-FFF2-40B4-BE49-F238E27FC236}">
                <a16:creationId xmlns:a16="http://schemas.microsoft.com/office/drawing/2014/main" id="{8DE4B45A-6344-44D5-24A0-F2270572D1D2}"/>
              </a:ext>
            </a:extLst>
          </p:cNvPr>
          <p:cNvPicPr>
            <a:picLocks noChangeAspect="1"/>
          </p:cNvPicPr>
          <p:nvPr/>
        </p:nvPicPr>
        <p:blipFill rotWithShape="1">
          <a:blip r:embed="rId2"/>
          <a:srcRect l="21581" r="29486" b="1"/>
          <a:stretch/>
        </p:blipFill>
        <p:spPr>
          <a:xfrm>
            <a:off x="20" y="2"/>
            <a:ext cx="5049819" cy="6857998"/>
          </a:xfrm>
          <a:custGeom>
            <a:avLst/>
            <a:gdLst/>
            <a:ahLst/>
            <a:cxnLst/>
            <a:rect l="l" t="t" r="r" b="b"/>
            <a:pathLst>
              <a:path w="5049839" h="6857998">
                <a:moveTo>
                  <a:pt x="0" y="0"/>
                </a:moveTo>
                <a:lnTo>
                  <a:pt x="5049839" y="1331"/>
                </a:lnTo>
                <a:lnTo>
                  <a:pt x="3110749" y="6857998"/>
                </a:lnTo>
                <a:lnTo>
                  <a:pt x="0" y="6857998"/>
                </a:lnTo>
                <a:close/>
              </a:path>
            </a:pathLst>
          </a:custGeom>
        </p:spPr>
      </p:pic>
      <p:cxnSp>
        <p:nvCxnSpPr>
          <p:cNvPr id="13" name="Straight Connector 12">
            <a:extLst>
              <a:ext uri="{FF2B5EF4-FFF2-40B4-BE49-F238E27FC236}">
                <a16:creationId xmlns:a16="http://schemas.microsoft.com/office/drawing/2014/main" id="{F75BF611-D2A5-4454-8C47-95B0BC4228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845859" y="0"/>
            <a:ext cx="699247" cy="685734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C2312DA-BDBD-40EE-84AB-53293C1CDE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210" y="5788959"/>
            <a:ext cx="7396312" cy="106904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4074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85FDF-68C5-AB61-ACDC-CFAA5DE6659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916B342-1217-9377-0CBB-279A0127889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1508325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15F0A9D0-BB35-4CAB-B92D-E061B9D8E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52F5DE35-776B-4C7D-AF2E-514E68BDD2F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0" y="0"/>
            <a:ext cx="698360" cy="57024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A65E4E8-1272-4386-BDFE-0129D7A7E2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9642143" y="0"/>
            <a:ext cx="2549857" cy="207446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6515F51-DBC6-42B8-9C34-749F69BB656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97737" y="0"/>
            <a:ext cx="1294263" cy="599136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F48B484-66C4-E8F0-482C-5314A451856A}"/>
              </a:ext>
            </a:extLst>
          </p:cNvPr>
          <p:cNvSpPr>
            <a:spLocks noGrp="1"/>
          </p:cNvSpPr>
          <p:nvPr>
            <p:ph type="title"/>
          </p:nvPr>
        </p:nvSpPr>
        <p:spPr>
          <a:xfrm>
            <a:off x="1129553" y="638174"/>
            <a:ext cx="10529048" cy="1476375"/>
          </a:xfrm>
        </p:spPr>
        <p:txBody>
          <a:bodyPr>
            <a:normAutofit/>
          </a:bodyPr>
          <a:lstStyle/>
          <a:p>
            <a:r>
              <a:rPr lang="en-US"/>
              <a:t>Tik Tok trends (adults and kids)</a:t>
            </a:r>
          </a:p>
        </p:txBody>
      </p:sp>
      <p:cxnSp>
        <p:nvCxnSpPr>
          <p:cNvPr id="27" name="Straight Connector 26">
            <a:extLst>
              <a:ext uri="{FF2B5EF4-FFF2-40B4-BE49-F238E27FC236}">
                <a16:creationId xmlns:a16="http://schemas.microsoft.com/office/drawing/2014/main" id="{873F5967-4993-405D-A3E6-84DCEFF44C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2403086" cy="103723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EB1458E-DDE8-ABB5-F64F-147E132B5C5A}"/>
              </a:ext>
            </a:extLst>
          </p:cNvPr>
          <p:cNvSpPr>
            <a:spLocks noGrp="1"/>
          </p:cNvSpPr>
          <p:nvPr>
            <p:ph idx="1"/>
          </p:nvPr>
        </p:nvSpPr>
        <p:spPr>
          <a:xfrm>
            <a:off x="1129553" y="2114549"/>
            <a:ext cx="4632341" cy="4190331"/>
          </a:xfrm>
        </p:spPr>
        <p:txBody>
          <a:bodyPr vert="horz" lIns="91440" tIns="45720" rIns="91440" bIns="45720" rtlCol="0">
            <a:normAutofit/>
          </a:bodyPr>
          <a:lstStyle/>
          <a:p>
            <a:pPr>
              <a:lnSpc>
                <a:spcPct val="90000"/>
              </a:lnSpc>
            </a:pPr>
            <a:r>
              <a:rPr lang="en-US" sz="1900"/>
              <a:t>Your kids and grandkids do not need expensive skin care! </a:t>
            </a:r>
          </a:p>
          <a:p>
            <a:pPr>
              <a:lnSpc>
                <a:spcPct val="90000"/>
              </a:lnSpc>
            </a:pPr>
            <a:r>
              <a:rPr lang="en-US" sz="1900"/>
              <a:t>Largely driven by friends on social media and influencers</a:t>
            </a:r>
          </a:p>
          <a:p>
            <a:pPr>
              <a:lnSpc>
                <a:spcPct val="90000"/>
              </a:lnSpc>
            </a:pPr>
            <a:r>
              <a:rPr lang="en-US" sz="1900"/>
              <a:t>Parents are bringing in children as young as 7 </a:t>
            </a:r>
            <a:r>
              <a:rPr lang="en-US" sz="1900" err="1"/>
              <a:t>yrs</a:t>
            </a:r>
            <a:r>
              <a:rPr lang="en-US" sz="1900"/>
              <a:t> old at their request without any skin pathology (acne or eczema)</a:t>
            </a:r>
          </a:p>
          <a:p>
            <a:pPr>
              <a:lnSpc>
                <a:spcPct val="90000"/>
              </a:lnSpc>
            </a:pPr>
            <a:r>
              <a:rPr lang="en-US" sz="1900"/>
              <a:t>Early skin care can be a good routine to start as long as what is being used is age appropriate and not irritating to the skin. </a:t>
            </a:r>
          </a:p>
          <a:p>
            <a:pPr>
              <a:lnSpc>
                <a:spcPct val="90000"/>
              </a:lnSpc>
            </a:pPr>
            <a:r>
              <a:rPr lang="en-US" sz="1900"/>
              <a:t>Recommendation: gentle cleanser, gentle moisturizer and sunscreen all of which can be purchased at a reasonable cost over the counter</a:t>
            </a:r>
          </a:p>
        </p:txBody>
      </p:sp>
      <p:cxnSp>
        <p:nvCxnSpPr>
          <p:cNvPr id="29" name="Straight Connector 28">
            <a:extLst>
              <a:ext uri="{FF2B5EF4-FFF2-40B4-BE49-F238E27FC236}">
                <a16:creationId xmlns:a16="http://schemas.microsoft.com/office/drawing/2014/main" id="{A3A523CC-BD6C-4A0D-B9DB-1DC2CE1E22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807758" y="5501473"/>
            <a:ext cx="5455709" cy="135652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green dollar sign in a speech bubble&#10;&#10;Description automatically generated">
            <a:extLst>
              <a:ext uri="{FF2B5EF4-FFF2-40B4-BE49-F238E27FC236}">
                <a16:creationId xmlns:a16="http://schemas.microsoft.com/office/drawing/2014/main" id="{32CFFE15-9EBD-698D-AB81-4F961C3D6C3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294563" y="2114549"/>
            <a:ext cx="3617911" cy="4210052"/>
          </a:xfrm>
          <a:prstGeom prst="rect">
            <a:avLst/>
          </a:prstGeom>
        </p:spPr>
      </p:pic>
    </p:spTree>
    <p:extLst>
      <p:ext uri="{BB962C8B-B14F-4D97-AF65-F5344CB8AC3E}">
        <p14:creationId xmlns:p14="http://schemas.microsoft.com/office/powerpoint/2010/main" val="32917121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7ACDC-9619-6916-18DA-7C1C01161E97}"/>
              </a:ext>
            </a:extLst>
          </p:cNvPr>
          <p:cNvSpPr>
            <a:spLocks noGrp="1"/>
          </p:cNvSpPr>
          <p:nvPr>
            <p:ph type="title"/>
          </p:nvPr>
        </p:nvSpPr>
        <p:spPr/>
        <p:txBody>
          <a:bodyPr/>
          <a:lstStyle/>
          <a:p>
            <a:r>
              <a:rPr lang="en-US" dirty="0"/>
              <a:t>Hyperpigmentation</a:t>
            </a:r>
          </a:p>
        </p:txBody>
      </p:sp>
      <p:sp>
        <p:nvSpPr>
          <p:cNvPr id="3" name="Content Placeholder 2">
            <a:extLst>
              <a:ext uri="{FF2B5EF4-FFF2-40B4-BE49-F238E27FC236}">
                <a16:creationId xmlns:a16="http://schemas.microsoft.com/office/drawing/2014/main" id="{5A011EDE-7ABC-5A4E-6E6D-B809821D186B}"/>
              </a:ext>
            </a:extLst>
          </p:cNvPr>
          <p:cNvSpPr>
            <a:spLocks noGrp="1"/>
          </p:cNvSpPr>
          <p:nvPr>
            <p:ph idx="1"/>
          </p:nvPr>
        </p:nvSpPr>
        <p:spPr/>
        <p:txBody>
          <a:bodyPr vert="horz" lIns="91440" tIns="45720" rIns="91440" bIns="45720" rtlCol="0" anchor="t">
            <a:normAutofit/>
          </a:bodyPr>
          <a:lstStyle/>
          <a:p>
            <a:r>
              <a:rPr lang="en-US" dirty="0"/>
              <a:t>Melasma</a:t>
            </a:r>
          </a:p>
          <a:p>
            <a:r>
              <a:rPr lang="en-US" dirty="0"/>
              <a:t>Sun spots (lentigines)</a:t>
            </a:r>
          </a:p>
          <a:p>
            <a:r>
              <a:rPr lang="en-US" dirty="0"/>
              <a:t>Caused by hormones, sun induced, genetic or skin type</a:t>
            </a:r>
          </a:p>
          <a:p>
            <a:r>
              <a:rPr lang="en-US" dirty="0"/>
              <a:t>Treatment is challenging and improvement often short term with relapses</a:t>
            </a:r>
          </a:p>
          <a:p>
            <a:r>
              <a:rPr lang="en-US" dirty="0"/>
              <a:t>Bleaching creams OTC and RX, light therapy, lasers, resurfacing, chemical peels, tretinoin cream. </a:t>
            </a:r>
          </a:p>
          <a:p>
            <a:r>
              <a:rPr lang="en-US" dirty="0"/>
              <a:t>Strict sun protection is a must if pursuing treatment </a:t>
            </a:r>
          </a:p>
        </p:txBody>
      </p:sp>
    </p:spTree>
    <p:extLst>
      <p:ext uri="{BB962C8B-B14F-4D97-AF65-F5344CB8AC3E}">
        <p14:creationId xmlns:p14="http://schemas.microsoft.com/office/powerpoint/2010/main" val="18239722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B2BAECB-35E2-4DD9-8B8C-22D215DD0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Dermatologist injecting patient's face">
            <a:extLst>
              <a:ext uri="{FF2B5EF4-FFF2-40B4-BE49-F238E27FC236}">
                <a16:creationId xmlns:a16="http://schemas.microsoft.com/office/drawing/2014/main" id="{030E64C6-B639-8906-9470-A861DA224106}"/>
              </a:ext>
            </a:extLst>
          </p:cNvPr>
          <p:cNvPicPr>
            <a:picLocks noChangeAspect="1"/>
          </p:cNvPicPr>
          <p:nvPr/>
        </p:nvPicPr>
        <p:blipFill rotWithShape="1">
          <a:blip r:embed="rId2"/>
          <a:srcRect l="9783" r="39084" b="-1"/>
          <a:stretch/>
        </p:blipFill>
        <p:spPr>
          <a:xfrm>
            <a:off x="6938682" y="10"/>
            <a:ext cx="5253320" cy="6857990"/>
          </a:xfrm>
          <a:custGeom>
            <a:avLst/>
            <a:gdLst/>
            <a:ahLst/>
            <a:cxnLst/>
            <a:rect l="l" t="t" r="r" b="b"/>
            <a:pathLst>
              <a:path w="5253320" h="6858000">
                <a:moveTo>
                  <a:pt x="722088" y="0"/>
                </a:moveTo>
                <a:lnTo>
                  <a:pt x="5253320" y="0"/>
                </a:lnTo>
                <a:lnTo>
                  <a:pt x="5253320" y="6858000"/>
                </a:lnTo>
                <a:lnTo>
                  <a:pt x="0" y="6858000"/>
                </a:lnTo>
                <a:close/>
              </a:path>
            </a:pathLst>
          </a:custGeom>
        </p:spPr>
      </p:pic>
      <p:sp>
        <p:nvSpPr>
          <p:cNvPr id="2" name="Title 1">
            <a:extLst>
              <a:ext uri="{FF2B5EF4-FFF2-40B4-BE49-F238E27FC236}">
                <a16:creationId xmlns:a16="http://schemas.microsoft.com/office/drawing/2014/main" id="{AB6A5F8C-348D-87B0-9B13-23134ED11EE3}"/>
              </a:ext>
            </a:extLst>
          </p:cNvPr>
          <p:cNvSpPr>
            <a:spLocks noGrp="1"/>
          </p:cNvSpPr>
          <p:nvPr>
            <p:ph type="title"/>
          </p:nvPr>
        </p:nvSpPr>
        <p:spPr>
          <a:xfrm>
            <a:off x="1104901" y="467834"/>
            <a:ext cx="6132605" cy="1738422"/>
          </a:xfrm>
        </p:spPr>
        <p:txBody>
          <a:bodyPr>
            <a:normAutofit/>
          </a:bodyPr>
          <a:lstStyle/>
          <a:p>
            <a:r>
              <a:rPr lang="en-US" dirty="0"/>
              <a:t>Other Cosmetic treatments</a:t>
            </a:r>
          </a:p>
        </p:txBody>
      </p:sp>
      <p:cxnSp>
        <p:nvCxnSpPr>
          <p:cNvPr id="13" name="Straight Connector 12">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5528235" y="0"/>
            <a:ext cx="6663765" cy="99209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3CA45CEC-CDAD-29A7-F198-B0F7079DF67D}"/>
              </a:ext>
            </a:extLst>
          </p:cNvPr>
          <p:cNvSpPr>
            <a:spLocks noGrp="1"/>
          </p:cNvSpPr>
          <p:nvPr>
            <p:ph idx="1"/>
          </p:nvPr>
        </p:nvSpPr>
        <p:spPr>
          <a:xfrm>
            <a:off x="1104902" y="2206255"/>
            <a:ext cx="5487146" cy="4118345"/>
          </a:xfrm>
        </p:spPr>
        <p:txBody>
          <a:bodyPr vert="horz" lIns="91440" tIns="45720" rIns="91440" bIns="45720" rtlCol="0" anchor="t">
            <a:normAutofit/>
          </a:bodyPr>
          <a:lstStyle/>
          <a:p>
            <a:r>
              <a:rPr lang="en-US" dirty="0"/>
              <a:t>Neurotoxins (Botox, Dysport)</a:t>
            </a:r>
          </a:p>
          <a:p>
            <a:r>
              <a:rPr lang="en-US" dirty="0"/>
              <a:t>Hyaluronic acid fillers (</a:t>
            </a:r>
            <a:r>
              <a:rPr lang="en-US" dirty="0" err="1"/>
              <a:t>Juvederm</a:t>
            </a:r>
            <a:r>
              <a:rPr lang="en-US" dirty="0"/>
              <a:t>, Restylane)</a:t>
            </a:r>
          </a:p>
          <a:p>
            <a:r>
              <a:rPr lang="en-US" dirty="0"/>
              <a:t>Injectable poly-L-lactic acid (Sculptra)</a:t>
            </a:r>
          </a:p>
          <a:p>
            <a:r>
              <a:rPr lang="en-US" dirty="0"/>
              <a:t>Chemical peels</a:t>
            </a:r>
          </a:p>
          <a:p>
            <a:r>
              <a:rPr lang="en-US" dirty="0"/>
              <a:t>Resurfacing procedures (microneedling, microneedling with RF, CO2 resurfacing)</a:t>
            </a:r>
          </a:p>
          <a:p>
            <a:r>
              <a:rPr lang="en-US" dirty="0"/>
              <a:t>Surgery (face lift, </a:t>
            </a:r>
            <a:r>
              <a:rPr lang="en-US" dirty="0" err="1"/>
              <a:t>blepharplasty</a:t>
            </a:r>
            <a:r>
              <a:rPr lang="en-US" dirty="0"/>
              <a:t>, neck lift, </a:t>
            </a:r>
            <a:r>
              <a:rPr lang="en-US" dirty="0" err="1"/>
              <a:t>etc</a:t>
            </a:r>
            <a:r>
              <a:rPr lang="en-US" dirty="0"/>
              <a:t>)</a:t>
            </a:r>
          </a:p>
        </p:txBody>
      </p:sp>
    </p:spTree>
    <p:extLst>
      <p:ext uri="{BB962C8B-B14F-4D97-AF65-F5344CB8AC3E}">
        <p14:creationId xmlns:p14="http://schemas.microsoft.com/office/powerpoint/2010/main" val="37628917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1" name="Straight Connector 40">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55" name="Rectangle 54">
            <a:extLst>
              <a:ext uri="{FF2B5EF4-FFF2-40B4-BE49-F238E27FC236}">
                <a16:creationId xmlns:a16="http://schemas.microsoft.com/office/drawing/2014/main" id="{052B717E-679E-41A4-B95A-8F7DFAD3FA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23">
            <a:extLst>
              <a:ext uri="{FF2B5EF4-FFF2-40B4-BE49-F238E27FC236}">
                <a16:creationId xmlns:a16="http://schemas.microsoft.com/office/drawing/2014/main" id="{0B0EB278-F8C7-43AD-BCE2-A2F4D98C49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1"/>
            <a:ext cx="7960944" cy="6859759"/>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3837993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3837993 w 6125882"/>
              <a:gd name="connsiteY4" fmla="*/ 0 h 6857998"/>
              <a:gd name="connsiteX0" fmla="*/ 3244301 w 6125882"/>
              <a:gd name="connsiteY0" fmla="*/ 0 h 6868949"/>
              <a:gd name="connsiteX1" fmla="*/ 6125882 w 6125882"/>
              <a:gd name="connsiteY1" fmla="*/ 10951 h 6868949"/>
              <a:gd name="connsiteX2" fmla="*/ 6125882 w 6125882"/>
              <a:gd name="connsiteY2" fmla="*/ 6868949 h 6868949"/>
              <a:gd name="connsiteX3" fmla="*/ 0 w 6125882"/>
              <a:gd name="connsiteY3" fmla="*/ 6856996 h 6868949"/>
              <a:gd name="connsiteX4" fmla="*/ 3244301 w 6125882"/>
              <a:gd name="connsiteY4" fmla="*/ 0 h 6868949"/>
              <a:gd name="connsiteX0" fmla="*/ 3010169 w 6125882"/>
              <a:gd name="connsiteY0" fmla="*/ 0 h 6868949"/>
              <a:gd name="connsiteX1" fmla="*/ 6125882 w 6125882"/>
              <a:gd name="connsiteY1" fmla="*/ 10951 h 6868949"/>
              <a:gd name="connsiteX2" fmla="*/ 6125882 w 6125882"/>
              <a:gd name="connsiteY2" fmla="*/ 6868949 h 6868949"/>
              <a:gd name="connsiteX3" fmla="*/ 0 w 6125882"/>
              <a:gd name="connsiteY3" fmla="*/ 6856996 h 6868949"/>
              <a:gd name="connsiteX4" fmla="*/ 3010169 w 6125882"/>
              <a:gd name="connsiteY4" fmla="*/ 0 h 6868949"/>
              <a:gd name="connsiteX0" fmla="*/ 2951635 w 6067348"/>
              <a:gd name="connsiteY0" fmla="*/ 0 h 6868949"/>
              <a:gd name="connsiteX1" fmla="*/ 6067348 w 6067348"/>
              <a:gd name="connsiteY1" fmla="*/ 10951 h 6868949"/>
              <a:gd name="connsiteX2" fmla="*/ 6067348 w 6067348"/>
              <a:gd name="connsiteY2" fmla="*/ 6868949 h 6868949"/>
              <a:gd name="connsiteX3" fmla="*/ 0 w 6067348"/>
              <a:gd name="connsiteY3" fmla="*/ 6867946 h 6868949"/>
              <a:gd name="connsiteX4" fmla="*/ 2951635 w 6067348"/>
              <a:gd name="connsiteY4" fmla="*/ 0 h 6868949"/>
              <a:gd name="connsiteX0" fmla="*/ 2762929 w 6067348"/>
              <a:gd name="connsiteY0" fmla="*/ 0 h 6859759"/>
              <a:gd name="connsiteX1" fmla="*/ 6067348 w 6067348"/>
              <a:gd name="connsiteY1" fmla="*/ 1761 h 6859759"/>
              <a:gd name="connsiteX2" fmla="*/ 6067348 w 6067348"/>
              <a:gd name="connsiteY2" fmla="*/ 6859759 h 6859759"/>
              <a:gd name="connsiteX3" fmla="*/ 0 w 6067348"/>
              <a:gd name="connsiteY3" fmla="*/ 6858756 h 6859759"/>
              <a:gd name="connsiteX4" fmla="*/ 2762929 w 6067348"/>
              <a:gd name="connsiteY4" fmla="*/ 0 h 6859759"/>
              <a:gd name="connsiteX0" fmla="*/ 2675315 w 6067348"/>
              <a:gd name="connsiteY0" fmla="*/ 0 h 6859759"/>
              <a:gd name="connsiteX1" fmla="*/ 6067348 w 6067348"/>
              <a:gd name="connsiteY1" fmla="*/ 1761 h 6859759"/>
              <a:gd name="connsiteX2" fmla="*/ 6067348 w 6067348"/>
              <a:gd name="connsiteY2" fmla="*/ 6859759 h 6859759"/>
              <a:gd name="connsiteX3" fmla="*/ 0 w 6067348"/>
              <a:gd name="connsiteY3" fmla="*/ 6858756 h 6859759"/>
              <a:gd name="connsiteX4" fmla="*/ 2675315 w 6067348"/>
              <a:gd name="connsiteY4" fmla="*/ 0 h 6859759"/>
              <a:gd name="connsiteX0" fmla="*/ 2446171 w 5838204"/>
              <a:gd name="connsiteY0" fmla="*/ 0 h 6859759"/>
              <a:gd name="connsiteX1" fmla="*/ 5838204 w 5838204"/>
              <a:gd name="connsiteY1" fmla="*/ 1761 h 6859759"/>
              <a:gd name="connsiteX2" fmla="*/ 5838204 w 5838204"/>
              <a:gd name="connsiteY2" fmla="*/ 6859759 h 6859759"/>
              <a:gd name="connsiteX3" fmla="*/ 0 w 5838204"/>
              <a:gd name="connsiteY3" fmla="*/ 6858756 h 6859759"/>
              <a:gd name="connsiteX4" fmla="*/ 2446171 w 5838204"/>
              <a:gd name="connsiteY4" fmla="*/ 0 h 6859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8204" h="6859759">
                <a:moveTo>
                  <a:pt x="2446171" y="0"/>
                </a:moveTo>
                <a:lnTo>
                  <a:pt x="5838204" y="1761"/>
                </a:lnTo>
                <a:lnTo>
                  <a:pt x="5838204" y="6859759"/>
                </a:lnTo>
                <a:lnTo>
                  <a:pt x="0" y="6858756"/>
                </a:lnTo>
                <a:lnTo>
                  <a:pt x="2446171"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5B0B8D8-122C-E641-1EA7-9828594E6A56}"/>
              </a:ext>
            </a:extLst>
          </p:cNvPr>
          <p:cNvSpPr>
            <a:spLocks noGrp="1"/>
          </p:cNvSpPr>
          <p:nvPr>
            <p:ph type="title"/>
          </p:nvPr>
        </p:nvSpPr>
        <p:spPr>
          <a:xfrm>
            <a:off x="960350" y="541964"/>
            <a:ext cx="4768938" cy="3818667"/>
          </a:xfrm>
        </p:spPr>
        <p:txBody>
          <a:bodyPr vert="horz" lIns="91440" tIns="45720" rIns="91440" bIns="45720" rtlCol="0" anchor="b">
            <a:normAutofit/>
          </a:bodyPr>
          <a:lstStyle/>
          <a:p>
            <a:r>
              <a:rPr lang="en-US" sz="4600"/>
              <a:t>Questions????</a:t>
            </a:r>
          </a:p>
        </p:txBody>
      </p:sp>
      <p:cxnSp>
        <p:nvCxnSpPr>
          <p:cNvPr id="59" name="Straight Connector 58">
            <a:extLst>
              <a:ext uri="{FF2B5EF4-FFF2-40B4-BE49-F238E27FC236}">
                <a16:creationId xmlns:a16="http://schemas.microsoft.com/office/drawing/2014/main" id="{50A7A0AD-25ED-4137-AA04-A0E36CAA8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1187" y="10631"/>
            <a:ext cx="876073" cy="68580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186F20B-6445-4368-B022-F9EABF15AE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9307961" y="640726"/>
            <a:ext cx="2884039" cy="621727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9F97BBF-9EBF-4BEE-B39C-E6C666941D8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4086" y="0"/>
            <a:ext cx="2757914" cy="142520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person and person standing in front of a glass door&#10;&#10;Description automatically generated">
            <a:extLst>
              <a:ext uri="{FF2B5EF4-FFF2-40B4-BE49-F238E27FC236}">
                <a16:creationId xmlns:a16="http://schemas.microsoft.com/office/drawing/2014/main" id="{4EA3D72C-6CB9-AE78-3BEC-F0A2CCD85C9E}"/>
              </a:ext>
            </a:extLst>
          </p:cNvPr>
          <p:cNvPicPr>
            <a:picLocks noChangeAspect="1"/>
          </p:cNvPicPr>
          <p:nvPr/>
        </p:nvPicPr>
        <p:blipFill>
          <a:blip r:embed="rId2"/>
          <a:stretch>
            <a:fillRect/>
          </a:stretch>
        </p:blipFill>
        <p:spPr>
          <a:xfrm>
            <a:off x="6096000" y="651981"/>
            <a:ext cx="5562600" cy="5562600"/>
          </a:xfrm>
          <a:prstGeom prst="rect">
            <a:avLst/>
          </a:prstGeom>
        </p:spPr>
      </p:pic>
    </p:spTree>
    <p:extLst>
      <p:ext uri="{BB962C8B-B14F-4D97-AF65-F5344CB8AC3E}">
        <p14:creationId xmlns:p14="http://schemas.microsoft.com/office/powerpoint/2010/main" val="2534066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3727B-7B87-06E8-7D9A-2CA9A0C14511}"/>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1637D0F8-1A12-FCC2-D027-7543337BC24E}"/>
              </a:ext>
            </a:extLst>
          </p:cNvPr>
          <p:cNvSpPr>
            <a:spLocks noGrp="1"/>
          </p:cNvSpPr>
          <p:nvPr>
            <p:ph idx="1"/>
          </p:nvPr>
        </p:nvSpPr>
        <p:spPr/>
        <p:txBody>
          <a:bodyPr vert="horz" lIns="91440" tIns="45720" rIns="91440" bIns="45720" rtlCol="0" anchor="t">
            <a:normAutofit fontScale="92500" lnSpcReduction="10000"/>
          </a:bodyPr>
          <a:lstStyle/>
          <a:p>
            <a:r>
              <a:rPr lang="en-US" dirty="0"/>
              <a:t>Merkelcell.org, </a:t>
            </a:r>
            <a:r>
              <a:rPr lang="en-US" dirty="0">
                <a:ea typeface="+mn-lt"/>
                <a:cs typeface="+mn-lt"/>
              </a:rPr>
              <a:t>https://merkelcell.org/resources/pictures-of-merkel-cell-carcinoma/</a:t>
            </a:r>
            <a:endParaRPr lang="en-US" dirty="0"/>
          </a:p>
          <a:p>
            <a:r>
              <a:rPr lang="en-US" dirty="0"/>
              <a:t>Skin cancer foundation, </a:t>
            </a:r>
            <a:r>
              <a:rPr lang="en-US" dirty="0">
                <a:ea typeface="+mn-lt"/>
                <a:cs typeface="+mn-lt"/>
              </a:rPr>
              <a:t>https://www.skincancer.org/skin-cancer-information/</a:t>
            </a:r>
            <a:endParaRPr lang="en-US" dirty="0"/>
          </a:p>
          <a:p>
            <a:r>
              <a:rPr lang="en-US" dirty="0"/>
              <a:t>Mississippi State Department of Health</a:t>
            </a:r>
          </a:p>
          <a:p>
            <a:r>
              <a:rPr lang="en-US" dirty="0"/>
              <a:t>American Academy of Dermatology</a:t>
            </a:r>
          </a:p>
          <a:p>
            <a:r>
              <a:rPr lang="en-US" dirty="0"/>
              <a:t>CDC-State Cancer Profiles, </a:t>
            </a:r>
            <a:r>
              <a:rPr lang="en-US" dirty="0">
                <a:ea typeface="+mn-lt"/>
                <a:cs typeface="+mn-lt"/>
              </a:rPr>
              <a:t>https://statecancerprofiles.cancer.gov/map/map.withimage.php?28&amp;county&amp;001&amp;053&amp;00&amp;0&amp;02&amp;0&amp;1&amp;5&amp;0#results</a:t>
            </a:r>
            <a:endParaRPr lang="en-US" dirty="0"/>
          </a:p>
          <a:p>
            <a:r>
              <a:rPr lang="en-US" dirty="0"/>
              <a:t>Jama dermatology 2016, </a:t>
            </a:r>
            <a:r>
              <a:rPr lang="en-US" dirty="0">
                <a:ea typeface="+mn-lt"/>
                <a:cs typeface="+mn-lt"/>
              </a:rPr>
              <a:t>https://www.skincancer.org/get-involved/sign-the-petition/</a:t>
            </a:r>
            <a:endParaRPr lang="en-US" dirty="0"/>
          </a:p>
          <a:p>
            <a:r>
              <a:rPr lang="en-US" dirty="0"/>
              <a:t>Cheng, Carol, MD, UCLA Health </a:t>
            </a:r>
            <a:r>
              <a:rPr lang="en-US" dirty="0">
                <a:ea typeface="+mn-lt"/>
                <a:cs typeface="+mn-lt"/>
              </a:rPr>
              <a:t>https://www.uclahealth.org/news/kids-skincare-dermatologists-advice</a:t>
            </a:r>
            <a:endParaRPr lang="en-US" dirty="0"/>
          </a:p>
        </p:txBody>
      </p:sp>
    </p:spTree>
    <p:extLst>
      <p:ext uri="{BB962C8B-B14F-4D97-AF65-F5344CB8AC3E}">
        <p14:creationId xmlns:p14="http://schemas.microsoft.com/office/powerpoint/2010/main" val="3285119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8222250-799A-4AD0-9BD1-BE6EB7A06A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B770432A-C0A6-4D4F-AE2C-705049DAB8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6244921" y="-5976"/>
            <a:ext cx="5947079" cy="6874927"/>
          </a:xfrm>
          <a:custGeom>
            <a:avLst/>
            <a:gdLst>
              <a:gd name="connsiteX0" fmla="*/ 0 w 4584879"/>
              <a:gd name="connsiteY0" fmla="*/ 0 h 6863976"/>
              <a:gd name="connsiteX1" fmla="*/ 4584879 w 4584879"/>
              <a:gd name="connsiteY1" fmla="*/ 0 h 6863976"/>
              <a:gd name="connsiteX2" fmla="*/ 2493114 w 4584879"/>
              <a:gd name="connsiteY2" fmla="*/ 6863976 h 6863976"/>
              <a:gd name="connsiteX3" fmla="*/ 0 w 4584879"/>
              <a:gd name="connsiteY3" fmla="*/ 6863976 h 6863976"/>
              <a:gd name="connsiteX0" fmla="*/ 0 w 4584879"/>
              <a:gd name="connsiteY0" fmla="*/ 0 h 6863976"/>
              <a:gd name="connsiteX1" fmla="*/ 4584879 w 4584879"/>
              <a:gd name="connsiteY1" fmla="*/ 0 h 6863976"/>
              <a:gd name="connsiteX2" fmla="*/ 3571269 w 4584879"/>
              <a:gd name="connsiteY2" fmla="*/ 6853025 h 6863976"/>
              <a:gd name="connsiteX3" fmla="*/ 0 w 4584879"/>
              <a:gd name="connsiteY3" fmla="*/ 6863976 h 6863976"/>
              <a:gd name="connsiteX4" fmla="*/ 0 w 4584879"/>
              <a:gd name="connsiteY4" fmla="*/ 0 h 6863976"/>
              <a:gd name="connsiteX0" fmla="*/ 0 w 4584879"/>
              <a:gd name="connsiteY0" fmla="*/ 0 h 6863976"/>
              <a:gd name="connsiteX1" fmla="*/ 4584879 w 4584879"/>
              <a:gd name="connsiteY1" fmla="*/ 0 h 6863976"/>
              <a:gd name="connsiteX2" fmla="*/ 3571269 w 4584879"/>
              <a:gd name="connsiteY2" fmla="*/ 6853025 h 6863976"/>
              <a:gd name="connsiteX3" fmla="*/ 0 w 4584879"/>
              <a:gd name="connsiteY3" fmla="*/ 6863976 h 6863976"/>
              <a:gd name="connsiteX4" fmla="*/ 0 w 4584879"/>
              <a:gd name="connsiteY4" fmla="*/ 0 h 6863976"/>
              <a:gd name="connsiteX0" fmla="*/ 0 w 4584879"/>
              <a:gd name="connsiteY0" fmla="*/ 0 h 6863976"/>
              <a:gd name="connsiteX1" fmla="*/ 4584879 w 4584879"/>
              <a:gd name="connsiteY1" fmla="*/ 0 h 6863976"/>
              <a:gd name="connsiteX2" fmla="*/ 3677452 w 4584879"/>
              <a:gd name="connsiteY2" fmla="*/ 6853025 h 6863976"/>
              <a:gd name="connsiteX3" fmla="*/ 0 w 4584879"/>
              <a:gd name="connsiteY3" fmla="*/ 6863976 h 6863976"/>
              <a:gd name="connsiteX4" fmla="*/ 0 w 4584879"/>
              <a:gd name="connsiteY4" fmla="*/ 0 h 6863976"/>
              <a:gd name="connsiteX0" fmla="*/ 0 w 4584879"/>
              <a:gd name="connsiteY0" fmla="*/ 0 h 6874927"/>
              <a:gd name="connsiteX1" fmla="*/ 4584879 w 4584879"/>
              <a:gd name="connsiteY1" fmla="*/ 0 h 6874927"/>
              <a:gd name="connsiteX2" fmla="*/ 3693787 w 4584879"/>
              <a:gd name="connsiteY2" fmla="*/ 6874927 h 6874927"/>
              <a:gd name="connsiteX3" fmla="*/ 0 w 4584879"/>
              <a:gd name="connsiteY3" fmla="*/ 6863976 h 6874927"/>
              <a:gd name="connsiteX4" fmla="*/ 0 w 4584879"/>
              <a:gd name="connsiteY4" fmla="*/ 0 h 6874927"/>
              <a:gd name="connsiteX0" fmla="*/ 0 w 4584879"/>
              <a:gd name="connsiteY0" fmla="*/ 0 h 6874927"/>
              <a:gd name="connsiteX1" fmla="*/ 4584879 w 4584879"/>
              <a:gd name="connsiteY1" fmla="*/ 0 h 6874927"/>
              <a:gd name="connsiteX2" fmla="*/ 3842978 w 4584879"/>
              <a:gd name="connsiteY2" fmla="*/ 6874927 h 6874927"/>
              <a:gd name="connsiteX3" fmla="*/ 0 w 4584879"/>
              <a:gd name="connsiteY3" fmla="*/ 6863976 h 6874927"/>
              <a:gd name="connsiteX4" fmla="*/ 0 w 4584879"/>
              <a:gd name="connsiteY4" fmla="*/ 0 h 6874927"/>
              <a:gd name="connsiteX0" fmla="*/ 0 w 4435688"/>
              <a:gd name="connsiteY0" fmla="*/ 0 h 6874927"/>
              <a:gd name="connsiteX1" fmla="*/ 4435688 w 4435688"/>
              <a:gd name="connsiteY1" fmla="*/ 4763 h 6874927"/>
              <a:gd name="connsiteX2" fmla="*/ 3842978 w 4435688"/>
              <a:gd name="connsiteY2" fmla="*/ 6874927 h 6874927"/>
              <a:gd name="connsiteX3" fmla="*/ 0 w 4435688"/>
              <a:gd name="connsiteY3" fmla="*/ 6863976 h 6874927"/>
              <a:gd name="connsiteX4" fmla="*/ 0 w 4435688"/>
              <a:gd name="connsiteY4" fmla="*/ 0 h 6874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5688" h="6874927">
                <a:moveTo>
                  <a:pt x="0" y="0"/>
                </a:moveTo>
                <a:lnTo>
                  <a:pt x="4435688" y="4763"/>
                </a:lnTo>
                <a:lnTo>
                  <a:pt x="3842978" y="6874927"/>
                </a:lnTo>
                <a:lnTo>
                  <a:pt x="0" y="6863976"/>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3269BFB-02A6-425F-55D0-B1D2AB7797F2}"/>
              </a:ext>
            </a:extLst>
          </p:cNvPr>
          <p:cNvSpPr>
            <a:spLocks noGrp="1"/>
          </p:cNvSpPr>
          <p:nvPr>
            <p:ph type="title"/>
          </p:nvPr>
        </p:nvSpPr>
        <p:spPr>
          <a:xfrm>
            <a:off x="7218705" y="542926"/>
            <a:ext cx="4439894" cy="1668143"/>
          </a:xfrm>
        </p:spPr>
        <p:txBody>
          <a:bodyPr>
            <a:normAutofit/>
          </a:bodyPr>
          <a:lstStyle/>
          <a:p>
            <a:r>
              <a:rPr lang="en-US" dirty="0"/>
              <a:t>Types of skin cancer</a:t>
            </a:r>
          </a:p>
        </p:txBody>
      </p:sp>
      <p:pic>
        <p:nvPicPr>
          <p:cNvPr id="4" name="Content Placeholder 3" descr="Close-up of skin diseases&#10;&#10;Description automatically generated">
            <a:extLst>
              <a:ext uri="{FF2B5EF4-FFF2-40B4-BE49-F238E27FC236}">
                <a16:creationId xmlns:a16="http://schemas.microsoft.com/office/drawing/2014/main" id="{25D44D27-5465-A7CA-88CC-C857F8ACD039}"/>
              </a:ext>
            </a:extLst>
          </p:cNvPr>
          <p:cNvPicPr>
            <a:picLocks noChangeAspect="1"/>
          </p:cNvPicPr>
          <p:nvPr/>
        </p:nvPicPr>
        <p:blipFill>
          <a:blip r:embed="rId2"/>
          <a:stretch>
            <a:fillRect/>
          </a:stretch>
        </p:blipFill>
        <p:spPr>
          <a:xfrm>
            <a:off x="533400" y="1946798"/>
            <a:ext cx="5270053" cy="2964404"/>
          </a:xfrm>
          <a:prstGeom prst="rect">
            <a:avLst/>
          </a:prstGeom>
        </p:spPr>
      </p:pic>
      <p:cxnSp>
        <p:nvCxnSpPr>
          <p:cNvPr id="15" name="Straight Connector 14">
            <a:extLst>
              <a:ext uri="{FF2B5EF4-FFF2-40B4-BE49-F238E27FC236}">
                <a16:creationId xmlns:a16="http://schemas.microsoft.com/office/drawing/2014/main" id="{78FBE787-8B1D-40E5-8468-6F665BB5D7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43268" y="0"/>
            <a:ext cx="488370" cy="688040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D6DDEA3D-14AB-EA7D-DA91-71AA31C36057}"/>
              </a:ext>
            </a:extLst>
          </p:cNvPr>
          <p:cNvSpPr>
            <a:spLocks noGrp="1"/>
          </p:cNvSpPr>
          <p:nvPr>
            <p:ph idx="1"/>
          </p:nvPr>
        </p:nvSpPr>
        <p:spPr>
          <a:xfrm>
            <a:off x="7218706" y="2211069"/>
            <a:ext cx="4439894" cy="4113531"/>
          </a:xfrm>
        </p:spPr>
        <p:txBody>
          <a:bodyPr vert="horz" lIns="91440" tIns="45720" rIns="91440" bIns="45720" rtlCol="0" anchor="t">
            <a:normAutofit/>
          </a:bodyPr>
          <a:lstStyle/>
          <a:p>
            <a:r>
              <a:rPr lang="en-US" dirty="0">
                <a:ea typeface="+mn-lt"/>
                <a:cs typeface="+mn-lt"/>
              </a:rPr>
              <a:t>Basal cell carcinoma (BCC) is the most common form of skin cancer. An estimated 3.6 million cases of BCC are diagnosed in the U.S. each year.</a:t>
            </a:r>
            <a:r>
              <a:rPr lang="en-US" sz="1100" baseline="30000" dirty="0">
                <a:ea typeface="+mn-lt"/>
                <a:cs typeface="+mn-lt"/>
              </a:rPr>
              <a:t>8,1</a:t>
            </a:r>
            <a:endParaRPr lang="en-US" dirty="0"/>
          </a:p>
          <a:p>
            <a:r>
              <a:rPr lang="en-US" dirty="0">
                <a:ea typeface="+mn-lt"/>
                <a:cs typeface="+mn-lt"/>
              </a:rPr>
              <a:t>Squamous cell carcinoma (SCC) is the second most common form of skin cancer. An estimated 1.8 million cases of SCC are diagnosed in the U.S. each year.</a:t>
            </a:r>
            <a:r>
              <a:rPr lang="en-US" sz="1100" baseline="30000" dirty="0">
                <a:ea typeface="+mn-lt"/>
                <a:cs typeface="+mn-lt"/>
              </a:rPr>
              <a:t>8,1</a:t>
            </a:r>
            <a:endParaRPr lang="en-US" dirty="0"/>
          </a:p>
          <a:p>
            <a:endParaRPr lang="en-US" dirty="0"/>
          </a:p>
        </p:txBody>
      </p:sp>
    </p:spTree>
    <p:extLst>
      <p:ext uri="{BB962C8B-B14F-4D97-AF65-F5344CB8AC3E}">
        <p14:creationId xmlns:p14="http://schemas.microsoft.com/office/powerpoint/2010/main" val="665404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980B5-F47E-362C-92B9-3BBADEEFFE38}"/>
              </a:ext>
            </a:extLst>
          </p:cNvPr>
          <p:cNvSpPr>
            <a:spLocks noGrp="1"/>
          </p:cNvSpPr>
          <p:nvPr>
            <p:ph type="title"/>
          </p:nvPr>
        </p:nvSpPr>
        <p:spPr/>
        <p:txBody>
          <a:bodyPr/>
          <a:lstStyle/>
          <a:p>
            <a:r>
              <a:rPr lang="en-US" dirty="0"/>
              <a:t>Basal cell carcinoma</a:t>
            </a:r>
          </a:p>
        </p:txBody>
      </p:sp>
      <p:pic>
        <p:nvPicPr>
          <p:cNvPr id="4" name="Content Placeholder 3" descr="basal cell carcinoma bcc">
            <a:extLst>
              <a:ext uri="{FF2B5EF4-FFF2-40B4-BE49-F238E27FC236}">
                <a16:creationId xmlns:a16="http://schemas.microsoft.com/office/drawing/2014/main" id="{8769B62D-962A-D8EC-7F5C-9EE27ED0A07F}"/>
              </a:ext>
            </a:extLst>
          </p:cNvPr>
          <p:cNvPicPr>
            <a:picLocks noGrp="1" noChangeAspect="1"/>
          </p:cNvPicPr>
          <p:nvPr>
            <p:ph idx="1"/>
          </p:nvPr>
        </p:nvPicPr>
        <p:blipFill>
          <a:blip r:embed="rId2"/>
          <a:stretch>
            <a:fillRect/>
          </a:stretch>
        </p:blipFill>
        <p:spPr>
          <a:xfrm>
            <a:off x="1137250" y="1883750"/>
            <a:ext cx="2728822" cy="1947232"/>
          </a:xfrm>
        </p:spPr>
      </p:pic>
      <p:pic>
        <p:nvPicPr>
          <p:cNvPr id="5" name="Picture 4" descr="A basal cell carcinoma may be pigmented, like this one, on skin of color.">
            <a:extLst>
              <a:ext uri="{FF2B5EF4-FFF2-40B4-BE49-F238E27FC236}">
                <a16:creationId xmlns:a16="http://schemas.microsoft.com/office/drawing/2014/main" id="{2F7764CF-1CE9-8034-DAED-465CEF2B6B01}"/>
              </a:ext>
            </a:extLst>
          </p:cNvPr>
          <p:cNvPicPr>
            <a:picLocks noChangeAspect="1"/>
          </p:cNvPicPr>
          <p:nvPr/>
        </p:nvPicPr>
        <p:blipFill>
          <a:blip r:embed="rId3"/>
          <a:stretch>
            <a:fillRect/>
          </a:stretch>
        </p:blipFill>
        <p:spPr>
          <a:xfrm>
            <a:off x="1072551" y="4401755"/>
            <a:ext cx="2743199" cy="1936376"/>
          </a:xfrm>
          <a:prstGeom prst="rect">
            <a:avLst/>
          </a:prstGeom>
        </p:spPr>
      </p:pic>
      <p:pic>
        <p:nvPicPr>
          <p:cNvPr id="6" name="Picture 5" descr="BCC on nose of Latino male">
            <a:extLst>
              <a:ext uri="{FF2B5EF4-FFF2-40B4-BE49-F238E27FC236}">
                <a16:creationId xmlns:a16="http://schemas.microsoft.com/office/drawing/2014/main" id="{149C4FB3-318B-D163-8930-16B6C9F18EDF}"/>
              </a:ext>
            </a:extLst>
          </p:cNvPr>
          <p:cNvPicPr>
            <a:picLocks noChangeAspect="1"/>
          </p:cNvPicPr>
          <p:nvPr/>
        </p:nvPicPr>
        <p:blipFill>
          <a:blip r:embed="rId4"/>
          <a:stretch>
            <a:fillRect/>
          </a:stretch>
        </p:blipFill>
        <p:spPr>
          <a:xfrm>
            <a:off x="4855954" y="1995758"/>
            <a:ext cx="2623867" cy="1831315"/>
          </a:xfrm>
          <a:prstGeom prst="rect">
            <a:avLst/>
          </a:prstGeom>
        </p:spPr>
      </p:pic>
      <p:pic>
        <p:nvPicPr>
          <p:cNvPr id="7" name="Picture 6" descr="basal cell carcinoma woman's face">
            <a:extLst>
              <a:ext uri="{FF2B5EF4-FFF2-40B4-BE49-F238E27FC236}">
                <a16:creationId xmlns:a16="http://schemas.microsoft.com/office/drawing/2014/main" id="{416EF9F8-FC79-65F3-4FD1-7D70FB9C974D}"/>
              </a:ext>
            </a:extLst>
          </p:cNvPr>
          <p:cNvPicPr>
            <a:picLocks noChangeAspect="1"/>
          </p:cNvPicPr>
          <p:nvPr/>
        </p:nvPicPr>
        <p:blipFill>
          <a:blip r:embed="rId5"/>
          <a:stretch>
            <a:fillRect/>
          </a:stretch>
        </p:blipFill>
        <p:spPr>
          <a:xfrm>
            <a:off x="4856313" y="4401269"/>
            <a:ext cx="2623148" cy="1937348"/>
          </a:xfrm>
          <a:prstGeom prst="rect">
            <a:avLst/>
          </a:prstGeom>
        </p:spPr>
      </p:pic>
      <p:pic>
        <p:nvPicPr>
          <p:cNvPr id="8" name="Picture 7" descr="A close-up of a wound&#10;&#10;Description automatically generated">
            <a:extLst>
              <a:ext uri="{FF2B5EF4-FFF2-40B4-BE49-F238E27FC236}">
                <a16:creationId xmlns:a16="http://schemas.microsoft.com/office/drawing/2014/main" id="{C31EA3D0-242C-A18A-7660-3A8E68BFEBA8}"/>
              </a:ext>
            </a:extLst>
          </p:cNvPr>
          <p:cNvPicPr>
            <a:picLocks noChangeAspect="1"/>
          </p:cNvPicPr>
          <p:nvPr/>
        </p:nvPicPr>
        <p:blipFill>
          <a:blip r:embed="rId6"/>
          <a:stretch>
            <a:fillRect/>
          </a:stretch>
        </p:blipFill>
        <p:spPr>
          <a:xfrm>
            <a:off x="8246853" y="1943227"/>
            <a:ext cx="2743199" cy="1936376"/>
          </a:xfrm>
          <a:prstGeom prst="rect">
            <a:avLst/>
          </a:prstGeom>
        </p:spPr>
      </p:pic>
      <p:pic>
        <p:nvPicPr>
          <p:cNvPr id="9" name="Picture 8" descr="an open sore on the skin basal cell carcinoma">
            <a:extLst>
              <a:ext uri="{FF2B5EF4-FFF2-40B4-BE49-F238E27FC236}">
                <a16:creationId xmlns:a16="http://schemas.microsoft.com/office/drawing/2014/main" id="{CA9AC3C0-DD99-9CA5-A97C-C777C84DCE49}"/>
              </a:ext>
            </a:extLst>
          </p:cNvPr>
          <p:cNvPicPr>
            <a:picLocks noChangeAspect="1"/>
          </p:cNvPicPr>
          <p:nvPr/>
        </p:nvPicPr>
        <p:blipFill>
          <a:blip r:embed="rId7"/>
          <a:stretch>
            <a:fillRect/>
          </a:stretch>
        </p:blipFill>
        <p:spPr>
          <a:xfrm>
            <a:off x="8246853" y="4401755"/>
            <a:ext cx="2743199" cy="1936376"/>
          </a:xfrm>
          <a:prstGeom prst="rect">
            <a:avLst/>
          </a:prstGeom>
        </p:spPr>
      </p:pic>
    </p:spTree>
    <p:extLst>
      <p:ext uri="{BB962C8B-B14F-4D97-AF65-F5344CB8AC3E}">
        <p14:creationId xmlns:p14="http://schemas.microsoft.com/office/powerpoint/2010/main" val="3844592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7C779-DF4C-1966-A8EA-3A6FE88A261F}"/>
              </a:ext>
            </a:extLst>
          </p:cNvPr>
          <p:cNvSpPr>
            <a:spLocks noGrp="1"/>
          </p:cNvSpPr>
          <p:nvPr>
            <p:ph type="title"/>
          </p:nvPr>
        </p:nvSpPr>
        <p:spPr/>
        <p:txBody>
          <a:bodyPr/>
          <a:lstStyle/>
          <a:p>
            <a:r>
              <a:rPr lang="en-US" dirty="0"/>
              <a:t>Squamous cell carcinoma</a:t>
            </a:r>
          </a:p>
        </p:txBody>
      </p:sp>
      <p:pic>
        <p:nvPicPr>
          <p:cNvPr id="4" name="Content Placeholder 3" descr="squamous cell carcinoma on lip">
            <a:extLst>
              <a:ext uri="{FF2B5EF4-FFF2-40B4-BE49-F238E27FC236}">
                <a16:creationId xmlns:a16="http://schemas.microsoft.com/office/drawing/2014/main" id="{D3FD50BF-1ADA-C479-39C4-AA8B7CC06C6B}"/>
              </a:ext>
            </a:extLst>
          </p:cNvPr>
          <p:cNvPicPr>
            <a:picLocks noGrp="1" noChangeAspect="1"/>
          </p:cNvPicPr>
          <p:nvPr>
            <p:ph idx="1"/>
          </p:nvPr>
        </p:nvPicPr>
        <p:blipFill>
          <a:blip r:embed="rId2"/>
          <a:stretch>
            <a:fillRect/>
          </a:stretch>
        </p:blipFill>
        <p:spPr>
          <a:xfrm>
            <a:off x="997429" y="1815007"/>
            <a:ext cx="3238500" cy="2286000"/>
          </a:xfrm>
        </p:spPr>
      </p:pic>
      <p:pic>
        <p:nvPicPr>
          <p:cNvPr id="5" name="Picture 4" descr="Une plaie ouverte qui saigne, forme des croûtes et persiste depuis plusieurs semaines.">
            <a:extLst>
              <a:ext uri="{FF2B5EF4-FFF2-40B4-BE49-F238E27FC236}">
                <a16:creationId xmlns:a16="http://schemas.microsoft.com/office/drawing/2014/main" id="{3CFFB9EC-41DA-F439-A711-308757E17AD3}"/>
              </a:ext>
            </a:extLst>
          </p:cNvPr>
          <p:cNvPicPr>
            <a:picLocks noChangeAspect="1"/>
          </p:cNvPicPr>
          <p:nvPr/>
        </p:nvPicPr>
        <p:blipFill>
          <a:blip r:embed="rId3"/>
          <a:stretch>
            <a:fillRect/>
          </a:stretch>
        </p:blipFill>
        <p:spPr>
          <a:xfrm>
            <a:off x="4870599" y="1817659"/>
            <a:ext cx="3112158" cy="2273778"/>
          </a:xfrm>
          <a:prstGeom prst="rect">
            <a:avLst/>
          </a:prstGeom>
        </p:spPr>
      </p:pic>
      <p:pic>
        <p:nvPicPr>
          <p:cNvPr id="6" name="Picture 5" descr="wart-like growth squamous cell carcinoma on ear">
            <a:extLst>
              <a:ext uri="{FF2B5EF4-FFF2-40B4-BE49-F238E27FC236}">
                <a16:creationId xmlns:a16="http://schemas.microsoft.com/office/drawing/2014/main" id="{22DCB31B-0BE7-BDC4-BEDF-D5395EEDAAA2}"/>
              </a:ext>
            </a:extLst>
          </p:cNvPr>
          <p:cNvPicPr>
            <a:picLocks noChangeAspect="1"/>
          </p:cNvPicPr>
          <p:nvPr/>
        </p:nvPicPr>
        <p:blipFill>
          <a:blip r:embed="rId4"/>
          <a:stretch>
            <a:fillRect/>
          </a:stretch>
        </p:blipFill>
        <p:spPr>
          <a:xfrm>
            <a:off x="8764438" y="1814196"/>
            <a:ext cx="2743200" cy="2280702"/>
          </a:xfrm>
          <a:prstGeom prst="rect">
            <a:avLst/>
          </a:prstGeom>
        </p:spPr>
      </p:pic>
      <p:pic>
        <p:nvPicPr>
          <p:cNvPr id="7" name="Picture 6" descr="Patch on man hand squamous cell carcinoma">
            <a:extLst>
              <a:ext uri="{FF2B5EF4-FFF2-40B4-BE49-F238E27FC236}">
                <a16:creationId xmlns:a16="http://schemas.microsoft.com/office/drawing/2014/main" id="{F7959D94-E766-D16F-5F6F-586B86609DF4}"/>
              </a:ext>
            </a:extLst>
          </p:cNvPr>
          <p:cNvPicPr>
            <a:picLocks noChangeAspect="1"/>
          </p:cNvPicPr>
          <p:nvPr/>
        </p:nvPicPr>
        <p:blipFill>
          <a:blip r:embed="rId5"/>
          <a:stretch>
            <a:fillRect/>
          </a:stretch>
        </p:blipFill>
        <p:spPr>
          <a:xfrm>
            <a:off x="1144438" y="4545529"/>
            <a:ext cx="2743199" cy="1936376"/>
          </a:xfrm>
          <a:prstGeom prst="rect">
            <a:avLst/>
          </a:prstGeom>
        </p:spPr>
      </p:pic>
      <p:pic>
        <p:nvPicPr>
          <p:cNvPr id="8" name="Picture 7" descr="cutaneous horn squamous cell carcinoma lower eyelid">
            <a:extLst>
              <a:ext uri="{FF2B5EF4-FFF2-40B4-BE49-F238E27FC236}">
                <a16:creationId xmlns:a16="http://schemas.microsoft.com/office/drawing/2014/main" id="{DD398754-67E8-ED61-D6D9-EFCA36207DF9}"/>
              </a:ext>
            </a:extLst>
          </p:cNvPr>
          <p:cNvPicPr>
            <a:picLocks noChangeAspect="1"/>
          </p:cNvPicPr>
          <p:nvPr/>
        </p:nvPicPr>
        <p:blipFill>
          <a:blip r:embed="rId6"/>
          <a:stretch>
            <a:fillRect/>
          </a:stretch>
        </p:blipFill>
        <p:spPr>
          <a:xfrm>
            <a:off x="4997570" y="4545529"/>
            <a:ext cx="2987614" cy="1936376"/>
          </a:xfrm>
          <a:prstGeom prst="rect">
            <a:avLst/>
          </a:prstGeom>
        </p:spPr>
      </p:pic>
      <p:pic>
        <p:nvPicPr>
          <p:cNvPr id="9" name="Picture 8" descr="Picture of a large squamous cell carcinoma">
            <a:extLst>
              <a:ext uri="{FF2B5EF4-FFF2-40B4-BE49-F238E27FC236}">
                <a16:creationId xmlns:a16="http://schemas.microsoft.com/office/drawing/2014/main" id="{F2C94E01-9F52-B6FC-353A-D803373AB7C7}"/>
              </a:ext>
            </a:extLst>
          </p:cNvPr>
          <p:cNvPicPr>
            <a:picLocks noChangeAspect="1"/>
          </p:cNvPicPr>
          <p:nvPr/>
        </p:nvPicPr>
        <p:blipFill>
          <a:blip r:embed="rId7"/>
          <a:stretch>
            <a:fillRect/>
          </a:stretch>
        </p:blipFill>
        <p:spPr>
          <a:xfrm>
            <a:off x="8764438" y="4488020"/>
            <a:ext cx="2743199" cy="1993885"/>
          </a:xfrm>
          <a:prstGeom prst="rect">
            <a:avLst/>
          </a:prstGeom>
        </p:spPr>
      </p:pic>
    </p:spTree>
    <p:extLst>
      <p:ext uri="{BB962C8B-B14F-4D97-AF65-F5344CB8AC3E}">
        <p14:creationId xmlns:p14="http://schemas.microsoft.com/office/powerpoint/2010/main" val="2377386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B3AA6-73AA-3C60-FBC3-94A7771EBE27}"/>
              </a:ext>
            </a:extLst>
          </p:cNvPr>
          <p:cNvSpPr>
            <a:spLocks noGrp="1"/>
          </p:cNvSpPr>
          <p:nvPr>
            <p:ph type="title"/>
          </p:nvPr>
        </p:nvSpPr>
        <p:spPr/>
        <p:txBody>
          <a:bodyPr/>
          <a:lstStyle/>
          <a:p>
            <a:r>
              <a:rPr lang="en-US" dirty="0"/>
              <a:t>Melanoma</a:t>
            </a:r>
          </a:p>
        </p:txBody>
      </p:sp>
      <p:sp>
        <p:nvSpPr>
          <p:cNvPr id="3" name="Content Placeholder 2">
            <a:extLst>
              <a:ext uri="{FF2B5EF4-FFF2-40B4-BE49-F238E27FC236}">
                <a16:creationId xmlns:a16="http://schemas.microsoft.com/office/drawing/2014/main" id="{5618385A-1601-CCB2-FC7F-B2344E2F7BE8}"/>
              </a:ext>
            </a:extLst>
          </p:cNvPr>
          <p:cNvSpPr>
            <a:spLocks noGrp="1"/>
          </p:cNvSpPr>
          <p:nvPr>
            <p:ph idx="1"/>
          </p:nvPr>
        </p:nvSpPr>
        <p:spPr/>
        <p:txBody>
          <a:bodyPr vert="horz" lIns="91440" tIns="45720" rIns="91440" bIns="45720" rtlCol="0" anchor="t">
            <a:normAutofit lnSpcReduction="10000"/>
          </a:bodyPr>
          <a:lstStyle/>
          <a:p>
            <a:r>
              <a:rPr lang="en-US" dirty="0">
                <a:ea typeface="+mn-lt"/>
                <a:cs typeface="+mn-lt"/>
              </a:rPr>
              <a:t>It’s estimated that the number of new melanoma cases diagnosed in 2024 will increase by 7.3 percent.</a:t>
            </a:r>
            <a:r>
              <a:rPr lang="en-US" sz="1100" baseline="30000" dirty="0">
                <a:ea typeface="+mn-lt"/>
                <a:cs typeface="+mn-lt"/>
              </a:rPr>
              <a:t>2</a:t>
            </a:r>
            <a:endParaRPr lang="en-US" dirty="0"/>
          </a:p>
          <a:p>
            <a:r>
              <a:rPr lang="en-US" dirty="0">
                <a:ea typeface="+mn-lt"/>
                <a:cs typeface="+mn-lt"/>
              </a:rPr>
              <a:t>The number of melanoma deaths is expected to increase by 3.8 percent in 2024. </a:t>
            </a:r>
            <a:r>
              <a:rPr lang="en-US" sz="1100" baseline="30000" dirty="0">
                <a:ea typeface="+mn-lt"/>
                <a:cs typeface="+mn-lt"/>
              </a:rPr>
              <a:t>2</a:t>
            </a:r>
            <a:endParaRPr lang="en-US" dirty="0"/>
          </a:p>
          <a:p>
            <a:r>
              <a:rPr lang="en-US" dirty="0">
                <a:ea typeface="+mn-lt"/>
                <a:cs typeface="+mn-lt"/>
              </a:rPr>
              <a:t>In the past decade (2014 – 2024), the number of new invasive melanoma cases diagnosed annually increased by 32 percent.</a:t>
            </a:r>
            <a:r>
              <a:rPr lang="en-US" sz="1100" baseline="30000" dirty="0">
                <a:ea typeface="+mn-lt"/>
                <a:cs typeface="+mn-lt"/>
              </a:rPr>
              <a:t>2,40</a:t>
            </a:r>
            <a:endParaRPr lang="en-US" dirty="0"/>
          </a:p>
          <a:p>
            <a:r>
              <a:rPr lang="en-US" dirty="0">
                <a:ea typeface="+mn-lt"/>
                <a:cs typeface="+mn-lt"/>
              </a:rPr>
              <a:t>An estimated 8,290 people will die of melanoma in 2024. Of those, 5,430 will be men and 2,860 will be women.</a:t>
            </a:r>
            <a:r>
              <a:rPr lang="en-US" sz="1100" baseline="30000" dirty="0">
                <a:ea typeface="+mn-lt"/>
                <a:cs typeface="+mn-lt"/>
              </a:rPr>
              <a:t>2</a:t>
            </a:r>
            <a:endParaRPr lang="en-US" dirty="0"/>
          </a:p>
          <a:p>
            <a:r>
              <a:rPr lang="en-US" dirty="0">
                <a:ea typeface="+mn-lt"/>
                <a:cs typeface="+mn-lt"/>
              </a:rPr>
              <a:t>The vast majority of melanomas are caused by the sun. In fact, one UK study found that about 86 percent of melanomas can be attributed to exposure to ultraviolet (UV) radiation from the sun.</a:t>
            </a:r>
            <a:r>
              <a:rPr lang="en-US" sz="1100" baseline="30000" dirty="0">
                <a:ea typeface="+mn-lt"/>
                <a:cs typeface="+mn-lt"/>
              </a:rPr>
              <a:t>12</a:t>
            </a:r>
            <a:endParaRPr lang="en-US" dirty="0"/>
          </a:p>
          <a:p>
            <a:endParaRPr lang="en-US" dirty="0"/>
          </a:p>
        </p:txBody>
      </p:sp>
    </p:spTree>
    <p:extLst>
      <p:ext uri="{BB962C8B-B14F-4D97-AF65-F5344CB8AC3E}">
        <p14:creationId xmlns:p14="http://schemas.microsoft.com/office/powerpoint/2010/main" val="188903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25" name="Rectangle 24">
            <a:extLst>
              <a:ext uri="{FF2B5EF4-FFF2-40B4-BE49-F238E27FC236}">
                <a16:creationId xmlns:a16="http://schemas.microsoft.com/office/drawing/2014/main" id="{2B78D151-52A1-46B3-8374-570DA802E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FD73BD45-87D9-44BD-8E6F-A575FFD9C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878066"/>
            <a:ext cx="2404085" cy="600761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02C290C-EA87-457A-9927-0235DDA354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810940" y="878066"/>
            <a:ext cx="3381060" cy="597993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178E38C-83CD-4BC6-893D-662EF9BFAA6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67302" y="-27684"/>
            <a:ext cx="5724698" cy="164411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4B17411-CF9E-D2B0-8CD6-783D7B04AF25}"/>
              </a:ext>
            </a:extLst>
          </p:cNvPr>
          <p:cNvSpPr>
            <a:spLocks noGrp="1"/>
          </p:cNvSpPr>
          <p:nvPr>
            <p:ph type="title"/>
          </p:nvPr>
        </p:nvSpPr>
        <p:spPr>
          <a:xfrm>
            <a:off x="1822744" y="635841"/>
            <a:ext cx="8526325" cy="1674929"/>
          </a:xfrm>
        </p:spPr>
        <p:txBody>
          <a:bodyPr vert="horz" lIns="91440" tIns="45720" rIns="91440" bIns="45720" rtlCol="0" anchor="b">
            <a:normAutofit/>
          </a:bodyPr>
          <a:lstStyle/>
          <a:p>
            <a:pPr algn="ctr"/>
            <a:r>
              <a:rPr lang="en-US" sz="5400"/>
              <a:t>melanoma</a:t>
            </a:r>
          </a:p>
        </p:txBody>
      </p:sp>
      <p:cxnSp>
        <p:nvCxnSpPr>
          <p:cNvPr id="33" name="Straight Connector 32">
            <a:extLst>
              <a:ext uri="{FF2B5EF4-FFF2-40B4-BE49-F238E27FC236}">
                <a16:creationId xmlns:a16="http://schemas.microsoft.com/office/drawing/2014/main" id="{7FE1DA24-2C17-4792-A325-49BAC436BA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3978548"/>
            <a:ext cx="12192000" cy="1899736"/>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picture uncommon large mole">
            <a:extLst>
              <a:ext uri="{FF2B5EF4-FFF2-40B4-BE49-F238E27FC236}">
                <a16:creationId xmlns:a16="http://schemas.microsoft.com/office/drawing/2014/main" id="{E194D46F-E4E2-9BF7-32DA-ACC6C64E5582}"/>
              </a:ext>
            </a:extLst>
          </p:cNvPr>
          <p:cNvPicPr>
            <a:picLocks noChangeAspect="1"/>
          </p:cNvPicPr>
          <p:nvPr/>
        </p:nvPicPr>
        <p:blipFill>
          <a:blip r:embed="rId2"/>
          <a:stretch>
            <a:fillRect/>
          </a:stretch>
        </p:blipFill>
        <p:spPr>
          <a:xfrm>
            <a:off x="533400" y="3715464"/>
            <a:ext cx="3469852" cy="2478465"/>
          </a:xfrm>
          <a:prstGeom prst="rect">
            <a:avLst/>
          </a:prstGeom>
        </p:spPr>
      </p:pic>
      <p:pic>
        <p:nvPicPr>
          <p:cNvPr id="5" name="Picture 4" descr="Picture mole with irregular border">
            <a:extLst>
              <a:ext uri="{FF2B5EF4-FFF2-40B4-BE49-F238E27FC236}">
                <a16:creationId xmlns:a16="http://schemas.microsoft.com/office/drawing/2014/main" id="{5235E415-1C00-1893-7DCA-E5C39BB6EE09}"/>
              </a:ext>
            </a:extLst>
          </p:cNvPr>
          <p:cNvPicPr>
            <a:picLocks noChangeAspect="1"/>
          </p:cNvPicPr>
          <p:nvPr/>
        </p:nvPicPr>
        <p:blipFill>
          <a:blip r:embed="rId3"/>
          <a:stretch>
            <a:fillRect/>
          </a:stretch>
        </p:blipFill>
        <p:spPr>
          <a:xfrm>
            <a:off x="4361074" y="3730042"/>
            <a:ext cx="3469852" cy="2449307"/>
          </a:xfrm>
          <a:prstGeom prst="rect">
            <a:avLst/>
          </a:prstGeom>
        </p:spPr>
      </p:pic>
      <p:pic>
        <p:nvPicPr>
          <p:cNvPr id="4" name="Content Placeholder 3" descr="Picture of mole with asymmetry, melanoma warning sign">
            <a:extLst>
              <a:ext uri="{FF2B5EF4-FFF2-40B4-BE49-F238E27FC236}">
                <a16:creationId xmlns:a16="http://schemas.microsoft.com/office/drawing/2014/main" id="{877D384F-ABF9-10C3-811F-0E03C0BEEF9A}"/>
              </a:ext>
            </a:extLst>
          </p:cNvPr>
          <p:cNvPicPr>
            <a:picLocks noGrp="1" noChangeAspect="1"/>
          </p:cNvPicPr>
          <p:nvPr>
            <p:ph idx="1"/>
          </p:nvPr>
        </p:nvPicPr>
        <p:blipFill>
          <a:blip r:embed="rId4"/>
          <a:stretch>
            <a:fillRect/>
          </a:stretch>
        </p:blipFill>
        <p:spPr>
          <a:xfrm>
            <a:off x="8188748" y="3730041"/>
            <a:ext cx="3469852" cy="2449307"/>
          </a:xfrm>
          <a:prstGeom prst="rect">
            <a:avLst/>
          </a:prstGeom>
        </p:spPr>
      </p:pic>
    </p:spTree>
    <p:extLst>
      <p:ext uri="{BB962C8B-B14F-4D97-AF65-F5344CB8AC3E}">
        <p14:creationId xmlns:p14="http://schemas.microsoft.com/office/powerpoint/2010/main" val="3418286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2171661-0838-4942-A149-8C1B789266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EE0B5A-6054-3370-4525-5F6147F4DD03}"/>
              </a:ext>
            </a:extLst>
          </p:cNvPr>
          <p:cNvSpPr>
            <a:spLocks noGrp="1"/>
          </p:cNvSpPr>
          <p:nvPr>
            <p:ph type="title"/>
          </p:nvPr>
        </p:nvSpPr>
        <p:spPr>
          <a:xfrm>
            <a:off x="1114426" y="533400"/>
            <a:ext cx="4529138" cy="1671639"/>
          </a:xfrm>
        </p:spPr>
        <p:txBody>
          <a:bodyPr>
            <a:normAutofit/>
          </a:bodyPr>
          <a:lstStyle/>
          <a:p>
            <a:r>
              <a:rPr lang="en-US" dirty="0"/>
              <a:t>Mississippi Statistics</a:t>
            </a:r>
          </a:p>
        </p:txBody>
      </p:sp>
      <p:sp>
        <p:nvSpPr>
          <p:cNvPr id="3" name="Content Placeholder 2">
            <a:extLst>
              <a:ext uri="{FF2B5EF4-FFF2-40B4-BE49-F238E27FC236}">
                <a16:creationId xmlns:a16="http://schemas.microsoft.com/office/drawing/2014/main" id="{D2827145-D27E-AD00-0BFF-0302A0086F7A}"/>
              </a:ext>
            </a:extLst>
          </p:cNvPr>
          <p:cNvSpPr>
            <a:spLocks noGrp="1"/>
          </p:cNvSpPr>
          <p:nvPr>
            <p:ph idx="1"/>
          </p:nvPr>
        </p:nvSpPr>
        <p:spPr>
          <a:xfrm>
            <a:off x="1104900" y="2205038"/>
            <a:ext cx="4405314" cy="4119561"/>
          </a:xfrm>
        </p:spPr>
        <p:txBody>
          <a:bodyPr vert="horz" lIns="91440" tIns="45720" rIns="91440" bIns="45720" rtlCol="0">
            <a:normAutofit/>
          </a:bodyPr>
          <a:lstStyle/>
          <a:p>
            <a:r>
              <a:rPr lang="en-US" dirty="0"/>
              <a:t>500 new cases of melanoma of the skin are diagnosed in Mississippi each year. </a:t>
            </a:r>
          </a:p>
          <a:p>
            <a:r>
              <a:rPr lang="en-US" dirty="0"/>
              <a:t>On average, 70 Mississippi residents will die each year from melanoma.</a:t>
            </a:r>
          </a:p>
          <a:p>
            <a:endParaRPr lang="en-US" dirty="0"/>
          </a:p>
        </p:txBody>
      </p:sp>
      <p:cxnSp>
        <p:nvCxnSpPr>
          <p:cNvPr id="18" name="Straight Connector 17">
            <a:extLst>
              <a:ext uri="{FF2B5EF4-FFF2-40B4-BE49-F238E27FC236}">
                <a16:creationId xmlns:a16="http://schemas.microsoft.com/office/drawing/2014/main" id="{BB04A404-AF1E-4EC9-AF7D-46C68BFCEB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430398" y="-1"/>
            <a:ext cx="2559923" cy="685799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1874503-FE8B-408C-ABAF-2B72BAC2966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9741182" y="0"/>
            <a:ext cx="725518" cy="685799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map of mississippi with different colored squares&#10;&#10;Description automatically generated">
            <a:extLst>
              <a:ext uri="{FF2B5EF4-FFF2-40B4-BE49-F238E27FC236}">
                <a16:creationId xmlns:a16="http://schemas.microsoft.com/office/drawing/2014/main" id="{2ADA6D0E-93A6-FA6F-C88E-44AA06683558}"/>
              </a:ext>
            </a:extLst>
          </p:cNvPr>
          <p:cNvPicPr>
            <a:picLocks noChangeAspect="1"/>
          </p:cNvPicPr>
          <p:nvPr/>
        </p:nvPicPr>
        <p:blipFill rotWithShape="1">
          <a:blip r:embed="rId2"/>
          <a:srcRect l="8978" r="8978"/>
          <a:stretch/>
        </p:blipFill>
        <p:spPr>
          <a:xfrm>
            <a:off x="6661993" y="533401"/>
            <a:ext cx="4430615" cy="5791199"/>
          </a:xfrm>
          <a:prstGeom prst="rect">
            <a:avLst/>
          </a:prstGeom>
        </p:spPr>
      </p:pic>
    </p:spTree>
    <p:extLst>
      <p:ext uri="{BB962C8B-B14F-4D97-AF65-F5344CB8AC3E}">
        <p14:creationId xmlns:p14="http://schemas.microsoft.com/office/powerpoint/2010/main" val="1717028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1775E6C-9FE7-4AE4-ABE7-2568D95DE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23">
            <a:extLst>
              <a:ext uri="{FF2B5EF4-FFF2-40B4-BE49-F238E27FC236}">
                <a16:creationId xmlns:a16="http://schemas.microsoft.com/office/drawing/2014/main" id="{8CECB99A-E2AB-482F-A307-4879553101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31323" y="-5553"/>
            <a:ext cx="8860678" cy="6873308"/>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121508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215089 w 6125882"/>
              <a:gd name="connsiteY4" fmla="*/ 0 h 6857998"/>
              <a:gd name="connsiteX0" fmla="*/ 1222204 w 6132997"/>
              <a:gd name="connsiteY0" fmla="*/ 0 h 6881904"/>
              <a:gd name="connsiteX1" fmla="*/ 6132997 w 6132997"/>
              <a:gd name="connsiteY1" fmla="*/ 0 h 6881904"/>
              <a:gd name="connsiteX2" fmla="*/ 6132997 w 6132997"/>
              <a:gd name="connsiteY2" fmla="*/ 6857998 h 6881904"/>
              <a:gd name="connsiteX3" fmla="*/ 0 w 6132997"/>
              <a:gd name="connsiteY3" fmla="*/ 6881904 h 6881904"/>
              <a:gd name="connsiteX4" fmla="*/ 1222204 w 6132997"/>
              <a:gd name="connsiteY4" fmla="*/ 0 h 6881904"/>
              <a:gd name="connsiteX0" fmla="*/ 1348644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348644 w 6132997"/>
              <a:gd name="connsiteY4" fmla="*/ 0 h 6893857"/>
              <a:gd name="connsiteX0" fmla="*/ 1457021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457021 w 6132997"/>
              <a:gd name="connsiteY4" fmla="*/ 0 h 6893857"/>
              <a:gd name="connsiteX0" fmla="*/ 1229836 w 5905812"/>
              <a:gd name="connsiteY0" fmla="*/ 0 h 6888661"/>
              <a:gd name="connsiteX1" fmla="*/ 5905812 w 5905812"/>
              <a:gd name="connsiteY1" fmla="*/ 11953 h 6888661"/>
              <a:gd name="connsiteX2" fmla="*/ 5905812 w 5905812"/>
              <a:gd name="connsiteY2" fmla="*/ 6869951 h 6888661"/>
              <a:gd name="connsiteX3" fmla="*/ 0 w 5905812"/>
              <a:gd name="connsiteY3" fmla="*/ 6888661 h 6888661"/>
              <a:gd name="connsiteX4" fmla="*/ 1229836 w 5905812"/>
              <a:gd name="connsiteY4" fmla="*/ 0 h 6888661"/>
              <a:gd name="connsiteX0" fmla="*/ 1156550 w 5832526"/>
              <a:gd name="connsiteY0" fmla="*/ 0 h 6883466"/>
              <a:gd name="connsiteX1" fmla="*/ 5832526 w 5832526"/>
              <a:gd name="connsiteY1" fmla="*/ 11953 h 6883466"/>
              <a:gd name="connsiteX2" fmla="*/ 5832526 w 5832526"/>
              <a:gd name="connsiteY2" fmla="*/ 6869951 h 6883466"/>
              <a:gd name="connsiteX3" fmla="*/ 0 w 5832526"/>
              <a:gd name="connsiteY3" fmla="*/ 6883466 h 6883466"/>
              <a:gd name="connsiteX4" fmla="*/ 1156550 w 5832526"/>
              <a:gd name="connsiteY4" fmla="*/ 0 h 6883466"/>
              <a:gd name="connsiteX0" fmla="*/ 1104130 w 5780106"/>
              <a:gd name="connsiteY0" fmla="*/ 0 h 6873306"/>
              <a:gd name="connsiteX1" fmla="*/ 5780106 w 5780106"/>
              <a:gd name="connsiteY1" fmla="*/ 11953 h 6873306"/>
              <a:gd name="connsiteX2" fmla="*/ 5780106 w 5780106"/>
              <a:gd name="connsiteY2" fmla="*/ 6869951 h 6873306"/>
              <a:gd name="connsiteX3" fmla="*/ 0 w 5780106"/>
              <a:gd name="connsiteY3" fmla="*/ 6873306 h 6873306"/>
              <a:gd name="connsiteX4" fmla="*/ 1104130 w 5780106"/>
              <a:gd name="connsiteY4" fmla="*/ 0 h 6873306"/>
              <a:gd name="connsiteX0" fmla="*/ 1064815 w 5740791"/>
              <a:gd name="connsiteY0" fmla="*/ 0 h 6869951"/>
              <a:gd name="connsiteX1" fmla="*/ 5740791 w 5740791"/>
              <a:gd name="connsiteY1" fmla="*/ 11953 h 6869951"/>
              <a:gd name="connsiteX2" fmla="*/ 5740791 w 5740791"/>
              <a:gd name="connsiteY2" fmla="*/ 6869951 h 6869951"/>
              <a:gd name="connsiteX3" fmla="*/ 0 w 5740791"/>
              <a:gd name="connsiteY3" fmla="*/ 6863146 h 6869951"/>
              <a:gd name="connsiteX4" fmla="*/ 1064815 w 5740791"/>
              <a:gd name="connsiteY4" fmla="*/ 0 h 6869951"/>
              <a:gd name="connsiteX0" fmla="*/ 1038605 w 5714581"/>
              <a:gd name="connsiteY0" fmla="*/ 0 h 6873306"/>
              <a:gd name="connsiteX1" fmla="*/ 5714581 w 5714581"/>
              <a:gd name="connsiteY1" fmla="*/ 11953 h 6873306"/>
              <a:gd name="connsiteX2" fmla="*/ 5714581 w 5714581"/>
              <a:gd name="connsiteY2" fmla="*/ 6869951 h 6873306"/>
              <a:gd name="connsiteX3" fmla="*/ 0 w 5714581"/>
              <a:gd name="connsiteY3" fmla="*/ 6873306 h 6873306"/>
              <a:gd name="connsiteX4" fmla="*/ 1038605 w 5714581"/>
              <a:gd name="connsiteY4" fmla="*/ 0 h 6873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581" h="6873306">
                <a:moveTo>
                  <a:pt x="1038605" y="0"/>
                </a:moveTo>
                <a:lnTo>
                  <a:pt x="5714581" y="11953"/>
                </a:lnTo>
                <a:lnTo>
                  <a:pt x="5714581" y="6869951"/>
                </a:lnTo>
                <a:lnTo>
                  <a:pt x="0" y="6873306"/>
                </a:lnTo>
                <a:lnTo>
                  <a:pt x="1038605"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D3F6A7-A466-FFE6-6535-ECE9B4665C9A}"/>
              </a:ext>
            </a:extLst>
          </p:cNvPr>
          <p:cNvSpPr>
            <a:spLocks noGrp="1"/>
          </p:cNvSpPr>
          <p:nvPr>
            <p:ph type="title"/>
          </p:nvPr>
        </p:nvSpPr>
        <p:spPr>
          <a:xfrm>
            <a:off x="680484" y="675167"/>
            <a:ext cx="3971261" cy="4064174"/>
          </a:xfrm>
        </p:spPr>
        <p:txBody>
          <a:bodyPr anchor="t">
            <a:normAutofit/>
          </a:bodyPr>
          <a:lstStyle/>
          <a:p>
            <a:r>
              <a:rPr lang="en-US" dirty="0"/>
              <a:t>Risk Factors for Melanoma</a:t>
            </a:r>
          </a:p>
        </p:txBody>
      </p:sp>
      <p:sp>
        <p:nvSpPr>
          <p:cNvPr id="3" name="Content Placeholder 2">
            <a:extLst>
              <a:ext uri="{FF2B5EF4-FFF2-40B4-BE49-F238E27FC236}">
                <a16:creationId xmlns:a16="http://schemas.microsoft.com/office/drawing/2014/main" id="{8F3F42D3-A50D-F960-A0DA-2ED7ED7CE6EC}"/>
              </a:ext>
            </a:extLst>
          </p:cNvPr>
          <p:cNvSpPr>
            <a:spLocks noGrp="1"/>
          </p:cNvSpPr>
          <p:nvPr>
            <p:ph idx="1"/>
          </p:nvPr>
        </p:nvSpPr>
        <p:spPr>
          <a:xfrm>
            <a:off x="5493026" y="533400"/>
            <a:ext cx="5883964" cy="5771481"/>
          </a:xfrm>
        </p:spPr>
        <p:txBody>
          <a:bodyPr vert="horz" lIns="91440" tIns="45720" rIns="91440" bIns="45720" rtlCol="0" anchor="ctr">
            <a:normAutofit/>
          </a:bodyPr>
          <a:lstStyle/>
          <a:p>
            <a:r>
              <a:rPr lang="en-US" dirty="0"/>
              <a:t>Tanning</a:t>
            </a:r>
          </a:p>
          <a:p>
            <a:r>
              <a:rPr lang="en-US" dirty="0"/>
              <a:t>Sunburn</a:t>
            </a:r>
          </a:p>
          <a:p>
            <a:r>
              <a:rPr lang="en-US" dirty="0"/>
              <a:t>Atypical moles</a:t>
            </a:r>
          </a:p>
          <a:p>
            <a:r>
              <a:rPr lang="en-US" dirty="0"/>
              <a:t>UV Radiation</a:t>
            </a:r>
          </a:p>
          <a:p>
            <a:r>
              <a:rPr lang="en-US" dirty="0"/>
              <a:t>Photosensitivity </a:t>
            </a:r>
          </a:p>
          <a:p>
            <a:r>
              <a:rPr lang="en-US" dirty="0"/>
              <a:t>Skin Type</a:t>
            </a:r>
          </a:p>
        </p:txBody>
      </p:sp>
      <p:cxnSp>
        <p:nvCxnSpPr>
          <p:cNvPr id="12" name="Straight Connector 11">
            <a:extLst>
              <a:ext uri="{FF2B5EF4-FFF2-40B4-BE49-F238E27FC236}">
                <a16:creationId xmlns:a16="http://schemas.microsoft.com/office/drawing/2014/main" id="{A3B4C179-2540-4304-9C9C-2AAAA53EFD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 y="4894729"/>
            <a:ext cx="4206239" cy="196787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A364443-B44B-44C9-B8C4-AED23CB6215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91373" y="0"/>
            <a:ext cx="463526" cy="691388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0983556"/>
      </p:ext>
    </p:extLst>
  </p:cSld>
  <p:clrMapOvr>
    <a:masterClrMapping/>
  </p:clrMapOvr>
</p:sld>
</file>

<file path=ppt/theme/theme1.xml><?xml version="1.0" encoding="utf-8"?>
<a:theme xmlns:a="http://schemas.openxmlformats.org/drawingml/2006/main" name="AngleLinesVTI">
  <a:themeElements>
    <a:clrScheme name="Custom 34">
      <a:dk1>
        <a:sysClr val="windowText" lastClr="000000"/>
      </a:dk1>
      <a:lt1>
        <a:sysClr val="window" lastClr="FFFFFF"/>
      </a:lt1>
      <a:dk2>
        <a:srgbClr val="001E2E"/>
      </a:dk2>
      <a:lt2>
        <a:srgbClr val="F0ECEC"/>
      </a:lt2>
      <a:accent1>
        <a:srgbClr val="155767"/>
      </a:accent1>
      <a:accent2>
        <a:srgbClr val="BA9CA0"/>
      </a:accent2>
      <a:accent3>
        <a:srgbClr val="A57931"/>
      </a:accent3>
      <a:accent4>
        <a:srgbClr val="0E577C"/>
      </a:accent4>
      <a:accent5>
        <a:srgbClr val="CC846E"/>
      </a:accent5>
      <a:accent6>
        <a:srgbClr val="93767A"/>
      </a:accent6>
      <a:hlink>
        <a:srgbClr val="0563C1"/>
      </a:hlink>
      <a:folHlink>
        <a:srgbClr val="954F72"/>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LinesVTI" id="{BC1FC193-C72F-4761-9899-1105EDF6BAE8}" vid="{64612625-F022-44B7-B9FA-9D26DEDBDC21}"/>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1323</Words>
  <Application>Microsoft Office PowerPoint</Application>
  <PresentationFormat>Widescreen</PresentationFormat>
  <Paragraphs>124</Paragraphs>
  <Slides>29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Univers Condensed Light</vt:lpstr>
      <vt:lpstr>Walbaum Display Light</vt:lpstr>
      <vt:lpstr>AngleLinesVTI</vt:lpstr>
      <vt:lpstr>Skin Health 101</vt:lpstr>
      <vt:lpstr>Skin cancer</vt:lpstr>
      <vt:lpstr>Types of skin cancer</vt:lpstr>
      <vt:lpstr>Basal cell carcinoma</vt:lpstr>
      <vt:lpstr>Squamous cell carcinoma</vt:lpstr>
      <vt:lpstr>Melanoma</vt:lpstr>
      <vt:lpstr>melanoma</vt:lpstr>
      <vt:lpstr>Mississippi Statistics</vt:lpstr>
      <vt:lpstr>Risk Factors for Melanoma</vt:lpstr>
      <vt:lpstr>Merkel Cell Carcinoma</vt:lpstr>
      <vt:lpstr>PowerPoint Presentation</vt:lpstr>
      <vt:lpstr>Tanning Beds</vt:lpstr>
      <vt:lpstr>Sign the petition to ban tanning beds for minors</vt:lpstr>
      <vt:lpstr>prevention</vt:lpstr>
      <vt:lpstr>Treatment</vt:lpstr>
      <vt:lpstr>Common Skin disorders</vt:lpstr>
      <vt:lpstr>Adult acne</vt:lpstr>
      <vt:lpstr>treatment</vt:lpstr>
      <vt:lpstr>Rosacea</vt:lpstr>
      <vt:lpstr>Rosacea</vt:lpstr>
      <vt:lpstr>Seborrheic dermatitis (dandruff)</vt:lpstr>
      <vt:lpstr>Wrinkles</vt:lpstr>
      <vt:lpstr>Skin Care Must haves</vt:lpstr>
      <vt:lpstr>PowerPoint Presentation</vt:lpstr>
      <vt:lpstr>Tik Tok trends (adults and kids)</vt:lpstr>
      <vt:lpstr>Hyperpigmentation</vt:lpstr>
      <vt:lpstr>Other Cosmetic treatments</vt:lpstr>
      <vt:lpstr>Questions????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JBREAZEALE</dc:creator>
  <cp:lastModifiedBy>Jessica Breazeale</cp:lastModifiedBy>
  <cp:revision>789</cp:revision>
  <dcterms:created xsi:type="dcterms:W3CDTF">2024-03-15T22:11:01Z</dcterms:created>
  <dcterms:modified xsi:type="dcterms:W3CDTF">2024-03-20T18:48:56Z</dcterms:modified>
</cp:coreProperties>
</file>