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72" r:id="rId6"/>
    <p:sldId id="268" r:id="rId7"/>
    <p:sldId id="276" r:id="rId8"/>
    <p:sldId id="264" r:id="rId9"/>
    <p:sldId id="265" r:id="rId10"/>
    <p:sldId id="275" r:id="rId11"/>
    <p:sldId id="266" r:id="rId12"/>
    <p:sldId id="267" r:id="rId13"/>
    <p:sldId id="274" r:id="rId14"/>
    <p:sldId id="269" r:id="rId15"/>
    <p:sldId id="271" r:id="rId16"/>
    <p:sldId id="270" r:id="rId17"/>
    <p:sldId id="256" r:id="rId18"/>
    <p:sldId id="258" r:id="rId19"/>
    <p:sldId id="257" r:id="rId20"/>
    <p:sldId id="259" r:id="rId21"/>
    <p:sldId id="260" r:id="rId22"/>
    <p:sldId id="261" r:id="rId23"/>
    <p:sldId id="262" r:id="rId24"/>
    <p:sldId id="273"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99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68D1A2A-91DA-4465-BD4B-9D1D3993B22F}"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78905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23918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2271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229871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766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1099847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405948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195756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270703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D1A2A-91DA-4465-BD4B-9D1D3993B22F}"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425888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D1A2A-91DA-4465-BD4B-9D1D3993B22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371015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8D1A2A-91DA-4465-BD4B-9D1D3993B22F}"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142748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D1A2A-91DA-4465-BD4B-9D1D3993B22F}"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331457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D1A2A-91DA-4465-BD4B-9D1D3993B22F}"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415554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8D1A2A-91DA-4465-BD4B-9D1D3993B22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330089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8D1A2A-91DA-4465-BD4B-9D1D3993B22F}"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8D277-4430-4AAA-9878-44606F8F7682}" type="slidenum">
              <a:rPr lang="en-US" smtClean="0"/>
              <a:t>‹#›</a:t>
            </a:fld>
            <a:endParaRPr lang="en-US"/>
          </a:p>
        </p:txBody>
      </p:sp>
    </p:spTree>
    <p:extLst>
      <p:ext uri="{BB962C8B-B14F-4D97-AF65-F5344CB8AC3E}">
        <p14:creationId xmlns:p14="http://schemas.microsoft.com/office/powerpoint/2010/main" val="39638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68D1A2A-91DA-4465-BD4B-9D1D3993B22F}" type="datetimeFigureOut">
              <a:rPr lang="en-US" smtClean="0"/>
              <a:t>3/20/2024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478D277-4430-4AAA-9878-44606F8F7682}" type="slidenum">
              <a:rPr lang="en-US" smtClean="0"/>
              <a:t>‹#›</a:t>
            </a:fld>
            <a:endParaRPr lang="en-US"/>
          </a:p>
        </p:txBody>
      </p:sp>
    </p:spTree>
    <p:extLst>
      <p:ext uri="{BB962C8B-B14F-4D97-AF65-F5344CB8AC3E}">
        <p14:creationId xmlns:p14="http://schemas.microsoft.com/office/powerpoint/2010/main" val="22610505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respiratory-viruses/index.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2808-7FB7-4A4B-9FF9-26D0F1591EE2}"/>
              </a:ext>
            </a:extLst>
          </p:cNvPr>
          <p:cNvSpPr>
            <a:spLocks noGrp="1"/>
          </p:cNvSpPr>
          <p:nvPr>
            <p:ph type="title"/>
          </p:nvPr>
        </p:nvSpPr>
        <p:spPr/>
        <p:txBody>
          <a:bodyPr/>
          <a:lstStyle/>
          <a:p>
            <a:r>
              <a:rPr lang="en-US" dirty="0"/>
              <a:t>Brief COVID-19and Measles update</a:t>
            </a:r>
          </a:p>
        </p:txBody>
      </p:sp>
      <p:sp>
        <p:nvSpPr>
          <p:cNvPr id="3" name="Content Placeholder 2">
            <a:extLst>
              <a:ext uri="{FF2B5EF4-FFF2-40B4-BE49-F238E27FC236}">
                <a16:creationId xmlns:a16="http://schemas.microsoft.com/office/drawing/2014/main" id="{E779AE0C-A64F-4BFA-BF90-F46FBD4438FB}"/>
              </a:ext>
            </a:extLst>
          </p:cNvPr>
          <p:cNvSpPr>
            <a:spLocks noGrp="1"/>
          </p:cNvSpPr>
          <p:nvPr>
            <p:ph idx="1"/>
          </p:nvPr>
        </p:nvSpPr>
        <p:spPr/>
        <p:txBody>
          <a:bodyPr/>
          <a:lstStyle/>
          <a:p>
            <a:r>
              <a:rPr lang="en-US" dirty="0"/>
              <a:t>Paul Byers, MD</a:t>
            </a:r>
            <a:br>
              <a:rPr lang="en-US" dirty="0"/>
            </a:br>
            <a:r>
              <a:rPr lang="en-US" dirty="0"/>
              <a:t>Associate Professor, Department of Preventive Medicine, UMMC</a:t>
            </a:r>
          </a:p>
          <a:p>
            <a:r>
              <a:rPr lang="en-US" dirty="0"/>
              <a:t>March 21, 2024</a:t>
            </a:r>
          </a:p>
        </p:txBody>
      </p:sp>
    </p:spTree>
    <p:extLst>
      <p:ext uri="{BB962C8B-B14F-4D97-AF65-F5344CB8AC3E}">
        <p14:creationId xmlns:p14="http://schemas.microsoft.com/office/powerpoint/2010/main" val="308984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D847E-1B69-4B40-A1E8-E18F1A672998}"/>
              </a:ext>
            </a:extLst>
          </p:cNvPr>
          <p:cNvPicPr>
            <a:picLocks noChangeAspect="1"/>
          </p:cNvPicPr>
          <p:nvPr/>
        </p:nvPicPr>
        <p:blipFill>
          <a:blip r:embed="rId2"/>
          <a:stretch>
            <a:fillRect/>
          </a:stretch>
        </p:blipFill>
        <p:spPr>
          <a:xfrm>
            <a:off x="0" y="831392"/>
            <a:ext cx="12192000" cy="5195216"/>
          </a:xfrm>
          <a:prstGeom prst="rect">
            <a:avLst/>
          </a:prstGeom>
        </p:spPr>
      </p:pic>
      <p:sp>
        <p:nvSpPr>
          <p:cNvPr id="3" name="TextBox 2">
            <a:extLst>
              <a:ext uri="{FF2B5EF4-FFF2-40B4-BE49-F238E27FC236}">
                <a16:creationId xmlns:a16="http://schemas.microsoft.com/office/drawing/2014/main" id="{CBF69A00-123E-4D62-A791-2E8A04DF7613}"/>
              </a:ext>
            </a:extLst>
          </p:cNvPr>
          <p:cNvSpPr txBox="1"/>
          <p:nvPr/>
        </p:nvSpPr>
        <p:spPr>
          <a:xfrm>
            <a:off x="625151" y="205273"/>
            <a:ext cx="6130212" cy="369332"/>
          </a:xfrm>
          <a:prstGeom prst="rect">
            <a:avLst/>
          </a:prstGeom>
          <a:noFill/>
        </p:spPr>
        <p:txBody>
          <a:bodyPr wrap="square" rtlCol="0">
            <a:spAutoFit/>
          </a:bodyPr>
          <a:lstStyle/>
          <a:p>
            <a:r>
              <a:rPr lang="en-US" dirty="0">
                <a:hlinkClick r:id="rId3"/>
              </a:rPr>
              <a:t>https://www.cdc.gov/respiratory-viruses/index.html</a:t>
            </a:r>
            <a:r>
              <a:rPr lang="en-US" dirty="0"/>
              <a:t> </a:t>
            </a:r>
          </a:p>
        </p:txBody>
      </p:sp>
    </p:spTree>
    <p:extLst>
      <p:ext uri="{BB962C8B-B14F-4D97-AF65-F5344CB8AC3E}">
        <p14:creationId xmlns:p14="http://schemas.microsoft.com/office/powerpoint/2010/main" val="36260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gure is a graphic with illustrations of children and text about a measles outbreak at an apartment complex">
            <a:extLst>
              <a:ext uri="{FF2B5EF4-FFF2-40B4-BE49-F238E27FC236}">
                <a16:creationId xmlns:a16="http://schemas.microsoft.com/office/drawing/2014/main" id="{8D49E069-DAE1-4F10-98CD-DCD0B326D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903" y="643221"/>
            <a:ext cx="9580227" cy="538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F135-2B30-474B-A2B4-09DF543DE8E4}"/>
              </a:ext>
            </a:extLst>
          </p:cNvPr>
          <p:cNvSpPr>
            <a:spLocks noGrp="1"/>
          </p:cNvSpPr>
          <p:nvPr>
            <p:ph type="title"/>
          </p:nvPr>
        </p:nvSpPr>
        <p:spPr/>
        <p:txBody>
          <a:bodyPr/>
          <a:lstStyle/>
          <a:p>
            <a:r>
              <a:rPr lang="en-US" dirty="0"/>
              <a:t>Measles </a:t>
            </a:r>
          </a:p>
        </p:txBody>
      </p:sp>
      <p:sp>
        <p:nvSpPr>
          <p:cNvPr id="3" name="Content Placeholder 2">
            <a:extLst>
              <a:ext uri="{FF2B5EF4-FFF2-40B4-BE49-F238E27FC236}">
                <a16:creationId xmlns:a16="http://schemas.microsoft.com/office/drawing/2014/main" id="{33499BC9-465A-424B-A975-6047E5EC7FCB}"/>
              </a:ext>
            </a:extLst>
          </p:cNvPr>
          <p:cNvSpPr>
            <a:spLocks noGrp="1"/>
          </p:cNvSpPr>
          <p:nvPr>
            <p:ph sz="half" idx="1"/>
          </p:nvPr>
        </p:nvSpPr>
        <p:spPr/>
        <p:txBody>
          <a:bodyPr>
            <a:normAutofit fontScale="85000" lnSpcReduction="10000"/>
          </a:bodyPr>
          <a:lstStyle/>
          <a:p>
            <a:r>
              <a:rPr lang="en-US" dirty="0"/>
              <a:t>Vaccine Preventable viral infection</a:t>
            </a:r>
          </a:p>
          <a:p>
            <a:r>
              <a:rPr lang="en-US" dirty="0"/>
              <a:t>Febrile Rash illness—starts with fever, cough, runny nose, conjunctivitis, followed by rash in 2-4 days</a:t>
            </a:r>
          </a:p>
          <a:p>
            <a:r>
              <a:rPr lang="en-US" dirty="0"/>
              <a:t>Not benign—can lead to pneumonia, encephalitis, death</a:t>
            </a:r>
          </a:p>
          <a:p>
            <a:r>
              <a:rPr lang="en-US" dirty="0"/>
              <a:t>Highly infectious!!! One person can infect 9 out of 10 uninfected persons</a:t>
            </a:r>
          </a:p>
          <a:p>
            <a:r>
              <a:rPr lang="en-US" dirty="0"/>
              <a:t>Two doses of MMR vaccine extremely effective: 96-98% effective</a:t>
            </a:r>
          </a:p>
          <a:p>
            <a:r>
              <a:rPr lang="en-US" dirty="0"/>
              <a:t>Requires 95% of people in a community to be vaccinated to limit transmission</a:t>
            </a:r>
          </a:p>
        </p:txBody>
      </p:sp>
      <p:pic>
        <p:nvPicPr>
          <p:cNvPr id="2050" name="Picture 2" descr="Symptoms of measles.">
            <a:extLst>
              <a:ext uri="{FF2B5EF4-FFF2-40B4-BE49-F238E27FC236}">
                <a16:creationId xmlns:a16="http://schemas.microsoft.com/office/drawing/2014/main" id="{1489337B-462A-4139-B84B-5A11C9857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698" y="435572"/>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of people hospitalized with measles.">
            <a:extLst>
              <a:ext uri="{FF2B5EF4-FFF2-40B4-BE49-F238E27FC236}">
                <a16:creationId xmlns:a16="http://schemas.microsoft.com/office/drawing/2014/main" id="{ED5D9450-061E-4F6B-A5DE-93B712859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400" y="4001294"/>
            <a:ext cx="26193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8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4AEDA0-B765-481E-BE2C-206432CEF355}"/>
              </a:ext>
            </a:extLst>
          </p:cNvPr>
          <p:cNvPicPr>
            <a:picLocks noChangeAspect="1"/>
          </p:cNvPicPr>
          <p:nvPr/>
        </p:nvPicPr>
        <p:blipFill>
          <a:blip r:embed="rId2"/>
          <a:stretch>
            <a:fillRect/>
          </a:stretch>
        </p:blipFill>
        <p:spPr>
          <a:xfrm>
            <a:off x="1484851" y="504250"/>
            <a:ext cx="8140161" cy="5163125"/>
          </a:xfrm>
          <a:prstGeom prst="rect">
            <a:avLst/>
          </a:prstGeom>
        </p:spPr>
      </p:pic>
    </p:spTree>
    <p:extLst>
      <p:ext uri="{BB962C8B-B14F-4D97-AF65-F5344CB8AC3E}">
        <p14:creationId xmlns:p14="http://schemas.microsoft.com/office/powerpoint/2010/main" val="290657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B2EEF-2905-40FF-BC51-77E8CF1C3760}"/>
              </a:ext>
            </a:extLst>
          </p:cNvPr>
          <p:cNvSpPr>
            <a:spLocks noGrp="1"/>
          </p:cNvSpPr>
          <p:nvPr>
            <p:ph type="title"/>
          </p:nvPr>
        </p:nvSpPr>
        <p:spPr/>
        <p:txBody>
          <a:bodyPr/>
          <a:lstStyle/>
          <a:p>
            <a:r>
              <a:rPr lang="en-US" dirty="0"/>
              <a:t>Measles Brief</a:t>
            </a:r>
          </a:p>
        </p:txBody>
      </p:sp>
      <p:sp>
        <p:nvSpPr>
          <p:cNvPr id="5" name="Content Placeholder 4">
            <a:extLst>
              <a:ext uri="{FF2B5EF4-FFF2-40B4-BE49-F238E27FC236}">
                <a16:creationId xmlns:a16="http://schemas.microsoft.com/office/drawing/2014/main" id="{FDCCA7D1-55A8-4F9E-9C6E-8552576C26DB}"/>
              </a:ext>
            </a:extLst>
          </p:cNvPr>
          <p:cNvSpPr>
            <a:spLocks noGrp="1"/>
          </p:cNvSpPr>
          <p:nvPr>
            <p:ph idx="1"/>
          </p:nvPr>
        </p:nvSpPr>
        <p:spPr/>
        <p:txBody>
          <a:bodyPr/>
          <a:lstStyle/>
          <a:p>
            <a:r>
              <a:rPr lang="en-US" dirty="0"/>
              <a:t>45 total cases in 17 states in 2024 through March 7</a:t>
            </a:r>
          </a:p>
          <a:p>
            <a:r>
              <a:rPr lang="en-US" dirty="0"/>
              <a:t>58 cases in 20 jurisdictions in 2023</a:t>
            </a:r>
          </a:p>
          <a:p>
            <a:r>
              <a:rPr lang="en-US" dirty="0"/>
              <a:t>Variable cases over last several years since Measles declared eliminated in US in 2000.</a:t>
            </a:r>
          </a:p>
          <a:p>
            <a:r>
              <a:rPr lang="en-US" dirty="0"/>
              <a:t>High of &gt;1200 cases in 2019 to a low of 13 in 2020</a:t>
            </a:r>
          </a:p>
          <a:p>
            <a:r>
              <a:rPr lang="en-US" dirty="0"/>
              <a:t>93% of cases this year linked to international travel</a:t>
            </a:r>
          </a:p>
          <a:p>
            <a:pPr marL="0" indent="0">
              <a:buNone/>
            </a:pPr>
            <a:endParaRPr lang="en-US" dirty="0"/>
          </a:p>
        </p:txBody>
      </p:sp>
    </p:spTree>
    <p:extLst>
      <p:ext uri="{BB962C8B-B14F-4D97-AF65-F5344CB8AC3E}">
        <p14:creationId xmlns:p14="http://schemas.microsoft.com/office/powerpoint/2010/main" val="75696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FC886D-B50D-459B-AC73-1BEACE3565C4}"/>
              </a:ext>
            </a:extLst>
          </p:cNvPr>
          <p:cNvPicPr>
            <a:picLocks/>
          </p:cNvPicPr>
          <p:nvPr/>
        </p:nvPicPr>
        <p:blipFill>
          <a:blip r:embed="rId2"/>
          <a:stretch>
            <a:fillRect/>
          </a:stretch>
        </p:blipFill>
        <p:spPr>
          <a:xfrm>
            <a:off x="1147764" y="1395894"/>
            <a:ext cx="9896475" cy="3848100"/>
          </a:xfrm>
          <a:prstGeom prst="rect">
            <a:avLst/>
          </a:prstGeom>
        </p:spPr>
      </p:pic>
    </p:spTree>
    <p:extLst>
      <p:ext uri="{BB962C8B-B14F-4D97-AF65-F5344CB8AC3E}">
        <p14:creationId xmlns:p14="http://schemas.microsoft.com/office/powerpoint/2010/main" val="298176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875D35-959D-49A1-B1F8-F3FDBE3488C5}"/>
              </a:ext>
            </a:extLst>
          </p:cNvPr>
          <p:cNvPicPr>
            <a:picLocks/>
          </p:cNvPicPr>
          <p:nvPr/>
        </p:nvPicPr>
        <p:blipFill>
          <a:blip r:embed="rId2"/>
          <a:stretch>
            <a:fillRect/>
          </a:stretch>
        </p:blipFill>
        <p:spPr>
          <a:xfrm>
            <a:off x="1152141" y="1399037"/>
            <a:ext cx="9884664" cy="4407408"/>
          </a:xfrm>
          <a:prstGeom prst="rect">
            <a:avLst/>
          </a:prstGeom>
        </p:spPr>
      </p:pic>
    </p:spTree>
    <p:extLst>
      <p:ext uri="{BB962C8B-B14F-4D97-AF65-F5344CB8AC3E}">
        <p14:creationId xmlns:p14="http://schemas.microsoft.com/office/powerpoint/2010/main" val="38676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DFD9-9AE9-41E6-9038-D99C8B74EA1F}"/>
              </a:ext>
            </a:extLst>
          </p:cNvPr>
          <p:cNvSpPr>
            <a:spLocks noGrp="1"/>
          </p:cNvSpPr>
          <p:nvPr>
            <p:ph type="title"/>
          </p:nvPr>
        </p:nvSpPr>
        <p:spPr/>
        <p:txBody>
          <a:bodyPr/>
          <a:lstStyle/>
          <a:p>
            <a:r>
              <a:rPr lang="en-US" dirty="0"/>
              <a:t>Outbreaks in US</a:t>
            </a:r>
          </a:p>
        </p:txBody>
      </p:sp>
      <p:sp>
        <p:nvSpPr>
          <p:cNvPr id="3" name="Content Placeholder 2">
            <a:extLst>
              <a:ext uri="{FF2B5EF4-FFF2-40B4-BE49-F238E27FC236}">
                <a16:creationId xmlns:a16="http://schemas.microsoft.com/office/drawing/2014/main" id="{0312963D-0E5F-45D3-B05B-B0D39AF459F0}"/>
              </a:ext>
            </a:extLst>
          </p:cNvPr>
          <p:cNvSpPr>
            <a:spLocks noGrp="1"/>
          </p:cNvSpPr>
          <p:nvPr>
            <p:ph idx="1"/>
          </p:nvPr>
        </p:nvSpPr>
        <p:spPr/>
        <p:txBody>
          <a:bodyPr/>
          <a:lstStyle/>
          <a:p>
            <a:r>
              <a:rPr lang="en-US" dirty="0"/>
              <a:t>Outbreaks typically occur due</a:t>
            </a:r>
          </a:p>
          <a:p>
            <a:pPr lvl="1"/>
            <a:r>
              <a:rPr lang="en-US" dirty="0"/>
              <a:t>an </a:t>
            </a:r>
            <a:r>
              <a:rPr lang="en-US" b="1" dirty="0"/>
              <a:t>increase in the number of travelers who get measles abroad</a:t>
            </a:r>
            <a:r>
              <a:rPr lang="en-US" dirty="0"/>
              <a:t> and bring it into the U.S., and/or</a:t>
            </a:r>
          </a:p>
          <a:p>
            <a:pPr lvl="1"/>
            <a:r>
              <a:rPr lang="en-US" dirty="0"/>
              <a:t>further spread of measles in U.S. </a:t>
            </a:r>
            <a:r>
              <a:rPr lang="en-US" b="1" dirty="0"/>
              <a:t>communities with pockets of unvaccinated people</a:t>
            </a:r>
            <a:r>
              <a:rPr lang="en-US" dirty="0"/>
              <a:t>.</a:t>
            </a:r>
          </a:p>
          <a:p>
            <a:r>
              <a:rPr lang="en-US" dirty="0"/>
              <a:t>In 2019, the majority of the cases were among unvaccinated persons (89%)</a:t>
            </a:r>
          </a:p>
          <a:p>
            <a:pPr lvl="1"/>
            <a:r>
              <a:rPr lang="en-US" dirty="0"/>
              <a:t>86% of cases associated with large outbreak in NY Orthodox Jewish communities that were under-immunized, allowing for rapid transmission once introduced</a:t>
            </a:r>
          </a:p>
        </p:txBody>
      </p:sp>
    </p:spTree>
    <p:extLst>
      <p:ext uri="{BB962C8B-B14F-4D97-AF65-F5344CB8AC3E}">
        <p14:creationId xmlns:p14="http://schemas.microsoft.com/office/powerpoint/2010/main" val="3585331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123B-061F-4A41-9A97-743A7A838049}"/>
              </a:ext>
            </a:extLst>
          </p:cNvPr>
          <p:cNvSpPr>
            <a:spLocks noGrp="1"/>
          </p:cNvSpPr>
          <p:nvPr>
            <p:ph type="title"/>
          </p:nvPr>
        </p:nvSpPr>
        <p:spPr/>
        <p:txBody>
          <a:bodyPr/>
          <a:lstStyle/>
          <a:p>
            <a:r>
              <a:rPr lang="en-US" dirty="0"/>
              <a:t>Vaccination is the KEY</a:t>
            </a:r>
          </a:p>
        </p:txBody>
      </p:sp>
      <p:sp>
        <p:nvSpPr>
          <p:cNvPr id="3" name="Content Placeholder 2">
            <a:extLst>
              <a:ext uri="{FF2B5EF4-FFF2-40B4-BE49-F238E27FC236}">
                <a16:creationId xmlns:a16="http://schemas.microsoft.com/office/drawing/2014/main" id="{9E804EB3-B681-4F0D-9314-ACD213AB48C4}"/>
              </a:ext>
            </a:extLst>
          </p:cNvPr>
          <p:cNvSpPr>
            <a:spLocks noGrp="1"/>
          </p:cNvSpPr>
          <p:nvPr>
            <p:ph idx="1"/>
          </p:nvPr>
        </p:nvSpPr>
        <p:spPr/>
        <p:txBody>
          <a:bodyPr/>
          <a:lstStyle/>
          <a:p>
            <a:r>
              <a:rPr lang="en-US" dirty="0"/>
              <a:t>Two doses MMR Vaccine required, at 12-15 months and a second dose 4-6 years</a:t>
            </a:r>
          </a:p>
          <a:p>
            <a:r>
              <a:rPr lang="en-US" dirty="0"/>
              <a:t>Children 6-11 months should receive one dose prior to international travelers</a:t>
            </a:r>
          </a:p>
          <a:p>
            <a:r>
              <a:rPr lang="en-US" dirty="0"/>
              <a:t>All international travelers should have at least one dose prior to traveling if no prior vaccine</a:t>
            </a:r>
          </a:p>
          <a:p>
            <a:r>
              <a:rPr lang="en-US" dirty="0"/>
              <a:t>Two doses 96-98% effective against measles </a:t>
            </a:r>
          </a:p>
          <a:p>
            <a:r>
              <a:rPr lang="en-US" dirty="0"/>
              <a:t>Need an estimated 95% population immunity (herd immunity) in a community to limit transmission once measles is introduced </a:t>
            </a:r>
          </a:p>
          <a:p>
            <a:endParaRPr lang="en-US" dirty="0"/>
          </a:p>
        </p:txBody>
      </p:sp>
    </p:spTree>
    <p:extLst>
      <p:ext uri="{BB962C8B-B14F-4D97-AF65-F5344CB8AC3E}">
        <p14:creationId xmlns:p14="http://schemas.microsoft.com/office/powerpoint/2010/main" val="203050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A40A-7688-4ADA-B917-FDF219FF9F07}"/>
              </a:ext>
            </a:extLst>
          </p:cNvPr>
          <p:cNvSpPr>
            <a:spLocks noGrp="1"/>
          </p:cNvSpPr>
          <p:nvPr>
            <p:ph type="title"/>
          </p:nvPr>
        </p:nvSpPr>
        <p:spPr/>
        <p:txBody>
          <a:bodyPr/>
          <a:lstStyle/>
          <a:p>
            <a:r>
              <a:rPr lang="en-US" dirty="0"/>
              <a:t>Single case is an Outbreak!</a:t>
            </a:r>
          </a:p>
        </p:txBody>
      </p:sp>
      <p:sp>
        <p:nvSpPr>
          <p:cNvPr id="3" name="Content Placeholder 2">
            <a:extLst>
              <a:ext uri="{FF2B5EF4-FFF2-40B4-BE49-F238E27FC236}">
                <a16:creationId xmlns:a16="http://schemas.microsoft.com/office/drawing/2014/main" id="{164C2725-E2FD-4CCD-A32E-EA7DAB3E9E85}"/>
              </a:ext>
            </a:extLst>
          </p:cNvPr>
          <p:cNvSpPr>
            <a:spLocks noGrp="1"/>
          </p:cNvSpPr>
          <p:nvPr>
            <p:ph idx="1"/>
          </p:nvPr>
        </p:nvSpPr>
        <p:spPr/>
        <p:txBody>
          <a:bodyPr/>
          <a:lstStyle/>
          <a:p>
            <a:r>
              <a:rPr lang="en-US" dirty="0"/>
              <a:t>Identifying cases promptly and appropriately isolating the case to limit further exposures</a:t>
            </a:r>
          </a:p>
          <a:p>
            <a:r>
              <a:rPr lang="en-US" dirty="0"/>
              <a:t>Contacts with no evidence of immunity (prior vaccine or infection) should receive at least one dose of MMR vaccine within 72 hours of exposure (may return to work, school, daycare, </a:t>
            </a:r>
            <a:r>
              <a:rPr lang="en-US" dirty="0" err="1"/>
              <a:t>etc</a:t>
            </a:r>
            <a:r>
              <a:rPr lang="en-US" dirty="0"/>
              <a:t>).</a:t>
            </a:r>
          </a:p>
          <a:p>
            <a:r>
              <a:rPr lang="en-US" dirty="0"/>
              <a:t>Contacts who have no immunity and don’t get vaccinated should be excluded from  should be excluded from school until at least 21 days after the onset of rash in last case of measles</a:t>
            </a:r>
          </a:p>
          <a:p>
            <a:r>
              <a:rPr lang="en-US" dirty="0"/>
              <a:t>Quarantine</a:t>
            </a:r>
          </a:p>
        </p:txBody>
      </p:sp>
    </p:spTree>
    <p:extLst>
      <p:ext uri="{BB962C8B-B14F-4D97-AF65-F5344CB8AC3E}">
        <p14:creationId xmlns:p14="http://schemas.microsoft.com/office/powerpoint/2010/main" val="221405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BBD25-8544-43D9-855E-9164E7FB219D}"/>
              </a:ext>
            </a:extLst>
          </p:cNvPr>
          <p:cNvPicPr>
            <a:picLocks noChangeAspect="1"/>
          </p:cNvPicPr>
          <p:nvPr/>
        </p:nvPicPr>
        <p:blipFill>
          <a:blip r:embed="rId2"/>
          <a:stretch>
            <a:fillRect/>
          </a:stretch>
        </p:blipFill>
        <p:spPr>
          <a:xfrm>
            <a:off x="2715208" y="1666033"/>
            <a:ext cx="8061651" cy="4437723"/>
          </a:xfrm>
          <a:prstGeom prst="rect">
            <a:avLst/>
          </a:prstGeom>
        </p:spPr>
      </p:pic>
      <p:sp>
        <p:nvSpPr>
          <p:cNvPr id="3" name="TextBox 2">
            <a:extLst>
              <a:ext uri="{FF2B5EF4-FFF2-40B4-BE49-F238E27FC236}">
                <a16:creationId xmlns:a16="http://schemas.microsoft.com/office/drawing/2014/main" id="{1ADC5C41-68B6-4496-AD3E-E0740603C619}"/>
              </a:ext>
            </a:extLst>
          </p:cNvPr>
          <p:cNvSpPr txBox="1"/>
          <p:nvPr/>
        </p:nvSpPr>
        <p:spPr>
          <a:xfrm>
            <a:off x="1143000" y="1115008"/>
            <a:ext cx="5929604" cy="369332"/>
          </a:xfrm>
          <a:prstGeom prst="rect">
            <a:avLst/>
          </a:prstGeom>
          <a:noFill/>
        </p:spPr>
        <p:txBody>
          <a:bodyPr wrap="square" rtlCol="0">
            <a:spAutoFit/>
          </a:bodyPr>
          <a:lstStyle/>
          <a:p>
            <a:r>
              <a:rPr lang="en-US" dirty="0"/>
              <a:t>Updated guidance March 2024</a:t>
            </a:r>
          </a:p>
        </p:txBody>
      </p:sp>
    </p:spTree>
    <p:extLst>
      <p:ext uri="{BB962C8B-B14F-4D97-AF65-F5344CB8AC3E}">
        <p14:creationId xmlns:p14="http://schemas.microsoft.com/office/powerpoint/2010/main" val="127209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BAD9-2328-4093-9DE3-B1FEF59749E2}"/>
              </a:ext>
            </a:extLst>
          </p:cNvPr>
          <p:cNvSpPr>
            <a:spLocks noGrp="1"/>
          </p:cNvSpPr>
          <p:nvPr>
            <p:ph type="title"/>
          </p:nvPr>
        </p:nvSpPr>
        <p:spPr/>
        <p:txBody>
          <a:bodyPr/>
          <a:lstStyle/>
          <a:p>
            <a:r>
              <a:rPr lang="en-US" dirty="0"/>
              <a:t>Recent Outbreaks </a:t>
            </a:r>
          </a:p>
        </p:txBody>
      </p:sp>
      <p:sp>
        <p:nvSpPr>
          <p:cNvPr id="3" name="Content Placeholder 2">
            <a:extLst>
              <a:ext uri="{FF2B5EF4-FFF2-40B4-BE49-F238E27FC236}">
                <a16:creationId xmlns:a16="http://schemas.microsoft.com/office/drawing/2014/main" id="{074A55F7-FC8B-41CC-9A98-786EDA83F16D}"/>
              </a:ext>
            </a:extLst>
          </p:cNvPr>
          <p:cNvSpPr>
            <a:spLocks noGrp="1"/>
          </p:cNvSpPr>
          <p:nvPr>
            <p:ph idx="1"/>
          </p:nvPr>
        </p:nvSpPr>
        <p:spPr/>
        <p:txBody>
          <a:bodyPr/>
          <a:lstStyle/>
          <a:p>
            <a:r>
              <a:rPr lang="en-US" dirty="0"/>
              <a:t>10 cases recently in Florida</a:t>
            </a:r>
          </a:p>
          <a:p>
            <a:r>
              <a:rPr lang="en-US" dirty="0"/>
              <a:t>9 cases in children 14 and under</a:t>
            </a:r>
          </a:p>
          <a:p>
            <a:r>
              <a:rPr lang="en-US" dirty="0"/>
              <a:t>Many associated with elementary school</a:t>
            </a:r>
          </a:p>
          <a:p>
            <a:r>
              <a:rPr lang="en-US" dirty="0"/>
              <a:t>Unimmunized children allowed to continue to attend school at parents discretion</a:t>
            </a:r>
          </a:p>
        </p:txBody>
      </p:sp>
    </p:spTree>
    <p:extLst>
      <p:ext uri="{BB962C8B-B14F-4D97-AF65-F5344CB8AC3E}">
        <p14:creationId xmlns:p14="http://schemas.microsoft.com/office/powerpoint/2010/main" val="1651186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9EE6-3DBC-4BE6-A8CD-471A1DA45DC8}"/>
              </a:ext>
            </a:extLst>
          </p:cNvPr>
          <p:cNvSpPr>
            <a:spLocks noGrp="1"/>
          </p:cNvSpPr>
          <p:nvPr>
            <p:ph type="title"/>
          </p:nvPr>
        </p:nvSpPr>
        <p:spPr/>
        <p:txBody>
          <a:bodyPr/>
          <a:lstStyle/>
          <a:p>
            <a:r>
              <a:rPr lang="en-US" dirty="0"/>
              <a:t>Recent Outbreaks </a:t>
            </a:r>
          </a:p>
        </p:txBody>
      </p:sp>
      <p:sp>
        <p:nvSpPr>
          <p:cNvPr id="4" name="Content Placeholder 3">
            <a:extLst>
              <a:ext uri="{FF2B5EF4-FFF2-40B4-BE49-F238E27FC236}">
                <a16:creationId xmlns:a16="http://schemas.microsoft.com/office/drawing/2014/main" id="{0934CEA6-120B-4C42-BE5E-AE910462BC56}"/>
              </a:ext>
            </a:extLst>
          </p:cNvPr>
          <p:cNvSpPr>
            <a:spLocks noGrp="1"/>
          </p:cNvSpPr>
          <p:nvPr>
            <p:ph idx="1"/>
          </p:nvPr>
        </p:nvSpPr>
        <p:spPr/>
        <p:txBody>
          <a:bodyPr>
            <a:normAutofit/>
          </a:bodyPr>
          <a:lstStyle/>
          <a:p>
            <a:r>
              <a:rPr lang="en-US" dirty="0">
                <a:solidFill>
                  <a:srgbClr val="000000"/>
                </a:solidFill>
                <a:latin typeface="Open Sans"/>
              </a:rPr>
              <a:t>During October 5–November 1, 2023, five measles cases occurred in unvaccinated, vaccine-eligible children aged 1–9 years who lived in the same apartment building but did not socialize with one another. </a:t>
            </a:r>
          </a:p>
          <a:p>
            <a:r>
              <a:rPr lang="en-US" dirty="0">
                <a:solidFill>
                  <a:srgbClr val="000000"/>
                </a:solidFill>
                <a:latin typeface="Open Sans"/>
              </a:rPr>
              <a:t>During the outbreak, approximately 400 persons were exposed to measles, including 13 children aged &lt;1 year.</a:t>
            </a:r>
          </a:p>
          <a:p>
            <a:r>
              <a:rPr lang="en-US" dirty="0">
                <a:solidFill>
                  <a:srgbClr val="000000"/>
                </a:solidFill>
                <a:latin typeface="Open Sans"/>
              </a:rPr>
              <a:t>Transmission from unvaccinated 2 year old child several days after immigrating to US (parents report contact with measles prior to travel)</a:t>
            </a:r>
          </a:p>
          <a:p>
            <a:r>
              <a:rPr lang="en-US" dirty="0">
                <a:solidFill>
                  <a:srgbClr val="000000"/>
                </a:solidFill>
                <a:latin typeface="Open Sans"/>
              </a:rPr>
              <a:t>Response to measles cases: </a:t>
            </a:r>
            <a:r>
              <a:rPr lang="en-US" dirty="0">
                <a:solidFill>
                  <a:schemeClr val="bg1"/>
                </a:solidFill>
                <a:latin typeface="Open Sans"/>
              </a:rPr>
              <a:t>“</a:t>
            </a:r>
            <a:r>
              <a:rPr lang="en-US" dirty="0">
                <a:solidFill>
                  <a:schemeClr val="bg1"/>
                </a:solidFill>
              </a:rPr>
              <a:t>These efforts are time-consuming and costly, with a median cost per measles patient of approximately $33,000 during 2004–2017”</a:t>
            </a:r>
          </a:p>
        </p:txBody>
      </p:sp>
    </p:spTree>
    <p:extLst>
      <p:ext uri="{BB962C8B-B14F-4D97-AF65-F5344CB8AC3E}">
        <p14:creationId xmlns:p14="http://schemas.microsoft.com/office/powerpoint/2010/main" val="69292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ED1C3-B29F-4106-8BB5-38F7DA940946}"/>
              </a:ext>
            </a:extLst>
          </p:cNvPr>
          <p:cNvSpPr>
            <a:spLocks noGrp="1"/>
          </p:cNvSpPr>
          <p:nvPr>
            <p:ph idx="1"/>
          </p:nvPr>
        </p:nvSpPr>
        <p:spPr/>
        <p:txBody>
          <a:bodyPr/>
          <a:lstStyle/>
          <a:p>
            <a:r>
              <a:rPr lang="en-US" dirty="0"/>
              <a:t>Thank you </a:t>
            </a:r>
          </a:p>
          <a:p>
            <a:r>
              <a:rPr lang="en-US" dirty="0"/>
              <a:t>Questions? </a:t>
            </a:r>
          </a:p>
        </p:txBody>
      </p:sp>
    </p:spTree>
    <p:extLst>
      <p:ext uri="{BB962C8B-B14F-4D97-AF65-F5344CB8AC3E}">
        <p14:creationId xmlns:p14="http://schemas.microsoft.com/office/powerpoint/2010/main" val="226182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sdh.ms.gov/page/images/graphics/CLI-ILI-2024-03-02.png">
            <a:extLst>
              <a:ext uri="{FF2B5EF4-FFF2-40B4-BE49-F238E27FC236}">
                <a16:creationId xmlns:a16="http://schemas.microsoft.com/office/drawing/2014/main" id="{0896E81B-2946-4A23-9A91-FA83175EF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54"/>
            <a:ext cx="12192000" cy="648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5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79E994-478A-4365-86D3-D9910932C867}"/>
              </a:ext>
            </a:extLst>
          </p:cNvPr>
          <p:cNvPicPr>
            <a:picLocks noChangeAspect="1"/>
          </p:cNvPicPr>
          <p:nvPr/>
        </p:nvPicPr>
        <p:blipFill>
          <a:blip r:embed="rId2"/>
          <a:stretch>
            <a:fillRect/>
          </a:stretch>
        </p:blipFill>
        <p:spPr>
          <a:xfrm>
            <a:off x="1928812" y="1604962"/>
            <a:ext cx="8334375" cy="3648075"/>
          </a:xfrm>
          <a:prstGeom prst="rect">
            <a:avLst/>
          </a:prstGeom>
        </p:spPr>
      </p:pic>
    </p:spTree>
    <p:extLst>
      <p:ext uri="{BB962C8B-B14F-4D97-AF65-F5344CB8AC3E}">
        <p14:creationId xmlns:p14="http://schemas.microsoft.com/office/powerpoint/2010/main" val="233322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FD448-CA22-4631-8EC1-B5047F1ABCA9}"/>
              </a:ext>
            </a:extLst>
          </p:cNvPr>
          <p:cNvPicPr>
            <a:picLocks noChangeAspect="1"/>
          </p:cNvPicPr>
          <p:nvPr/>
        </p:nvPicPr>
        <p:blipFill>
          <a:blip r:embed="rId2"/>
          <a:stretch>
            <a:fillRect/>
          </a:stretch>
        </p:blipFill>
        <p:spPr>
          <a:xfrm>
            <a:off x="1266069" y="543995"/>
            <a:ext cx="8727018" cy="5987522"/>
          </a:xfrm>
          <a:prstGeom prst="rect">
            <a:avLst/>
          </a:prstGeom>
        </p:spPr>
      </p:pic>
    </p:spTree>
    <p:extLst>
      <p:ext uri="{BB962C8B-B14F-4D97-AF65-F5344CB8AC3E}">
        <p14:creationId xmlns:p14="http://schemas.microsoft.com/office/powerpoint/2010/main" val="310192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FA9F0-A153-4B31-A326-60B19E1F6410}"/>
              </a:ext>
            </a:extLst>
          </p:cNvPr>
          <p:cNvPicPr>
            <a:picLocks noChangeAspect="1"/>
          </p:cNvPicPr>
          <p:nvPr/>
        </p:nvPicPr>
        <p:blipFill>
          <a:blip r:embed="rId2"/>
          <a:stretch>
            <a:fillRect/>
          </a:stretch>
        </p:blipFill>
        <p:spPr>
          <a:xfrm>
            <a:off x="700090" y="295277"/>
            <a:ext cx="10791825" cy="6267451"/>
          </a:xfrm>
          <a:prstGeom prst="rect">
            <a:avLst/>
          </a:prstGeom>
        </p:spPr>
      </p:pic>
    </p:spTree>
    <p:extLst>
      <p:ext uri="{BB962C8B-B14F-4D97-AF65-F5344CB8AC3E}">
        <p14:creationId xmlns:p14="http://schemas.microsoft.com/office/powerpoint/2010/main" val="369498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E8365-2B35-4C0A-9995-CD26923A5B61}"/>
              </a:ext>
            </a:extLst>
          </p:cNvPr>
          <p:cNvPicPr>
            <a:picLocks noChangeAspect="1"/>
          </p:cNvPicPr>
          <p:nvPr/>
        </p:nvPicPr>
        <p:blipFill>
          <a:blip r:embed="rId2"/>
          <a:stretch>
            <a:fillRect/>
          </a:stretch>
        </p:blipFill>
        <p:spPr>
          <a:xfrm>
            <a:off x="2090737" y="1152525"/>
            <a:ext cx="8010525" cy="4552950"/>
          </a:xfrm>
          <a:prstGeom prst="rect">
            <a:avLst/>
          </a:prstGeom>
        </p:spPr>
      </p:pic>
    </p:spTree>
    <p:extLst>
      <p:ext uri="{BB962C8B-B14F-4D97-AF65-F5344CB8AC3E}">
        <p14:creationId xmlns:p14="http://schemas.microsoft.com/office/powerpoint/2010/main" val="403590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A1D1-4CF5-4402-A588-47A3E1EB4929}"/>
              </a:ext>
            </a:extLst>
          </p:cNvPr>
          <p:cNvSpPr>
            <a:spLocks noGrp="1"/>
          </p:cNvSpPr>
          <p:nvPr>
            <p:ph type="title"/>
          </p:nvPr>
        </p:nvSpPr>
        <p:spPr/>
        <p:txBody>
          <a:bodyPr/>
          <a:lstStyle/>
          <a:p>
            <a:r>
              <a:rPr lang="en-US" dirty="0"/>
              <a:t>Current Vaccine Recommendations</a:t>
            </a:r>
          </a:p>
        </p:txBody>
      </p:sp>
      <p:sp>
        <p:nvSpPr>
          <p:cNvPr id="3" name="Content Placeholder 2">
            <a:extLst>
              <a:ext uri="{FF2B5EF4-FFF2-40B4-BE49-F238E27FC236}">
                <a16:creationId xmlns:a16="http://schemas.microsoft.com/office/drawing/2014/main" id="{2C5D1E49-A134-4E67-B5B7-FCA98FEF0232}"/>
              </a:ext>
            </a:extLst>
          </p:cNvPr>
          <p:cNvSpPr>
            <a:spLocks noGrp="1"/>
          </p:cNvSpPr>
          <p:nvPr>
            <p:ph idx="1"/>
          </p:nvPr>
        </p:nvSpPr>
        <p:spPr/>
        <p:txBody>
          <a:bodyPr/>
          <a:lstStyle/>
          <a:p>
            <a:r>
              <a:rPr lang="en-US" dirty="0"/>
              <a:t>All people ages 65 years and older should receive 1 additional dose of any updated (2023–2024 Formula) COVID-19 vaccine (i.e., </a:t>
            </a:r>
            <a:r>
              <a:rPr lang="en-US" dirty="0" err="1"/>
              <a:t>Moderna</a:t>
            </a:r>
            <a:r>
              <a:rPr lang="en-US" dirty="0"/>
              <a:t>, </a:t>
            </a:r>
            <a:r>
              <a:rPr lang="en-US" dirty="0" err="1"/>
              <a:t>Novavax</a:t>
            </a:r>
            <a:r>
              <a:rPr lang="en-US" dirty="0"/>
              <a:t>, Pfizer-</a:t>
            </a:r>
            <a:r>
              <a:rPr lang="en-US" dirty="0" err="1"/>
              <a:t>BioNTech</a:t>
            </a:r>
            <a:r>
              <a:rPr lang="en-US" dirty="0"/>
              <a:t>). </a:t>
            </a:r>
          </a:p>
        </p:txBody>
      </p:sp>
    </p:spTree>
    <p:extLst>
      <p:ext uri="{BB962C8B-B14F-4D97-AF65-F5344CB8AC3E}">
        <p14:creationId xmlns:p14="http://schemas.microsoft.com/office/powerpoint/2010/main" val="66877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C4377D-36C3-4D46-8B5B-F74BBA735981}"/>
              </a:ext>
            </a:extLst>
          </p:cNvPr>
          <p:cNvPicPr>
            <a:picLocks noChangeAspect="1"/>
          </p:cNvPicPr>
          <p:nvPr/>
        </p:nvPicPr>
        <p:blipFill>
          <a:blip r:embed="rId2"/>
          <a:stretch>
            <a:fillRect/>
          </a:stretch>
        </p:blipFill>
        <p:spPr>
          <a:xfrm>
            <a:off x="1023939" y="166691"/>
            <a:ext cx="10144125" cy="6524625"/>
          </a:xfrm>
          <a:prstGeom prst="rect">
            <a:avLst/>
          </a:prstGeom>
        </p:spPr>
      </p:pic>
    </p:spTree>
    <p:extLst>
      <p:ext uri="{BB962C8B-B14F-4D97-AF65-F5344CB8AC3E}">
        <p14:creationId xmlns:p14="http://schemas.microsoft.com/office/powerpoint/2010/main" val="223934745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F1685301F4F449EED1D2748926DB3" ma:contentTypeVersion="14" ma:contentTypeDescription="Create a new document." ma:contentTypeScope="" ma:versionID="8b4f7fca8210a47663b619512d7fa41f">
  <xsd:schema xmlns:xsd="http://www.w3.org/2001/XMLSchema" xmlns:xs="http://www.w3.org/2001/XMLSchema" xmlns:p="http://schemas.microsoft.com/office/2006/metadata/properties" xmlns:ns3="c52c8ed5-547b-4e29-b874-1e9855bdde40" xmlns:ns4="450212bf-933c-44a0-9f7c-df9766516db6" targetNamespace="http://schemas.microsoft.com/office/2006/metadata/properties" ma:root="true" ma:fieldsID="9d210e62d88e09d2c01fb3998491e473" ns3:_="" ns4:_="">
    <xsd:import namespace="c52c8ed5-547b-4e29-b874-1e9855bdde40"/>
    <xsd:import namespace="450212bf-933c-44a0-9f7c-df9766516db6"/>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c8ed5-547b-4e29-b874-1e9855bdde4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0212bf-933c-44a0-9f7c-df9766516db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52c8ed5-547b-4e29-b874-1e9855bdde40" xsi:nil="true"/>
  </documentManagement>
</p:properties>
</file>

<file path=customXml/itemProps1.xml><?xml version="1.0" encoding="utf-8"?>
<ds:datastoreItem xmlns:ds="http://schemas.openxmlformats.org/officeDocument/2006/customXml" ds:itemID="{A1A175B6-1DA6-49B6-803E-9685903C6F94}">
  <ds:schemaRefs>
    <ds:schemaRef ds:uri="http://schemas.microsoft.com/sharepoint/v3/contenttype/forms"/>
  </ds:schemaRefs>
</ds:datastoreItem>
</file>

<file path=customXml/itemProps2.xml><?xml version="1.0" encoding="utf-8"?>
<ds:datastoreItem xmlns:ds="http://schemas.openxmlformats.org/officeDocument/2006/customXml" ds:itemID="{A20E13C3-8200-4FB5-83FC-70C67881A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c8ed5-547b-4e29-b874-1e9855bdde40"/>
    <ds:schemaRef ds:uri="450212bf-933c-44a0-9f7c-df9766516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E92163-633E-476A-82DD-CF35188910C0}">
  <ds:schemaRefs>
    <ds:schemaRef ds:uri="c52c8ed5-547b-4e29-b874-1e9855bdde40"/>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450212bf-933c-44a0-9f7c-df9766516db6"/>
    <ds:schemaRef ds:uri="http://purl.org/dc/terms/"/>
  </ds:schemaRefs>
</ds:datastoreItem>
</file>

<file path=docProps/app.xml><?xml version="1.0" encoding="utf-8"?>
<Properties xmlns="http://schemas.openxmlformats.org/officeDocument/2006/extended-properties" xmlns:vt="http://schemas.openxmlformats.org/officeDocument/2006/docPropsVTypes">
  <Template>Slice</Template>
  <TotalTime>1475</TotalTime>
  <Words>598</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Century Gothic</vt:lpstr>
      <vt:lpstr>Open Sans</vt:lpstr>
      <vt:lpstr>Wingdings 3</vt:lpstr>
      <vt:lpstr>Slice</vt:lpstr>
      <vt:lpstr>Brief COVID-19and Measles update</vt:lpstr>
      <vt:lpstr>PowerPoint Presentation</vt:lpstr>
      <vt:lpstr>PowerPoint Presentation</vt:lpstr>
      <vt:lpstr>PowerPoint Presentation</vt:lpstr>
      <vt:lpstr>PowerPoint Presentation</vt:lpstr>
      <vt:lpstr>PowerPoint Presentation</vt:lpstr>
      <vt:lpstr>PowerPoint Presentation</vt:lpstr>
      <vt:lpstr>Current Vaccine Recommendations</vt:lpstr>
      <vt:lpstr>PowerPoint Presentation</vt:lpstr>
      <vt:lpstr>PowerPoint Presentation</vt:lpstr>
      <vt:lpstr>PowerPoint Presentation</vt:lpstr>
      <vt:lpstr>Measles </vt:lpstr>
      <vt:lpstr>PowerPoint Presentation</vt:lpstr>
      <vt:lpstr>Measles Brief</vt:lpstr>
      <vt:lpstr>PowerPoint Presentation</vt:lpstr>
      <vt:lpstr>PowerPoint Presentation</vt:lpstr>
      <vt:lpstr>Outbreaks in US</vt:lpstr>
      <vt:lpstr>Vaccination is the KEY</vt:lpstr>
      <vt:lpstr>Single case is an Outbreak!</vt:lpstr>
      <vt:lpstr>Recent Outbreaks </vt:lpstr>
      <vt:lpstr>Recent Outbreaks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 Brief</dc:title>
  <dc:creator>Paul E. Byers</dc:creator>
  <cp:lastModifiedBy>Jessica Breazeale</cp:lastModifiedBy>
  <cp:revision>15</cp:revision>
  <dcterms:created xsi:type="dcterms:W3CDTF">2024-03-14T15:09:28Z</dcterms:created>
  <dcterms:modified xsi:type="dcterms:W3CDTF">2024-03-20T18:47:16Z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0x010100AA7F1685301F4F449EED1D2748926DB3</vt:lpwstr>
  </property>
</Properties>
</file>