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59" r:id="rId7"/>
    <p:sldId id="286" r:id="rId8"/>
    <p:sldId id="287" r:id="rId9"/>
    <p:sldId id="261" r:id="rId10"/>
    <p:sldId id="288" r:id="rId11"/>
    <p:sldId id="289" r:id="rId12"/>
    <p:sldId id="290" r:id="rId13"/>
    <p:sldId id="280" r:id="rId14"/>
    <p:sldId id="291" r:id="rId15"/>
    <p:sldId id="295" r:id="rId16"/>
    <p:sldId id="292" r:id="rId17"/>
    <p:sldId id="296" r:id="rId18"/>
    <p:sldId id="293" r:id="rId19"/>
    <p:sldId id="297" r:id="rId20"/>
    <p:sldId id="298" r:id="rId21"/>
    <p:sldId id="300" r:id="rId22"/>
    <p:sldId id="299" r:id="rId23"/>
    <p:sldId id="294" r:id="rId24"/>
    <p:sldId id="305" r:id="rId25"/>
    <p:sldId id="303" r:id="rId26"/>
    <p:sldId id="302" r:id="rId27"/>
    <p:sldId id="301" r:id="rId28"/>
    <p:sldId id="30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Dobbs" initials="TD" lastIdx="1" clrIdx="0">
    <p:extLst>
      <p:ext uri="{19B8F6BF-5375-455C-9EA6-DF929625EA0E}">
        <p15:presenceInfo xmlns:p15="http://schemas.microsoft.com/office/powerpoint/2012/main" userId="S-1-5-21-352802823-1380143767-619646970-4153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84F728-854F-4A7F-922F-3FC2FCB2553B}" v="362" dt="2023-03-15T20:57:42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4-20T08:33:30.076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7">
            <a:extLst>
              <a:ext uri="{FF2B5EF4-FFF2-40B4-BE49-F238E27FC236}">
                <a16:creationId xmlns:a16="http://schemas.microsoft.com/office/drawing/2014/main" id="{E5093ECC-8BEB-4546-A80D-0B4887662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D36154-274A-4EFB-8E6F-DEF061420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90" y="438674"/>
            <a:ext cx="5980651" cy="598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40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74E18-F35E-7B33-5359-E21F0A7BB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Total ICU Beds by Month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A9B19-1B20-4372-EF08-1CF77256A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4ED6B2D-C376-49C8-A11A-A4CF3A07210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2D413-8105-E883-91E6-72CCE2C34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1D3D46E-A5E2-4B4B-AD1B-63E1F26CFD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4AB6D1CA-9037-DE3E-B3C8-28A34CC11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35064"/>
            <a:ext cx="10058420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25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630A6-1919-4D24-964C-6F1176B81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08" y="2766218"/>
            <a:ext cx="2928457" cy="1325563"/>
          </a:xfrm>
        </p:spPr>
        <p:txBody>
          <a:bodyPr/>
          <a:lstStyle/>
          <a:p>
            <a:r>
              <a:rPr lang="en-US" dirty="0"/>
              <a:t>Violence </a:t>
            </a:r>
            <a:br>
              <a:rPr lang="en-US" dirty="0"/>
            </a:br>
            <a:r>
              <a:rPr lang="en-US" dirty="0"/>
              <a:t>Prevention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D7216D-2332-44A9-B20D-EED7A9B4B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389" y="-1"/>
            <a:ext cx="8309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9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E75EAF-B9FD-45CD-849F-E84A8E8D1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686" y="903152"/>
            <a:ext cx="7170509" cy="505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2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FCC4FC-921F-4D60-8EE7-34625D235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852" y="0"/>
            <a:ext cx="8980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11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A01C0D-9B48-4D7E-8DE2-A80AB931D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445" y="380574"/>
            <a:ext cx="3477110" cy="60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66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B9F512-CC1E-40C8-A7D3-F589BE8A0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Firearm Mortality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64295C-0C86-4D1D-9CB0-9BDD269F8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52467"/>
          </a:xfrm>
        </p:spPr>
        <p:txBody>
          <a:bodyPr/>
          <a:lstStyle/>
          <a:p>
            <a:r>
              <a:rPr lang="en-US" dirty="0"/>
              <a:t>79% of homicides are secondary to firearms</a:t>
            </a:r>
          </a:p>
          <a:p>
            <a:r>
              <a:rPr lang="en-US" dirty="0"/>
              <a:t>53% of all suicides due to firearms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9FC733-D23E-45EA-963A-7502BDAED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3476"/>
            <a:ext cx="12192000" cy="246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30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A5E64-BD27-41C2-9ABC-4A7DE068E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78D7-BF76-4A31-88BF-0C124D3B5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B29C4D-9E85-4AFD-9ADA-20E665960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14" y="0"/>
            <a:ext cx="10289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45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12252-44CF-4A81-B6A0-1A2014226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204" y="386867"/>
            <a:ext cx="9259592" cy="1705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791F2B-7EB5-4526-BABB-335554A25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855" y="2390026"/>
            <a:ext cx="6736091" cy="378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27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ADAC0D-7129-4EDF-AFBA-8C51A5F33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4312"/>
            <a:ext cx="11430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53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0D2D6A-07F1-4E2F-8767-0DCDBD087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337" y="518706"/>
            <a:ext cx="6811326" cy="58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03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353E5-D8AE-67A1-3695-A390FD22D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But first... an update on COVID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0CDCBB8-837D-4E51-9E52-657006C8C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1504" y="1690688"/>
            <a:ext cx="8388991" cy="49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30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D1BFB-2CD6-4615-831A-F3849369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Gun Violence Prevention in Youth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64421-9A7E-44A3-87F4-EE5572FFC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Absence of guns in the household best protection for kids</a:t>
            </a:r>
          </a:p>
          <a:p>
            <a:r>
              <a:rPr lang="en-US" dirty="0"/>
              <a:t>Having a gun in the home increases the risk of homicide by family members or suicide</a:t>
            </a:r>
          </a:p>
          <a:p>
            <a:r>
              <a:rPr lang="en-US" dirty="0"/>
              <a:t>Kids &gt; 3 times more likely to successfully commit suicide with a gun in the home</a:t>
            </a:r>
          </a:p>
          <a:p>
            <a:r>
              <a:rPr lang="en-US" dirty="0"/>
              <a:t>Especially dangerous if youth have mental health issues</a:t>
            </a:r>
          </a:p>
          <a:p>
            <a:r>
              <a:rPr lang="en-US" dirty="0"/>
              <a:t>Safety education of kids is ineffective</a:t>
            </a:r>
          </a:p>
          <a:p>
            <a:r>
              <a:rPr lang="en-US" dirty="0"/>
              <a:t>Keeping guns locked, unloaded and in areas unknown to youth</a:t>
            </a:r>
          </a:p>
          <a:p>
            <a:r>
              <a:rPr lang="en-US" dirty="0"/>
              <a:t>¾ of youth know where guns are in the household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03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709E20-6FD0-4165-80A4-859E60919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933" y="459297"/>
            <a:ext cx="9124134" cy="593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7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DCF46-5669-4338-B006-178DA8F5F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66" y="2512706"/>
            <a:ext cx="3834468" cy="1325563"/>
          </a:xfrm>
        </p:spPr>
        <p:txBody>
          <a:bodyPr/>
          <a:lstStyle/>
          <a:p>
            <a:r>
              <a:rPr lang="en-US" dirty="0"/>
              <a:t>Gun’s and High School 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13A3B2-B45F-4082-ADB7-7ED575EA3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108" y="580397"/>
            <a:ext cx="7133965" cy="56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28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FB013-34A0-423B-9574-D1BD34EC4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Behaviors that Contribute to Violence Among Youth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BE929-2F60-4911-B308-48B11171D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Previous history of violence-related injury or perpetration</a:t>
            </a:r>
          </a:p>
          <a:p>
            <a:r>
              <a:rPr lang="en-US" dirty="0"/>
              <a:t>Male sex</a:t>
            </a:r>
          </a:p>
          <a:p>
            <a:r>
              <a:rPr lang="en-US" dirty="0"/>
              <a:t>Early childhood aggressive behavior, violent discipline</a:t>
            </a:r>
          </a:p>
          <a:p>
            <a:r>
              <a:rPr lang="en-US" dirty="0"/>
              <a:t>Access to firearms and/or obsession with weapons and death</a:t>
            </a:r>
          </a:p>
          <a:p>
            <a:r>
              <a:rPr lang="en-US" dirty="0"/>
              <a:t>Alcohol and other drug use</a:t>
            </a:r>
          </a:p>
          <a:p>
            <a:r>
              <a:rPr lang="en-US" dirty="0"/>
              <a:t>Gang involvement or social isolation</a:t>
            </a:r>
          </a:p>
          <a:p>
            <a:r>
              <a:rPr lang="en-US" dirty="0"/>
              <a:t>Exposure to intimate partner violence and child abuse</a:t>
            </a:r>
          </a:p>
          <a:p>
            <a:r>
              <a:rPr lang="en-US" dirty="0"/>
              <a:t>Media violence</a:t>
            </a:r>
          </a:p>
          <a:p>
            <a:r>
              <a:rPr lang="en-US" dirty="0"/>
              <a:t>Bullying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63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6843D-3D55-4B60-8A46-D1ECC326C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Based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722E0-A729-47D3-910F-CB8F46B4A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Programs directed at reducing youth violence are largely based on the positive youth development model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Promote bonding and social, emotional, cognitive, behavioral, or moral competence</a:t>
            </a:r>
          </a:p>
          <a:p>
            <a:endParaRPr lang="en-US" dirty="0"/>
          </a:p>
          <a:p>
            <a:r>
              <a:rPr lang="en-US" dirty="0"/>
              <a:t>Foster resilience, self-determination, spirituality, self-efficacy, clear and positive identity, belief in the future, and prosocial norms</a:t>
            </a:r>
          </a:p>
          <a:p>
            <a:endParaRPr lang="en-US" dirty="0"/>
          </a:p>
          <a:p>
            <a:r>
              <a:rPr lang="en-US" dirty="0"/>
              <a:t>Provide recognition of positive behavior and opportunities for prosocial norms</a:t>
            </a:r>
          </a:p>
        </p:txBody>
      </p:sp>
    </p:spTree>
    <p:extLst>
      <p:ext uri="{BB962C8B-B14F-4D97-AF65-F5344CB8AC3E}">
        <p14:creationId xmlns:p14="http://schemas.microsoft.com/office/powerpoint/2010/main" val="811585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25C4-C121-4EF8-AF6B-B66C4C2F0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1DD99B-CB50-4EF7-BEC2-91FCA2F88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33226"/>
            <a:ext cx="10515600" cy="413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7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7874C2-EF38-3836-6D8B-8876EA427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Deaths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4DFF26-5312-487E-A66C-E991A0A96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6254" y="1643417"/>
            <a:ext cx="8619491" cy="510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3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7874C2-EF38-3836-6D8B-8876EA427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Hospitalization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C75DDD-1644-4909-A636-524ED4261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5045" y="1669409"/>
            <a:ext cx="8321909" cy="498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56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635D8-B18C-40A4-93A0-F9A4C9A9A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Vaccine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5B443-B833-4DBF-BCBC-974C4EAE1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CDC recommends an additional updated (bivalent) vaccine dose for adults ages 65 years and older and additional doses for people who are immunocompromised. Monovalent (original) COVID-19 mRNA COVID-19 vaccines will no longer be recommended for use in the United States.</a:t>
            </a:r>
          </a:p>
          <a:p>
            <a:r>
              <a:rPr lang="en-US" dirty="0"/>
              <a:t>CDC recommends that everyone ages 6 years and older receive an updated (bivalent) mRNA COVID-19 vaccine, regardless of whether they previously completed their (monovalent) primary series.</a:t>
            </a:r>
          </a:p>
        </p:txBody>
      </p:sp>
    </p:spTree>
    <p:extLst>
      <p:ext uri="{BB962C8B-B14F-4D97-AF65-F5344CB8AC3E}">
        <p14:creationId xmlns:p14="http://schemas.microsoft.com/office/powerpoint/2010/main" val="584993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D40E-5371-A173-E333-E69A06819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Key Messages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64F56-042F-574E-7A03-34E6D651E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COVID is still around but not with a high prevalence</a:t>
            </a:r>
          </a:p>
          <a:p>
            <a:r>
              <a:rPr lang="en-US" dirty="0">
                <a:cs typeface="Calibri"/>
              </a:rPr>
              <a:t>Most severe impacts in older Mississippians</a:t>
            </a:r>
          </a:p>
          <a:p>
            <a:r>
              <a:rPr lang="en-US" dirty="0">
                <a:cs typeface="Calibri"/>
              </a:rPr>
              <a:t>Prevent Disease – Bivalent Booster Dose (new recommendation)</a:t>
            </a:r>
          </a:p>
          <a:p>
            <a:r>
              <a:rPr lang="en-US" dirty="0">
                <a:cs typeface="Calibri"/>
              </a:rPr>
              <a:t>If you are ill...</a:t>
            </a:r>
          </a:p>
          <a:p>
            <a:pPr lvl="1"/>
            <a:r>
              <a:rPr lang="en-US" dirty="0">
                <a:cs typeface="Calibri"/>
              </a:rPr>
              <a:t>Get tested</a:t>
            </a:r>
          </a:p>
          <a:p>
            <a:pPr lvl="1"/>
            <a:r>
              <a:rPr lang="en-US" dirty="0">
                <a:cs typeface="Calibri"/>
              </a:rPr>
              <a:t>Get treated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04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23636-FFC3-493B-BF3B-0F510DB03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Hospital/Emergency Care Crisis: 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B4A67F-D8F9-4E8D-8C55-8CE865F96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6915" y="1417002"/>
            <a:ext cx="8313490" cy="507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60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CAAA8A-AF1F-4909-A3A1-D9B3B8CD7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598" y="271398"/>
            <a:ext cx="6702804" cy="631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5352EC-63AE-455E-923C-C18BDF9C6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907" y="578873"/>
            <a:ext cx="8980186" cy="570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74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C4F1275DE54F459354E23C1062197F" ma:contentTypeVersion="13" ma:contentTypeDescription="Create a new document." ma:contentTypeScope="" ma:versionID="8c21f072623bfe16662d407c7ef14426">
  <xsd:schema xmlns:xsd="http://www.w3.org/2001/XMLSchema" xmlns:xs="http://www.w3.org/2001/XMLSchema" xmlns:p="http://schemas.microsoft.com/office/2006/metadata/properties" xmlns:ns3="8f04b7ec-354b-4cc8-a49d-fe4410fe4e61" xmlns:ns4="f80c9b86-5f2e-4d6b-80f9-7f1cae6e82d5" targetNamespace="http://schemas.microsoft.com/office/2006/metadata/properties" ma:root="true" ma:fieldsID="ae8fa10982f72fa1f8809e06068b755e" ns3:_="" ns4:_="">
    <xsd:import namespace="8f04b7ec-354b-4cc8-a49d-fe4410fe4e61"/>
    <xsd:import namespace="f80c9b86-5f2e-4d6b-80f9-7f1cae6e82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04b7ec-354b-4cc8-a49d-fe4410fe4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0c9b86-5f2e-4d6b-80f9-7f1cae6e82d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f04b7ec-354b-4cc8-a49d-fe4410fe4e61" xsi:nil="true"/>
  </documentManagement>
</p:properties>
</file>

<file path=customXml/itemProps1.xml><?xml version="1.0" encoding="utf-8"?>
<ds:datastoreItem xmlns:ds="http://schemas.openxmlformats.org/officeDocument/2006/customXml" ds:itemID="{A897711C-4D8A-4001-B82F-99ABBFFC27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4C4EA1-28B9-4DD3-AD22-610A235E84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04b7ec-354b-4cc8-a49d-fe4410fe4e61"/>
    <ds:schemaRef ds:uri="f80c9b86-5f2e-4d6b-80f9-7f1cae6e82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045325-56E8-4B64-B606-6FE021139B5C}">
  <ds:schemaRefs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f80c9b86-5f2e-4d6b-80f9-7f1cae6e82d5"/>
    <ds:schemaRef ds:uri="http://schemas.microsoft.com/office/2006/documentManagement/types"/>
    <ds:schemaRef ds:uri="http://schemas.openxmlformats.org/package/2006/metadata/core-properties"/>
    <ds:schemaRef ds:uri="8f04b7ec-354b-4cc8-a49d-fe4410fe4e6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370</Words>
  <Application>Microsoft Office PowerPoint</Application>
  <PresentationFormat>Widescreen</PresentationFormat>
  <Paragraphs>49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But first... an update on COVID</vt:lpstr>
      <vt:lpstr>Deaths</vt:lpstr>
      <vt:lpstr>Hospitalization</vt:lpstr>
      <vt:lpstr>COVID-19 Vaccine Recommendations</vt:lpstr>
      <vt:lpstr>Key Messages</vt:lpstr>
      <vt:lpstr>Hospital/Emergency Care Crisis: MS</vt:lpstr>
      <vt:lpstr>PowerPoint Presentation</vt:lpstr>
      <vt:lpstr>PowerPoint Presentation</vt:lpstr>
      <vt:lpstr>Total ICU Beds by Month</vt:lpstr>
      <vt:lpstr>Violence  Prevention</vt:lpstr>
      <vt:lpstr>PowerPoint Presentation</vt:lpstr>
      <vt:lpstr>PowerPoint Presentation</vt:lpstr>
      <vt:lpstr>PowerPoint Presentation</vt:lpstr>
      <vt:lpstr>Firearm Mortality</vt:lpstr>
      <vt:lpstr>PowerPoint Presentation</vt:lpstr>
      <vt:lpstr>PowerPoint Presentation</vt:lpstr>
      <vt:lpstr>PowerPoint Presentation</vt:lpstr>
      <vt:lpstr>PowerPoint Presentation</vt:lpstr>
      <vt:lpstr>Gun Violence Prevention in Youth</vt:lpstr>
      <vt:lpstr>PowerPoint Presentation</vt:lpstr>
      <vt:lpstr>Gun’s and High School Students</vt:lpstr>
      <vt:lpstr>Behaviors that Contribute to Violence Among Youth</vt:lpstr>
      <vt:lpstr>Community Based Interventions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Dobbs</dc:creator>
  <cp:lastModifiedBy>Thomas Dobbs</cp:lastModifiedBy>
  <cp:revision>181</cp:revision>
  <dcterms:created xsi:type="dcterms:W3CDTF">2023-03-15T19:01:51Z</dcterms:created>
  <dcterms:modified xsi:type="dcterms:W3CDTF">2023-04-20T14:16:19Z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0x010100B2C4F1275DE54F459354E23C1062197F</vt:lpwstr>
  </property>
</Properties>
</file>